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2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Об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ра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зе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ц 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за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го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ло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вк</a:t>
            </a: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а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DCC44AF-5346-4059-9563-54FDC5221737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27.7.22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C960853-6C6D-44A3-849C-CEDA6B211286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C7E8411-9E35-4A05-A821-A0E8130E2272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27.7.22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97989F3-5F1F-4587-84B9-6B1A6A1ADB2B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1128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marL="12600" algn="ctr">
              <a:lnSpc>
                <a:spcPct val="100000"/>
              </a:lnSpc>
              <a:spcBef>
                <a:spcPts val="96"/>
              </a:spcBef>
            </a:pPr>
            <a:br/>
            <a:r>
              <a:rPr b="1" lang="ru-RU" sz="2800" spc="-12" strike="noStrike">
                <a:solidFill>
                  <a:srgbClr val="001f60"/>
                </a:solidFill>
                <a:latin typeface="Arial"/>
              </a:rPr>
              <a:t>привязка аэроснимков к местности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2600" indent="-456840">
              <a:lnSpc>
                <a:spcPct val="100000"/>
              </a:lnSpc>
              <a:spcBef>
                <a:spcPts val="96"/>
              </a:spcBef>
              <a:buClr>
                <a:srgbClr val="001f60"/>
              </a:buClr>
              <a:buFont typeface="Calibri Light"/>
              <a:buAutoNum type="arabicPeriod"/>
            </a:pPr>
            <a:r>
              <a:rPr b="1" lang="ru-RU" sz="1800" spc="-12" strike="noStrike">
                <a:solidFill>
                  <a:srgbClr val="001f60"/>
                </a:solidFill>
                <a:latin typeface="Arial"/>
              </a:rPr>
              <a:t>Постановка задачи</a:t>
            </a:r>
            <a:endParaRPr b="0" lang="en-US" sz="1800" spc="-1" strike="noStrike">
              <a:latin typeface="Arial"/>
            </a:endParaRPr>
          </a:p>
          <a:p>
            <a:pPr marL="12600" indent="-456840">
              <a:lnSpc>
                <a:spcPct val="100000"/>
              </a:lnSpc>
              <a:spcBef>
                <a:spcPts val="96"/>
              </a:spcBef>
              <a:buClr>
                <a:srgbClr val="001f60"/>
              </a:buClr>
              <a:buFont typeface="Calibri Light"/>
              <a:buAutoNum type="arabicPeriod"/>
            </a:pPr>
            <a:r>
              <a:rPr b="1" lang="ru-RU" sz="1800" spc="-12" strike="noStrike">
                <a:solidFill>
                  <a:srgbClr val="001f60"/>
                </a:solidFill>
                <a:latin typeface="Arial"/>
              </a:rPr>
              <a:t>Описание входных данных</a:t>
            </a:r>
            <a:endParaRPr b="0" lang="en-US" sz="1800" spc="-1" strike="noStrike">
              <a:latin typeface="Arial"/>
            </a:endParaRPr>
          </a:p>
          <a:p>
            <a:pPr marL="12600" indent="-456840">
              <a:lnSpc>
                <a:spcPct val="100000"/>
              </a:lnSpc>
              <a:spcBef>
                <a:spcPts val="96"/>
              </a:spcBef>
              <a:buClr>
                <a:srgbClr val="001f60"/>
              </a:buClr>
              <a:buFont typeface="Calibri Light"/>
              <a:buAutoNum type="arabicPeriod"/>
            </a:pPr>
            <a:r>
              <a:rPr b="1" lang="ru-RU" sz="1800" spc="-12" strike="noStrike">
                <a:solidFill>
                  <a:srgbClr val="001f60"/>
                </a:solidFill>
                <a:latin typeface="Arial"/>
              </a:rPr>
              <a:t>Архитектура</a:t>
            </a:r>
            <a:endParaRPr b="0" lang="en-US" sz="1800" spc="-1" strike="noStrike">
              <a:latin typeface="Arial"/>
            </a:endParaRPr>
          </a:p>
          <a:p>
            <a:pPr marL="12600" indent="-456840">
              <a:lnSpc>
                <a:spcPct val="100000"/>
              </a:lnSpc>
              <a:spcBef>
                <a:spcPts val="96"/>
              </a:spcBef>
              <a:buClr>
                <a:srgbClr val="001f60"/>
              </a:buClr>
              <a:buFont typeface="Calibri Light"/>
              <a:buAutoNum type="arabicPeriod"/>
            </a:pPr>
            <a:r>
              <a:rPr b="1" lang="ru-RU" sz="1800" spc="-12" strike="noStrike">
                <a:solidFill>
                  <a:srgbClr val="001f60"/>
                </a:solidFill>
                <a:latin typeface="Arial"/>
              </a:rPr>
              <a:t>Результаты</a:t>
            </a:r>
            <a:endParaRPr b="0" lang="en-US" sz="1800" spc="-1" strike="noStrike">
              <a:latin typeface="Arial"/>
            </a:endParaRPr>
          </a:p>
          <a:p>
            <a:pPr marL="12600" indent="-456840">
              <a:lnSpc>
                <a:spcPct val="100000"/>
              </a:lnSpc>
              <a:spcBef>
                <a:spcPts val="96"/>
              </a:spcBef>
              <a:buClr>
                <a:srgbClr val="001f60"/>
              </a:buClr>
              <a:buFont typeface="Calibri Light"/>
              <a:buAutoNum type="arabicPeriod"/>
            </a:pPr>
            <a:r>
              <a:rPr b="1" lang="ru-RU" sz="1800" spc="-12" strike="noStrike">
                <a:solidFill>
                  <a:srgbClr val="001f60"/>
                </a:solidFill>
                <a:latin typeface="Arial"/>
              </a:rPr>
              <a:t>Сложности и нереализованные задумки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84" name="Group 3"/>
          <p:cNvGrpSpPr/>
          <p:nvPr/>
        </p:nvGrpSpPr>
        <p:grpSpPr>
          <a:xfrm>
            <a:off x="1618560" y="1058040"/>
            <a:ext cx="8631720" cy="80280"/>
            <a:chOff x="1618560" y="1058040"/>
            <a:chExt cx="8631720" cy="80280"/>
          </a:xfrm>
        </p:grpSpPr>
        <p:sp>
          <p:nvSpPr>
            <p:cNvPr id="85" name="CustomShape 4"/>
            <p:cNvSpPr/>
            <p:nvPr/>
          </p:nvSpPr>
          <p:spPr>
            <a:xfrm>
              <a:off x="1675080" y="1088640"/>
              <a:ext cx="8575200" cy="7200"/>
            </a:xfrm>
            <a:custGeom>
              <a:avLst/>
              <a:gdLst/>
              <a:ahLst/>
              <a:rect l="l" t="t" r="r" b="b"/>
              <a:pathLst>
                <a:path w="8575675" h="7619">
                  <a:moveTo>
                    <a:pt x="8575548" y="7620"/>
                  </a:moveTo>
                  <a:lnTo>
                    <a:pt x="0" y="7620"/>
                  </a:lnTo>
                  <a:lnTo>
                    <a:pt x="0" y="0"/>
                  </a:lnTo>
                  <a:lnTo>
                    <a:pt x="8575548" y="0"/>
                  </a:lnTo>
                  <a:lnTo>
                    <a:pt x="8575548" y="7620"/>
                  </a:lnTo>
                  <a:close/>
                </a:path>
              </a:pathLst>
            </a:custGeom>
            <a:solidFill>
              <a:srgbClr val="4472c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86" name="object 6" descr=""/>
            <p:cNvPicPr/>
            <p:nvPr/>
          </p:nvPicPr>
          <p:blipFill>
            <a:blip r:embed="rId1"/>
            <a:stretch/>
          </p:blipFill>
          <p:spPr>
            <a:xfrm>
              <a:off x="1618560" y="1058040"/>
              <a:ext cx="80280" cy="802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7" name="Group 5"/>
          <p:cNvGrpSpPr/>
          <p:nvPr/>
        </p:nvGrpSpPr>
        <p:grpSpPr>
          <a:xfrm>
            <a:off x="1618560" y="5703120"/>
            <a:ext cx="8631360" cy="80280"/>
            <a:chOff x="1618560" y="5703120"/>
            <a:chExt cx="8631360" cy="80280"/>
          </a:xfrm>
        </p:grpSpPr>
        <p:sp>
          <p:nvSpPr>
            <p:cNvPr id="88" name="CustomShape 6"/>
            <p:cNvSpPr/>
            <p:nvPr/>
          </p:nvSpPr>
          <p:spPr>
            <a:xfrm>
              <a:off x="1674720" y="5733720"/>
              <a:ext cx="8575200" cy="7200"/>
            </a:xfrm>
            <a:custGeom>
              <a:avLst/>
              <a:gdLst/>
              <a:ahLst/>
              <a:rect l="l" t="t" r="r" b="b"/>
              <a:pathLst>
                <a:path w="8575675" h="7619">
                  <a:moveTo>
                    <a:pt x="8575548" y="7620"/>
                  </a:moveTo>
                  <a:lnTo>
                    <a:pt x="0" y="7620"/>
                  </a:lnTo>
                  <a:lnTo>
                    <a:pt x="0" y="0"/>
                  </a:lnTo>
                  <a:lnTo>
                    <a:pt x="8575548" y="0"/>
                  </a:lnTo>
                  <a:lnTo>
                    <a:pt x="8575548" y="7620"/>
                  </a:lnTo>
                  <a:close/>
                </a:path>
              </a:pathLst>
            </a:custGeom>
            <a:solidFill>
              <a:srgbClr val="4472c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89" name="object 6" descr=""/>
            <p:cNvPicPr/>
            <p:nvPr/>
          </p:nvPicPr>
          <p:blipFill>
            <a:blip r:embed="rId2"/>
            <a:stretch/>
          </p:blipFill>
          <p:spPr>
            <a:xfrm>
              <a:off x="1618560" y="5703120"/>
              <a:ext cx="80280" cy="8028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1"/>
          <p:cNvGrpSpPr/>
          <p:nvPr/>
        </p:nvGrpSpPr>
        <p:grpSpPr>
          <a:xfrm>
            <a:off x="1618560" y="1058040"/>
            <a:ext cx="8631720" cy="80280"/>
            <a:chOff x="1618560" y="1058040"/>
            <a:chExt cx="8631720" cy="80280"/>
          </a:xfrm>
        </p:grpSpPr>
        <p:sp>
          <p:nvSpPr>
            <p:cNvPr id="91" name="CustomShape 2"/>
            <p:cNvSpPr/>
            <p:nvPr/>
          </p:nvSpPr>
          <p:spPr>
            <a:xfrm>
              <a:off x="1675080" y="1088640"/>
              <a:ext cx="8575200" cy="7200"/>
            </a:xfrm>
            <a:custGeom>
              <a:avLst/>
              <a:gdLst/>
              <a:ahLst/>
              <a:rect l="l" t="t" r="r" b="b"/>
              <a:pathLst>
                <a:path w="8575675" h="7619">
                  <a:moveTo>
                    <a:pt x="8575548" y="7620"/>
                  </a:moveTo>
                  <a:lnTo>
                    <a:pt x="0" y="7620"/>
                  </a:lnTo>
                  <a:lnTo>
                    <a:pt x="0" y="0"/>
                  </a:lnTo>
                  <a:lnTo>
                    <a:pt x="8575548" y="0"/>
                  </a:lnTo>
                  <a:lnTo>
                    <a:pt x="8575548" y="7620"/>
                  </a:lnTo>
                  <a:close/>
                </a:path>
              </a:pathLst>
            </a:custGeom>
            <a:solidFill>
              <a:srgbClr val="4472c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92" name="object 6" descr=""/>
            <p:cNvPicPr/>
            <p:nvPr/>
          </p:nvPicPr>
          <p:blipFill>
            <a:blip r:embed="rId1"/>
            <a:stretch/>
          </p:blipFill>
          <p:spPr>
            <a:xfrm>
              <a:off x="1618560" y="1058040"/>
              <a:ext cx="80280" cy="8028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93" name="object 2" descr=""/>
          <p:cNvPicPr/>
          <p:nvPr/>
        </p:nvPicPr>
        <p:blipFill>
          <a:blip r:embed="rId2"/>
          <a:stretch/>
        </p:blipFill>
        <p:spPr>
          <a:xfrm>
            <a:off x="6953760" y="145080"/>
            <a:ext cx="5037480" cy="918720"/>
          </a:xfrm>
          <a:prstGeom prst="rect">
            <a:avLst/>
          </a:prstGeom>
          <a:ln>
            <a:noFill/>
          </a:ln>
        </p:spPr>
      </p:pic>
      <p:sp>
        <p:nvSpPr>
          <p:cNvPr id="94" name="CustomShape 3"/>
          <p:cNvSpPr/>
          <p:nvPr/>
        </p:nvSpPr>
        <p:spPr>
          <a:xfrm>
            <a:off x="9799920" y="435240"/>
            <a:ext cx="9007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12600" indent="2410560">
              <a:lnSpc>
                <a:spcPct val="100000"/>
              </a:lnSpc>
              <a:spcBef>
                <a:spcPts val="96"/>
              </a:spcBef>
              <a:tabLst>
                <a:tab algn="l" pos="0"/>
              </a:tabLst>
            </a:pPr>
            <a:r>
              <a:rPr b="1" lang="ru-RU" sz="1600" spc="-7" strike="noStrike">
                <a:solidFill>
                  <a:srgbClr val="001f60"/>
                </a:solidFill>
                <a:latin typeface="Arial"/>
              </a:rPr>
              <a:t>Задача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Shape 4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Задача прикладного применения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- позволить оперативно привязывать изображения к географическим координатам, что в дальнейшем может ускорить геодезические работы, поможет оперативно искать пропавших людей контролировать вырубку лесов. И это только краткий список того, где требуется требуется привязки аэрофотоснимков к местности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Цель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- необходимо найти местоположение и ориентацию снимка на подложке.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1"/>
          <p:cNvGrpSpPr/>
          <p:nvPr/>
        </p:nvGrpSpPr>
        <p:grpSpPr>
          <a:xfrm>
            <a:off x="1618560" y="1058040"/>
            <a:ext cx="8631720" cy="80280"/>
            <a:chOff x="1618560" y="1058040"/>
            <a:chExt cx="8631720" cy="80280"/>
          </a:xfrm>
        </p:grpSpPr>
        <p:sp>
          <p:nvSpPr>
            <p:cNvPr id="97" name="CustomShape 2"/>
            <p:cNvSpPr/>
            <p:nvPr/>
          </p:nvSpPr>
          <p:spPr>
            <a:xfrm>
              <a:off x="1675080" y="1088640"/>
              <a:ext cx="8575200" cy="7200"/>
            </a:xfrm>
            <a:custGeom>
              <a:avLst/>
              <a:gdLst/>
              <a:ahLst/>
              <a:rect l="l" t="t" r="r" b="b"/>
              <a:pathLst>
                <a:path w="8575675" h="7619">
                  <a:moveTo>
                    <a:pt x="8575548" y="7620"/>
                  </a:moveTo>
                  <a:lnTo>
                    <a:pt x="0" y="7620"/>
                  </a:lnTo>
                  <a:lnTo>
                    <a:pt x="0" y="0"/>
                  </a:lnTo>
                  <a:lnTo>
                    <a:pt x="8575548" y="0"/>
                  </a:lnTo>
                  <a:lnTo>
                    <a:pt x="8575548" y="7620"/>
                  </a:lnTo>
                  <a:close/>
                </a:path>
              </a:pathLst>
            </a:custGeom>
            <a:solidFill>
              <a:srgbClr val="4472c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98" name="object 6" descr=""/>
            <p:cNvPicPr/>
            <p:nvPr/>
          </p:nvPicPr>
          <p:blipFill>
            <a:blip r:embed="rId1"/>
            <a:stretch/>
          </p:blipFill>
          <p:spPr>
            <a:xfrm>
              <a:off x="1618560" y="1058040"/>
              <a:ext cx="80280" cy="8028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99" name="object 2" descr=""/>
          <p:cNvPicPr/>
          <p:nvPr/>
        </p:nvPicPr>
        <p:blipFill>
          <a:blip r:embed="rId2"/>
          <a:stretch/>
        </p:blipFill>
        <p:spPr>
          <a:xfrm>
            <a:off x="6953760" y="145080"/>
            <a:ext cx="5037480" cy="91872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8837640" y="435240"/>
            <a:ext cx="19252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12600" indent="2410560">
              <a:lnSpc>
                <a:spcPct val="100000"/>
              </a:lnSpc>
              <a:spcBef>
                <a:spcPts val="96"/>
              </a:spcBef>
              <a:tabLst>
                <a:tab algn="l" pos="0"/>
              </a:tabLst>
            </a:pPr>
            <a:r>
              <a:rPr b="1" lang="ru-RU" sz="1600" spc="-7" strike="noStrike">
                <a:solidFill>
                  <a:srgbClr val="001f60"/>
                </a:solidFill>
                <a:latin typeface="Arial"/>
              </a:rPr>
              <a:t>Входные данные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1" name="TextShape 4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7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 качестве данных выступают аэрофотоснимки фиксированного размера: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train/img — папка, содержащая фотографии тренировочного набора;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train/json — папка с данными в формате json со следующими значениями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- left top — координата левого верхнего угла фотографии относительно подложки;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- right top — координата правого верхнего угла;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- left bottom — координата левого нижнего угла;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- right bottom — координата правого нижнего угла; - angle — угол поворота.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test/ — папка, содержащая 400 фотографий для предсказания;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original.tiff — подложка с расширением 10496 x 10496: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"/>
          <p:cNvGrpSpPr/>
          <p:nvPr/>
        </p:nvGrpSpPr>
        <p:grpSpPr>
          <a:xfrm>
            <a:off x="1618560" y="1058040"/>
            <a:ext cx="8631720" cy="80280"/>
            <a:chOff x="1618560" y="1058040"/>
            <a:chExt cx="8631720" cy="80280"/>
          </a:xfrm>
        </p:grpSpPr>
        <p:sp>
          <p:nvSpPr>
            <p:cNvPr id="103" name="CustomShape 2"/>
            <p:cNvSpPr/>
            <p:nvPr/>
          </p:nvSpPr>
          <p:spPr>
            <a:xfrm>
              <a:off x="1675080" y="1088640"/>
              <a:ext cx="8575200" cy="7200"/>
            </a:xfrm>
            <a:custGeom>
              <a:avLst/>
              <a:gdLst/>
              <a:ahLst/>
              <a:rect l="l" t="t" r="r" b="b"/>
              <a:pathLst>
                <a:path w="8575675" h="7619">
                  <a:moveTo>
                    <a:pt x="8575548" y="7620"/>
                  </a:moveTo>
                  <a:lnTo>
                    <a:pt x="0" y="7620"/>
                  </a:lnTo>
                  <a:lnTo>
                    <a:pt x="0" y="0"/>
                  </a:lnTo>
                  <a:lnTo>
                    <a:pt x="8575548" y="0"/>
                  </a:lnTo>
                  <a:lnTo>
                    <a:pt x="8575548" y="7620"/>
                  </a:lnTo>
                  <a:close/>
                </a:path>
              </a:pathLst>
            </a:custGeom>
            <a:solidFill>
              <a:srgbClr val="4472c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04" name="object 6" descr=""/>
            <p:cNvPicPr/>
            <p:nvPr/>
          </p:nvPicPr>
          <p:blipFill>
            <a:blip r:embed="rId1"/>
            <a:stretch/>
          </p:blipFill>
          <p:spPr>
            <a:xfrm>
              <a:off x="1618560" y="1058040"/>
              <a:ext cx="80280" cy="8028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05" name="object 2" descr=""/>
          <p:cNvPicPr/>
          <p:nvPr/>
        </p:nvPicPr>
        <p:blipFill>
          <a:blip r:embed="rId2"/>
          <a:stretch/>
        </p:blipFill>
        <p:spPr>
          <a:xfrm>
            <a:off x="6953760" y="145080"/>
            <a:ext cx="5037480" cy="918720"/>
          </a:xfrm>
          <a:prstGeom prst="rect">
            <a:avLst/>
          </a:prstGeom>
          <a:ln>
            <a:noFill/>
          </a:ln>
        </p:spPr>
      </p:pic>
      <p:sp>
        <p:nvSpPr>
          <p:cNvPr id="106" name="CustomShape 3"/>
          <p:cNvSpPr/>
          <p:nvPr/>
        </p:nvSpPr>
        <p:spPr>
          <a:xfrm>
            <a:off x="8837640" y="435240"/>
            <a:ext cx="19252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12600" indent="2410560">
              <a:lnSpc>
                <a:spcPct val="100000"/>
              </a:lnSpc>
              <a:spcBef>
                <a:spcPts val="96"/>
              </a:spcBef>
              <a:tabLst>
                <a:tab algn="l" pos="0"/>
              </a:tabLst>
            </a:pPr>
            <a:r>
              <a:rPr b="1" lang="ru-RU" sz="1600" spc="-7" strike="noStrike">
                <a:solidFill>
                  <a:srgbClr val="001f60"/>
                </a:solidFill>
                <a:latin typeface="Arial"/>
              </a:rPr>
              <a:t>Входные данные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07" name="Объект 10" descr=""/>
          <p:cNvPicPr/>
          <p:nvPr/>
        </p:nvPicPr>
        <p:blipFill>
          <a:blip r:embed="rId3"/>
          <a:stretch/>
        </p:blipFill>
        <p:spPr>
          <a:xfrm>
            <a:off x="943920" y="2755440"/>
            <a:ext cx="2238120" cy="2180880"/>
          </a:xfrm>
          <a:prstGeom prst="rect">
            <a:avLst/>
          </a:prstGeom>
          <a:ln>
            <a:noFill/>
          </a:ln>
        </p:spPr>
      </p:pic>
      <p:pic>
        <p:nvPicPr>
          <p:cNvPr id="108" name="Рисунок 12" descr=""/>
          <p:cNvPicPr/>
          <p:nvPr/>
        </p:nvPicPr>
        <p:blipFill>
          <a:blip r:embed="rId4"/>
          <a:stretch/>
        </p:blipFill>
        <p:spPr>
          <a:xfrm>
            <a:off x="6731280" y="1454760"/>
            <a:ext cx="4795920" cy="4782240"/>
          </a:xfrm>
          <a:prstGeom prst="rect">
            <a:avLst/>
          </a:prstGeom>
          <a:ln>
            <a:noFill/>
          </a:ln>
        </p:spPr>
      </p:pic>
      <p:sp>
        <p:nvSpPr>
          <p:cNvPr id="109" name="CustomShape 4"/>
          <p:cNvSpPr/>
          <p:nvPr/>
        </p:nvSpPr>
        <p:spPr>
          <a:xfrm>
            <a:off x="5676840" y="2030400"/>
            <a:ext cx="622440" cy="88056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5"/>
          <p:cNvSpPr/>
          <p:nvPr/>
        </p:nvSpPr>
        <p:spPr>
          <a:xfrm>
            <a:off x="4170600" y="2286360"/>
            <a:ext cx="1398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подложка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6"/>
          <p:cNvSpPr/>
          <p:nvPr/>
        </p:nvSpPr>
        <p:spPr>
          <a:xfrm>
            <a:off x="4133880" y="4202280"/>
            <a:ext cx="105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снимок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7"/>
          <p:cNvSpPr/>
          <p:nvPr/>
        </p:nvSpPr>
        <p:spPr>
          <a:xfrm rot="10800000">
            <a:off x="3376440" y="3947040"/>
            <a:ext cx="622440" cy="88056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"/>
          <p:cNvGrpSpPr/>
          <p:nvPr/>
        </p:nvGrpSpPr>
        <p:grpSpPr>
          <a:xfrm>
            <a:off x="1618560" y="1058040"/>
            <a:ext cx="8631720" cy="80280"/>
            <a:chOff x="1618560" y="1058040"/>
            <a:chExt cx="8631720" cy="80280"/>
          </a:xfrm>
        </p:grpSpPr>
        <p:sp>
          <p:nvSpPr>
            <p:cNvPr id="114" name="CustomShape 2"/>
            <p:cNvSpPr/>
            <p:nvPr/>
          </p:nvSpPr>
          <p:spPr>
            <a:xfrm>
              <a:off x="1675080" y="1088640"/>
              <a:ext cx="8575200" cy="7200"/>
            </a:xfrm>
            <a:custGeom>
              <a:avLst/>
              <a:gdLst/>
              <a:ahLst/>
              <a:rect l="l" t="t" r="r" b="b"/>
              <a:pathLst>
                <a:path w="8575675" h="7619">
                  <a:moveTo>
                    <a:pt x="8575548" y="7620"/>
                  </a:moveTo>
                  <a:lnTo>
                    <a:pt x="0" y="7620"/>
                  </a:lnTo>
                  <a:lnTo>
                    <a:pt x="0" y="0"/>
                  </a:lnTo>
                  <a:lnTo>
                    <a:pt x="8575548" y="0"/>
                  </a:lnTo>
                  <a:lnTo>
                    <a:pt x="8575548" y="7620"/>
                  </a:lnTo>
                  <a:close/>
                </a:path>
              </a:pathLst>
            </a:custGeom>
            <a:solidFill>
              <a:srgbClr val="4472c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15" name="object 6" descr=""/>
            <p:cNvPicPr/>
            <p:nvPr/>
          </p:nvPicPr>
          <p:blipFill>
            <a:blip r:embed="rId1"/>
            <a:stretch/>
          </p:blipFill>
          <p:spPr>
            <a:xfrm>
              <a:off x="1618560" y="1058040"/>
              <a:ext cx="80280" cy="8028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16" name="object 2" descr=""/>
          <p:cNvPicPr/>
          <p:nvPr/>
        </p:nvPicPr>
        <p:blipFill>
          <a:blip r:embed="rId2"/>
          <a:stretch/>
        </p:blipFill>
        <p:spPr>
          <a:xfrm>
            <a:off x="6953760" y="145080"/>
            <a:ext cx="5037480" cy="918720"/>
          </a:xfrm>
          <a:prstGeom prst="rect">
            <a:avLst/>
          </a:prstGeom>
          <a:ln>
            <a:noFill/>
          </a:ln>
        </p:spPr>
      </p:pic>
      <p:sp>
        <p:nvSpPr>
          <p:cNvPr id="117" name="CustomShape 3"/>
          <p:cNvSpPr/>
          <p:nvPr/>
        </p:nvSpPr>
        <p:spPr>
          <a:xfrm>
            <a:off x="8837640" y="435240"/>
            <a:ext cx="192528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12600" indent="2410560">
              <a:lnSpc>
                <a:spcPct val="100000"/>
              </a:lnSpc>
              <a:spcBef>
                <a:spcPts val="96"/>
              </a:spcBef>
              <a:tabLst>
                <a:tab algn="l" pos="0"/>
              </a:tabLst>
            </a:pPr>
            <a:r>
              <a:rPr b="1" lang="ru-RU" sz="1600" spc="-7" strike="noStrike">
                <a:solidFill>
                  <a:srgbClr val="001f60"/>
                </a:solidFill>
                <a:latin typeface="Arial"/>
              </a:rPr>
              <a:t>Входные данные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8" name="TextShape 4"/>
          <p:cNvSpPr txBox="1"/>
          <p:nvPr/>
        </p:nvSpPr>
        <p:spPr>
          <a:xfrm>
            <a:off x="838080" y="12531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Для такой специфичной задачи разработана своя метрика, которая определяет разницу между предсказанным центром, углом поворота фотографии и их оригинальными значениями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9" name="Рисунок 3" descr=""/>
          <p:cNvPicPr/>
          <p:nvPr/>
        </p:nvPicPr>
        <p:blipFill>
          <a:blip r:embed="rId3"/>
          <a:stretch/>
        </p:blipFill>
        <p:spPr>
          <a:xfrm>
            <a:off x="1776240" y="2630160"/>
            <a:ext cx="8638920" cy="241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"/>
          <p:cNvGrpSpPr/>
          <p:nvPr/>
        </p:nvGrpSpPr>
        <p:grpSpPr>
          <a:xfrm>
            <a:off x="1618560" y="1058040"/>
            <a:ext cx="8631720" cy="80280"/>
            <a:chOff x="1618560" y="1058040"/>
            <a:chExt cx="8631720" cy="80280"/>
          </a:xfrm>
        </p:grpSpPr>
        <p:sp>
          <p:nvSpPr>
            <p:cNvPr id="121" name="CustomShape 2"/>
            <p:cNvSpPr/>
            <p:nvPr/>
          </p:nvSpPr>
          <p:spPr>
            <a:xfrm>
              <a:off x="1675080" y="1088640"/>
              <a:ext cx="8575200" cy="7200"/>
            </a:xfrm>
            <a:custGeom>
              <a:avLst/>
              <a:gdLst/>
              <a:ahLst/>
              <a:rect l="l" t="t" r="r" b="b"/>
              <a:pathLst>
                <a:path w="8575675" h="7619">
                  <a:moveTo>
                    <a:pt x="8575548" y="7620"/>
                  </a:moveTo>
                  <a:lnTo>
                    <a:pt x="0" y="7620"/>
                  </a:lnTo>
                  <a:lnTo>
                    <a:pt x="0" y="0"/>
                  </a:lnTo>
                  <a:lnTo>
                    <a:pt x="8575548" y="0"/>
                  </a:lnTo>
                  <a:lnTo>
                    <a:pt x="8575548" y="7620"/>
                  </a:lnTo>
                  <a:close/>
                </a:path>
              </a:pathLst>
            </a:custGeom>
            <a:solidFill>
              <a:srgbClr val="4472c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22" name="object 6" descr=""/>
            <p:cNvPicPr/>
            <p:nvPr/>
          </p:nvPicPr>
          <p:blipFill>
            <a:blip r:embed="rId1"/>
            <a:stretch/>
          </p:blipFill>
          <p:spPr>
            <a:xfrm>
              <a:off x="1618560" y="1058040"/>
              <a:ext cx="80280" cy="8028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23" name="object 2" descr=""/>
          <p:cNvPicPr/>
          <p:nvPr/>
        </p:nvPicPr>
        <p:blipFill>
          <a:blip r:embed="rId2"/>
          <a:stretch/>
        </p:blipFill>
        <p:spPr>
          <a:xfrm>
            <a:off x="6953760" y="145080"/>
            <a:ext cx="5037480" cy="918720"/>
          </a:xfrm>
          <a:prstGeom prst="rect">
            <a:avLst/>
          </a:prstGeom>
          <a:ln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9321840" y="410040"/>
            <a:ext cx="14594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12600" indent="2410560">
              <a:lnSpc>
                <a:spcPct val="100000"/>
              </a:lnSpc>
              <a:spcBef>
                <a:spcPts val="96"/>
              </a:spcBef>
              <a:tabLst>
                <a:tab algn="l" pos="0"/>
              </a:tabLst>
            </a:pPr>
            <a:r>
              <a:rPr b="1" lang="ru-RU" sz="1600" spc="-7" strike="noStrike">
                <a:solidFill>
                  <a:srgbClr val="001f60"/>
                </a:solidFill>
                <a:latin typeface="Arial"/>
              </a:rPr>
              <a:t>Архитектура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Shape 4"/>
          <p:cNvSpPr txBox="1"/>
          <p:nvPr/>
        </p:nvSpPr>
        <p:spPr>
          <a:xfrm>
            <a:off x="838080" y="12531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EfficientNet-b4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выбрана изходя из исследований других людей и красочное представление можно увидеть на картинке.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Resnet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давала результату на 10% хуже.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Effnet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более точная модель и ее можно было запустить на мощности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colab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6" name="Рисунок 11" descr=""/>
          <p:cNvPicPr/>
          <p:nvPr/>
        </p:nvPicPr>
        <p:blipFill>
          <a:blip r:embed="rId3"/>
          <a:stretch/>
        </p:blipFill>
        <p:spPr>
          <a:xfrm>
            <a:off x="3512880" y="2601360"/>
            <a:ext cx="5165640" cy="411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"/>
          <p:cNvGrpSpPr/>
          <p:nvPr/>
        </p:nvGrpSpPr>
        <p:grpSpPr>
          <a:xfrm>
            <a:off x="1618560" y="1058040"/>
            <a:ext cx="8631720" cy="80280"/>
            <a:chOff x="1618560" y="1058040"/>
            <a:chExt cx="8631720" cy="80280"/>
          </a:xfrm>
        </p:grpSpPr>
        <p:sp>
          <p:nvSpPr>
            <p:cNvPr id="128" name="CustomShape 2"/>
            <p:cNvSpPr/>
            <p:nvPr/>
          </p:nvSpPr>
          <p:spPr>
            <a:xfrm>
              <a:off x="1675080" y="1088640"/>
              <a:ext cx="8575200" cy="7200"/>
            </a:xfrm>
            <a:custGeom>
              <a:avLst/>
              <a:gdLst/>
              <a:ahLst/>
              <a:rect l="l" t="t" r="r" b="b"/>
              <a:pathLst>
                <a:path w="8575675" h="7619">
                  <a:moveTo>
                    <a:pt x="8575548" y="7620"/>
                  </a:moveTo>
                  <a:lnTo>
                    <a:pt x="0" y="7620"/>
                  </a:lnTo>
                  <a:lnTo>
                    <a:pt x="0" y="0"/>
                  </a:lnTo>
                  <a:lnTo>
                    <a:pt x="8575548" y="0"/>
                  </a:lnTo>
                  <a:lnTo>
                    <a:pt x="8575548" y="7620"/>
                  </a:lnTo>
                  <a:close/>
                </a:path>
              </a:pathLst>
            </a:custGeom>
            <a:solidFill>
              <a:srgbClr val="4472c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29" name="object 6" descr=""/>
            <p:cNvPicPr/>
            <p:nvPr/>
          </p:nvPicPr>
          <p:blipFill>
            <a:blip r:embed="rId1"/>
            <a:stretch/>
          </p:blipFill>
          <p:spPr>
            <a:xfrm>
              <a:off x="1618560" y="1058040"/>
              <a:ext cx="80280" cy="8028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30" name="object 2" descr=""/>
          <p:cNvPicPr/>
          <p:nvPr/>
        </p:nvPicPr>
        <p:blipFill>
          <a:blip r:embed="rId2"/>
          <a:stretch/>
        </p:blipFill>
        <p:spPr>
          <a:xfrm>
            <a:off x="6953760" y="145080"/>
            <a:ext cx="5037480" cy="918720"/>
          </a:xfrm>
          <a:prstGeom prst="rect">
            <a:avLst/>
          </a:prstGeom>
          <a:ln>
            <a:noFill/>
          </a:ln>
        </p:spPr>
      </p:pic>
      <p:sp>
        <p:nvSpPr>
          <p:cNvPr id="131" name="CustomShape 3"/>
          <p:cNvSpPr/>
          <p:nvPr/>
        </p:nvSpPr>
        <p:spPr>
          <a:xfrm>
            <a:off x="9304920" y="435240"/>
            <a:ext cx="14594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12600" indent="2410560">
              <a:lnSpc>
                <a:spcPct val="100000"/>
              </a:lnSpc>
              <a:spcBef>
                <a:spcPts val="96"/>
              </a:spcBef>
              <a:tabLst>
                <a:tab algn="l" pos="0"/>
              </a:tabLst>
            </a:pPr>
            <a:r>
              <a:rPr b="1" lang="ru-RU" sz="1600" spc="-7" strike="noStrike">
                <a:solidFill>
                  <a:srgbClr val="001f60"/>
                </a:solidFill>
                <a:latin typeface="Arial"/>
              </a:rPr>
              <a:t>Архитектура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2" name="TextShape 4"/>
          <p:cNvSpPr txBox="1"/>
          <p:nvPr/>
        </p:nvSpPr>
        <p:spPr>
          <a:xfrm>
            <a:off x="838080" y="12531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/>
          </a:bodyPr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Датафрейм с высчитанным центром фото на основе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json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файлов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На вход модель получала изображение размерности 380х380 тк это заявленная лучшая размерность для сети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effnet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Модель обучалась и снижала среднеквадратичную ошубку(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MSE)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На выходе получалось предсказание центра фото и угол поворота. На основе этих данных можно вычислить все координаты фото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Нейросеть обучалась 150 эпох с изменением альфы в меньшую сторону после фиксированного количества эпох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"/>
          <p:cNvGrpSpPr/>
          <p:nvPr/>
        </p:nvGrpSpPr>
        <p:grpSpPr>
          <a:xfrm>
            <a:off x="1618560" y="1058040"/>
            <a:ext cx="8631720" cy="80280"/>
            <a:chOff x="1618560" y="1058040"/>
            <a:chExt cx="8631720" cy="80280"/>
          </a:xfrm>
        </p:grpSpPr>
        <p:sp>
          <p:nvSpPr>
            <p:cNvPr id="134" name="CustomShape 2"/>
            <p:cNvSpPr/>
            <p:nvPr/>
          </p:nvSpPr>
          <p:spPr>
            <a:xfrm>
              <a:off x="1675080" y="1088640"/>
              <a:ext cx="8575200" cy="7200"/>
            </a:xfrm>
            <a:custGeom>
              <a:avLst/>
              <a:gdLst/>
              <a:ahLst/>
              <a:rect l="l" t="t" r="r" b="b"/>
              <a:pathLst>
                <a:path w="8575675" h="7619">
                  <a:moveTo>
                    <a:pt x="8575548" y="7620"/>
                  </a:moveTo>
                  <a:lnTo>
                    <a:pt x="0" y="7620"/>
                  </a:lnTo>
                  <a:lnTo>
                    <a:pt x="0" y="0"/>
                  </a:lnTo>
                  <a:lnTo>
                    <a:pt x="8575548" y="0"/>
                  </a:lnTo>
                  <a:lnTo>
                    <a:pt x="8575548" y="7620"/>
                  </a:lnTo>
                  <a:close/>
                </a:path>
              </a:pathLst>
            </a:custGeom>
            <a:solidFill>
              <a:srgbClr val="4472c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35" name="object 6" descr=""/>
            <p:cNvPicPr/>
            <p:nvPr/>
          </p:nvPicPr>
          <p:blipFill>
            <a:blip r:embed="rId1"/>
            <a:stretch/>
          </p:blipFill>
          <p:spPr>
            <a:xfrm>
              <a:off x="1618560" y="1058040"/>
              <a:ext cx="80280" cy="8028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36" name="object 2" descr=""/>
          <p:cNvPicPr/>
          <p:nvPr/>
        </p:nvPicPr>
        <p:blipFill>
          <a:blip r:embed="rId2"/>
          <a:stretch/>
        </p:blipFill>
        <p:spPr>
          <a:xfrm>
            <a:off x="6953760" y="145080"/>
            <a:ext cx="5037480" cy="918720"/>
          </a:xfrm>
          <a:prstGeom prst="rect">
            <a:avLst/>
          </a:prstGeom>
          <a:ln>
            <a:noFill/>
          </a:ln>
        </p:spPr>
      </p:pic>
      <p:sp>
        <p:nvSpPr>
          <p:cNvPr id="137" name="CustomShape 3"/>
          <p:cNvSpPr/>
          <p:nvPr/>
        </p:nvSpPr>
        <p:spPr>
          <a:xfrm>
            <a:off x="9408240" y="435240"/>
            <a:ext cx="13597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12600" indent="2410560">
              <a:lnSpc>
                <a:spcPct val="100000"/>
              </a:lnSpc>
              <a:spcBef>
                <a:spcPts val="96"/>
              </a:spcBef>
              <a:tabLst>
                <a:tab algn="l" pos="0"/>
              </a:tabLst>
            </a:pPr>
            <a:r>
              <a:rPr b="1" lang="ru-RU" sz="1600" spc="-7" strike="noStrike">
                <a:solidFill>
                  <a:srgbClr val="001f60"/>
                </a:solidFill>
                <a:latin typeface="Arial"/>
              </a:rPr>
              <a:t>Результаты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8" name="TextShape 4"/>
          <p:cNvSpPr txBox="1"/>
          <p:nvPr/>
        </p:nvSpPr>
        <p:spPr>
          <a:xfrm>
            <a:off x="4026960" y="2886480"/>
            <a:ext cx="3871800" cy="10843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7000"/>
          </a:bodyPr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Трейн метрика: 0.98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Валид метрика: 0.96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"/>
          <p:cNvGrpSpPr/>
          <p:nvPr/>
        </p:nvGrpSpPr>
        <p:grpSpPr>
          <a:xfrm>
            <a:off x="1618560" y="1058040"/>
            <a:ext cx="8631720" cy="80280"/>
            <a:chOff x="1618560" y="1058040"/>
            <a:chExt cx="8631720" cy="80280"/>
          </a:xfrm>
        </p:grpSpPr>
        <p:sp>
          <p:nvSpPr>
            <p:cNvPr id="140" name="CustomShape 2"/>
            <p:cNvSpPr/>
            <p:nvPr/>
          </p:nvSpPr>
          <p:spPr>
            <a:xfrm>
              <a:off x="1675080" y="1088640"/>
              <a:ext cx="8575200" cy="7200"/>
            </a:xfrm>
            <a:custGeom>
              <a:avLst/>
              <a:gdLst/>
              <a:ahLst/>
              <a:rect l="l" t="t" r="r" b="b"/>
              <a:pathLst>
                <a:path w="8575675" h="7619">
                  <a:moveTo>
                    <a:pt x="8575548" y="7620"/>
                  </a:moveTo>
                  <a:lnTo>
                    <a:pt x="0" y="7620"/>
                  </a:lnTo>
                  <a:lnTo>
                    <a:pt x="0" y="0"/>
                  </a:lnTo>
                  <a:lnTo>
                    <a:pt x="8575548" y="0"/>
                  </a:lnTo>
                  <a:lnTo>
                    <a:pt x="8575548" y="7620"/>
                  </a:lnTo>
                  <a:close/>
                </a:path>
              </a:pathLst>
            </a:custGeom>
            <a:solidFill>
              <a:srgbClr val="4472c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41" name="object 6" descr=""/>
            <p:cNvPicPr/>
            <p:nvPr/>
          </p:nvPicPr>
          <p:blipFill>
            <a:blip r:embed="rId1"/>
            <a:stretch/>
          </p:blipFill>
          <p:spPr>
            <a:xfrm>
              <a:off x="1618560" y="1058040"/>
              <a:ext cx="80280" cy="8028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42" name="object 2" descr=""/>
          <p:cNvPicPr/>
          <p:nvPr/>
        </p:nvPicPr>
        <p:blipFill>
          <a:blip r:embed="rId2"/>
          <a:stretch/>
        </p:blipFill>
        <p:spPr>
          <a:xfrm>
            <a:off x="6953760" y="145080"/>
            <a:ext cx="5037480" cy="918720"/>
          </a:xfrm>
          <a:prstGeom prst="rect">
            <a:avLst/>
          </a:prstGeom>
          <a:ln>
            <a:noFill/>
          </a:ln>
        </p:spPr>
      </p:pic>
      <p:sp>
        <p:nvSpPr>
          <p:cNvPr id="143" name="CustomShape 3"/>
          <p:cNvSpPr/>
          <p:nvPr/>
        </p:nvSpPr>
        <p:spPr>
          <a:xfrm>
            <a:off x="9617760" y="435240"/>
            <a:ext cx="11491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12600" indent="2410560">
              <a:lnSpc>
                <a:spcPct val="100000"/>
              </a:lnSpc>
              <a:spcBef>
                <a:spcPts val="96"/>
              </a:spcBef>
              <a:tabLst>
                <a:tab algn="l" pos="0"/>
              </a:tabLst>
            </a:pPr>
            <a:r>
              <a:rPr b="1" lang="ru-RU" sz="1600" spc="-7" strike="noStrike">
                <a:solidFill>
                  <a:srgbClr val="001f60"/>
                </a:solidFill>
                <a:latin typeface="Arial"/>
              </a:rPr>
              <a:t>Контакты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4" name="TextShape 4"/>
          <p:cNvSpPr txBox="1"/>
          <p:nvPr/>
        </p:nvSpPr>
        <p:spPr>
          <a:xfrm>
            <a:off x="838080" y="12531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Телеграмм: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@extracap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Телефон: 89999628973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Почта: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victorfedorove@gmail.com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14506</TotalTime>
  <Application>LibreOffice/6.4.7.2$Linux_X86_64 LibreOffice_project/40$Build-2</Application>
  <Words>401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2021-10-14T09:46:34Z</dcterms:created>
  <dc:creator>User</dc:creator>
  <dc:description/>
  <dc:language>en-US</dc:language>
  <cp:lastModifiedBy/>
  <dcterms:modified xsi:type="dcterms:W3CDTF">2022-07-27T12:59:46Z</dcterms:modified>
  <cp:revision>37</cp:revision>
  <dc:subject/>
  <dc:title>Анализ  АО «Инвестиционной компании «ФИНАМ»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