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3"/>
  </p:notesMasterIdLst>
  <p:sldIdLst>
    <p:sldId id="256" r:id="rId3"/>
    <p:sldId id="286" r:id="rId4"/>
    <p:sldId id="287" r:id="rId5"/>
    <p:sldId id="288" r:id="rId6"/>
    <p:sldId id="292" r:id="rId7"/>
    <p:sldId id="289" r:id="rId8"/>
    <p:sldId id="295" r:id="rId9"/>
    <p:sldId id="294" r:id="rId10"/>
    <p:sldId id="29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Progression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Progression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696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Feuil1!$A$2:$A$3</c:f>
              <c:strCache>
                <c:ptCount val="2"/>
                <c:pt idx="0">
                  <c:v>Done</c:v>
                </c:pt>
                <c:pt idx="1">
                  <c:v>To do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Progression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Progression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696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Feuil1!$A$2:$A$4</c:f>
              <c:strCache>
                <c:ptCount val="3"/>
                <c:pt idx="0">
                  <c:v>Done</c:v>
                </c:pt>
                <c:pt idx="1">
                  <c:v>To do</c:v>
                </c:pt>
                <c:pt idx="2">
                  <c:v>Incertitude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0.5</c:v>
                </c:pt>
                <c:pt idx="1">
                  <c:v>0.375</c:v>
                </c:pt>
                <c:pt idx="2">
                  <c:v>0.125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216522173389767"/>
          <c:y val="0.8203241660382995"/>
          <c:w val="0.50868833758887066"/>
          <c:h val="0.13256095377290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17.04.2020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909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17.04.2020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17.04.2020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17.04.2020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17.04.2020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17.04.2020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17.04.2020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17.04.2020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17.04.2020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17.04.2020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17.04.2020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17.04.2020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17.04.2020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17.04.2020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17.04.2020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17.04.2020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17.04.2020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17.04.2020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17.04.2020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17.04.2020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17.04.2020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17.04.2020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17.04.2020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17.04.2020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17.04.2020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17.04.2020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17.04.2020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17.04.2020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17.04.2020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17.04.2020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17.04.2020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907.09003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/>
              <a:t>Pattern Extraction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Stauffer Guy-Raphaël and Chevalley 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Mateus</a:t>
            </a:r>
            <a:r>
              <a:rPr lang="fr-CH" dirty="0"/>
              <a:t>, Bruno </a:t>
            </a:r>
            <a:r>
              <a:rPr lang="fr-CH" dirty="0" err="1"/>
              <a:t>Góis</a:t>
            </a:r>
            <a:r>
              <a:rPr lang="fr-CH" dirty="0"/>
              <a:t>, et Matias Martinez. « On the Adoption, Usage and Evolution of </a:t>
            </a:r>
            <a:r>
              <a:rPr lang="fr-CH" dirty="0" err="1"/>
              <a:t>Kotlin</a:t>
            </a:r>
            <a:r>
              <a:rPr lang="fr-CH" dirty="0"/>
              <a:t> </a:t>
            </a:r>
            <a:r>
              <a:rPr lang="fr-CH" dirty="0" err="1"/>
              <a:t>Features</a:t>
            </a:r>
            <a:r>
              <a:rPr lang="fr-CH" dirty="0"/>
              <a:t> on Android </a:t>
            </a:r>
            <a:r>
              <a:rPr lang="fr-CH" dirty="0" err="1"/>
              <a:t>Development</a:t>
            </a:r>
            <a:r>
              <a:rPr lang="fr-CH" dirty="0"/>
              <a:t> ». ArXiv:1907.09003 [Cs], 20 janvier 2020. </a:t>
            </a:r>
            <a:r>
              <a:rPr lang="fr-CH" dirty="0">
                <a:hlinkClick r:id="rId2" tooltip="http://arxiv.org/abs/1907.09003"/>
              </a:rPr>
              <a:t>http://arxiv.org/abs/1907.09003</a:t>
            </a:r>
            <a:r>
              <a:rPr lang="fr-CH" dirty="0"/>
              <a:t>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46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22" y="3296272"/>
            <a:ext cx="2479588" cy="581153"/>
          </a:xfrm>
          <a:prstGeom prst="rect">
            <a:avLst/>
          </a:prstGeom>
        </p:spPr>
      </p:pic>
      <p:pic>
        <p:nvPicPr>
          <p:cNvPr id="1026" name="Picture 2" descr="https://images.anandtech.com/doci/9833/CVU-IXFUkAAlGZK%20(1)_678x4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8" y="3229227"/>
            <a:ext cx="2415254" cy="7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09293" y="3459892"/>
            <a:ext cx="1305697" cy="294533"/>
          </a:xfrm>
          <a:prstGeom prst="rightArrow">
            <a:avLst/>
          </a:prstGeom>
          <a:gradFill flip="none" rotWithShape="1">
            <a:gsLst>
              <a:gs pos="0">
                <a:srgbClr val="F05138"/>
              </a:gs>
              <a:gs pos="100000">
                <a:srgbClr val="6A75FF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60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634650455502225418/687978381509525544/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1" y="1736680"/>
            <a:ext cx="4137745" cy="37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66" y="1415456"/>
            <a:ext cx="7010400" cy="394335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82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Two</a:t>
            </a:r>
            <a:r>
              <a:rPr lang="fr-CH" dirty="0" smtClean="0"/>
              <a:t> </a:t>
            </a:r>
            <a:r>
              <a:rPr lang="fr-CH" dirty="0" err="1" smtClean="0"/>
              <a:t>keypoints</a:t>
            </a:r>
            <a:endParaRPr lang="fr-CH" dirty="0"/>
          </a:p>
        </p:txBody>
      </p:sp>
      <p:pic>
        <p:nvPicPr>
          <p:cNvPr id="3074" name="Picture 2" descr="https://www.ateamindia.com/wp-content/uploads/2019/03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49" y="1553193"/>
            <a:ext cx="3024230" cy="170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97" y="1663261"/>
            <a:ext cx="2438400" cy="1828800"/>
          </a:xfrm>
          <a:prstGeom prst="rect">
            <a:avLst/>
          </a:prstGeom>
        </p:spPr>
      </p:pic>
      <p:pic>
        <p:nvPicPr>
          <p:cNvPr id="3080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04" y="1696068"/>
            <a:ext cx="24860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645747" y="1367230"/>
            <a:ext cx="161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 smtClean="0"/>
              <a:t>AST</a:t>
            </a:r>
            <a:endParaRPr lang="fr-CH" sz="2000" b="1" dirty="0"/>
          </a:p>
        </p:txBody>
      </p:sp>
      <p:graphicFrame>
        <p:nvGraphicFramePr>
          <p:cNvPr id="14" name="Graphique 13"/>
          <p:cNvGraphicFramePr/>
          <p:nvPr>
            <p:extLst>
              <p:ext uri="{D42A27DB-BD31-4B8C-83A1-F6EECF244321}">
                <p14:modId xmlns:p14="http://schemas.microsoft.com/office/powerpoint/2010/main" val="4224369938"/>
              </p:ext>
            </p:extLst>
          </p:nvPr>
        </p:nvGraphicFramePr>
        <p:xfrm>
          <a:off x="1533933" y="4037288"/>
          <a:ext cx="4255662" cy="1886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2927113945"/>
              </p:ext>
            </p:extLst>
          </p:nvPr>
        </p:nvGraphicFramePr>
        <p:xfrm>
          <a:off x="5725315" y="4037288"/>
          <a:ext cx="4615555" cy="189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34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Github</a:t>
            </a:r>
            <a:r>
              <a:rPr lang="fr-CH" dirty="0"/>
              <a:t> exploration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1351480" y="2474232"/>
            <a:ext cx="362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GET </a:t>
            </a:r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</a:t>
            </a:r>
            <a:r>
              <a:rPr lang="fr-CH" sz="14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://</a:t>
            </a:r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api.github.com/search/repositories</a:t>
            </a:r>
          </a:p>
          <a:p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?q=language:Swift&amp;sort=stars&amp;order=desc</a:t>
            </a:r>
            <a:endParaRPr lang="fr-CH" sz="14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9"/>
          <a:stretch/>
        </p:blipFill>
        <p:spPr>
          <a:xfrm>
            <a:off x="2312131" y="3705546"/>
            <a:ext cx="1702886" cy="1583684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>
            <a:off x="3095263" y="3175907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ZoneTexte 2"/>
          <p:cNvSpPr txBox="1"/>
          <p:nvPr/>
        </p:nvSpPr>
        <p:spPr>
          <a:xfrm>
            <a:off x="6373268" y="1016907"/>
            <a:ext cx="482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git clone https://github.com/Alamofire/Alamofire</a:t>
            </a:r>
            <a:endParaRPr lang="fr-CH" dirty="0"/>
          </a:p>
        </p:txBody>
      </p:sp>
      <p:sp>
        <p:nvSpPr>
          <p:cNvPr id="8" name="Flèche vers le bas 7"/>
          <p:cNvSpPr/>
          <p:nvPr/>
        </p:nvSpPr>
        <p:spPr>
          <a:xfrm>
            <a:off x="8724656" y="1718582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574" y="2248221"/>
            <a:ext cx="1838325" cy="3848100"/>
          </a:xfrm>
          <a:prstGeom prst="rect">
            <a:avLst/>
          </a:prstGeom>
        </p:spPr>
      </p:pic>
      <p:sp>
        <p:nvSpPr>
          <p:cNvPr id="12" name="Croix 11"/>
          <p:cNvSpPr/>
          <p:nvPr/>
        </p:nvSpPr>
        <p:spPr>
          <a:xfrm>
            <a:off x="5687295" y="3295725"/>
            <a:ext cx="542925" cy="523875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9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Github</a:t>
            </a:r>
            <a:r>
              <a:rPr lang="fr-CH" dirty="0" smtClean="0"/>
              <a:t> exploration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77307"/>
            <a:ext cx="9704916" cy="4923518"/>
          </a:xfrm>
        </p:spPr>
        <p:txBody>
          <a:bodyPr>
            <a:normAutofit fontScale="85000" lnSpcReduction="20000"/>
          </a:bodyPr>
          <a:lstStyle/>
          <a:p>
            <a:r>
              <a:rPr lang="fr-CH" dirty="0" err="1" smtClean="0"/>
              <a:t>apple</a:t>
            </a:r>
            <a:r>
              <a:rPr lang="fr-CH" dirty="0" smtClean="0"/>
              <a:t>/</a:t>
            </a:r>
          </a:p>
          <a:p>
            <a:pPr lvl="1"/>
            <a:r>
              <a:rPr lang="fr-CH" dirty="0" err="1"/>
              <a:t>s</a:t>
            </a:r>
            <a:r>
              <a:rPr lang="fr-CH" dirty="0" err="1" smtClean="0"/>
              <a:t>wift</a:t>
            </a:r>
            <a:r>
              <a:rPr lang="fr-CH" dirty="0" smtClean="0"/>
              <a:t>/</a:t>
            </a:r>
          </a:p>
          <a:p>
            <a:pPr lvl="2"/>
            <a:r>
              <a:rPr lang="fr-CH" dirty="0" smtClean="0"/>
              <a:t>0000_Main.swift/</a:t>
            </a:r>
          </a:p>
          <a:p>
            <a:pPr lvl="3"/>
            <a:r>
              <a:rPr lang="fr-CH" dirty="0" smtClean="0"/>
              <a:t>3ac8b92fb595d54b365dee885885e3d7a22c7649/</a:t>
            </a:r>
            <a:endParaRPr lang="fr-CH" dirty="0"/>
          </a:p>
          <a:p>
            <a:pPr lvl="4"/>
            <a:r>
              <a:rPr lang="fr-CH" dirty="0" err="1" smtClean="0"/>
              <a:t>Main.swift</a:t>
            </a:r>
            <a:endParaRPr lang="fr-CH" dirty="0"/>
          </a:p>
          <a:p>
            <a:pPr lvl="3"/>
            <a:r>
              <a:rPr lang="fr-CH" dirty="0" smtClean="0"/>
              <a:t>0453335d5e47781fdd788299920dd380cc9155ef/</a:t>
            </a:r>
          </a:p>
          <a:p>
            <a:pPr lvl="4"/>
            <a:r>
              <a:rPr lang="fr-CH" dirty="0" err="1" smtClean="0"/>
              <a:t>Main.swift</a:t>
            </a:r>
            <a:endParaRPr lang="fr-CH" dirty="0" smtClean="0"/>
          </a:p>
          <a:p>
            <a:pPr marL="1371600" lvl="3" indent="0">
              <a:buNone/>
            </a:pPr>
            <a:r>
              <a:rPr lang="fr-CH" dirty="0" smtClean="0"/>
              <a:t>…</a:t>
            </a:r>
          </a:p>
          <a:p>
            <a:pPr lvl="2"/>
            <a:r>
              <a:rPr lang="fr-CH" dirty="0" smtClean="0"/>
              <a:t>0001_Requires.swift/</a:t>
            </a:r>
          </a:p>
          <a:p>
            <a:pPr lvl="2"/>
            <a:r>
              <a:rPr lang="fr-CH" dirty="0" smtClean="0"/>
              <a:t>...</a:t>
            </a:r>
            <a:endParaRPr lang="fr-CH" dirty="0"/>
          </a:p>
          <a:p>
            <a:r>
              <a:rPr lang="fr-CH" dirty="0" err="1" smtClean="0"/>
              <a:t>Alamofire</a:t>
            </a:r>
            <a:r>
              <a:rPr lang="fr-CH" dirty="0" smtClean="0"/>
              <a:t>/</a:t>
            </a:r>
          </a:p>
          <a:p>
            <a:pPr lvl="1"/>
            <a:r>
              <a:rPr lang="fr-CH" dirty="0" err="1" smtClean="0"/>
              <a:t>Alamofire</a:t>
            </a:r>
            <a:r>
              <a:rPr lang="fr-CH" dirty="0" smtClean="0"/>
              <a:t>/</a:t>
            </a:r>
          </a:p>
          <a:p>
            <a:pPr lvl="2"/>
            <a:r>
              <a:rPr lang="fr-CH" dirty="0" smtClean="0"/>
              <a:t>0000_ContentView.swift/</a:t>
            </a:r>
          </a:p>
          <a:p>
            <a:pPr lvl="3"/>
            <a:r>
              <a:rPr lang="fr-CH" dirty="0" smtClean="0"/>
              <a:t>603defe1fe8ba465da412767fc45e68edac9bc0a/</a:t>
            </a:r>
          </a:p>
          <a:p>
            <a:pPr lvl="4"/>
            <a:r>
              <a:rPr lang="fr-CH" dirty="0" err="1" smtClean="0"/>
              <a:t>ContentView.swift</a:t>
            </a:r>
            <a:endParaRPr lang="fr-CH" dirty="0"/>
          </a:p>
          <a:p>
            <a:pPr marL="1371600" lvl="3" indent="0">
              <a:buNone/>
            </a:pPr>
            <a:r>
              <a:rPr lang="fr-CH" dirty="0" smtClean="0"/>
              <a:t>…</a:t>
            </a:r>
          </a:p>
          <a:p>
            <a:pPr lvl="2"/>
            <a:r>
              <a:rPr lang="fr-CH" dirty="0" smtClean="0"/>
              <a:t>0001_DispatchQueue+Alamofire.swift/</a:t>
            </a:r>
          </a:p>
          <a:p>
            <a:pPr lvl="2"/>
            <a:r>
              <a:rPr lang="fr-CH" dirty="0" smtClean="0"/>
              <a:t>…</a:t>
            </a:r>
            <a:endParaRPr lang="fr-CH" dirty="0"/>
          </a:p>
          <a:p>
            <a:r>
              <a:rPr lang="fr-CH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8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Encountered</a:t>
            </a:r>
            <a:r>
              <a:rPr lang="fr-CH" dirty="0" smtClean="0"/>
              <a:t> </a:t>
            </a:r>
            <a:r>
              <a:rPr lang="fr-CH" dirty="0" err="1" smtClean="0"/>
              <a:t>problems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Checkout</a:t>
            </a:r>
            <a:r>
              <a:rPr lang="fr-CH" dirty="0" smtClean="0"/>
              <a:t> </a:t>
            </a:r>
            <a:r>
              <a:rPr lang="fr-CH" dirty="0" err="1" smtClean="0"/>
              <a:t>commits</a:t>
            </a:r>
            <a:endParaRPr lang="fr-CH" dirty="0" smtClean="0"/>
          </a:p>
          <a:p>
            <a:r>
              <a:rPr lang="fr-CH" dirty="0" err="1" smtClean="0"/>
              <a:t>Renamed</a:t>
            </a:r>
            <a:r>
              <a:rPr lang="fr-CH" dirty="0" smtClean="0"/>
              <a:t> files in commit </a:t>
            </a:r>
            <a:r>
              <a:rPr lang="fr-CH" dirty="0" err="1" smtClean="0"/>
              <a:t>history</a:t>
            </a:r>
            <a:endParaRPr lang="fr-CH" dirty="0" smtClean="0"/>
          </a:p>
          <a:p>
            <a:r>
              <a:rPr lang="fr-CH" dirty="0" err="1" smtClean="0"/>
              <a:t>Syntax</a:t>
            </a:r>
            <a:r>
              <a:rPr lang="fr-CH" dirty="0" smtClean="0"/>
              <a:t> </a:t>
            </a:r>
            <a:r>
              <a:rPr lang="fr-CH" dirty="0" err="1" smtClean="0"/>
              <a:t>error</a:t>
            </a:r>
            <a:r>
              <a:rPr lang="fr-CH" dirty="0" smtClean="0"/>
              <a:t> </a:t>
            </a:r>
            <a:r>
              <a:rPr lang="fr-CH" dirty="0" err="1" smtClean="0"/>
              <a:t>according</a:t>
            </a:r>
            <a:r>
              <a:rPr lang="fr-CH" dirty="0" smtClean="0"/>
              <a:t> to </a:t>
            </a:r>
            <a:r>
              <a:rPr lang="fr-CH" dirty="0" err="1" smtClean="0"/>
              <a:t>swift-ast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18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TODO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7" y="2373291"/>
            <a:ext cx="2633663" cy="262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TODO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3269" y="2848363"/>
            <a:ext cx="2637366" cy="1951841"/>
          </a:xfrm>
        </p:spPr>
        <p:txBody>
          <a:bodyPr/>
          <a:lstStyle/>
          <a:p>
            <a:r>
              <a:rPr lang="fr-CH" sz="1600" dirty="0" err="1" smtClean="0"/>
              <a:t>Optional</a:t>
            </a:r>
            <a:r>
              <a:rPr lang="fr-CH" sz="1600" dirty="0" smtClean="0"/>
              <a:t> </a:t>
            </a:r>
            <a:r>
              <a:rPr lang="fr-CH" sz="1600" dirty="0" err="1" smtClean="0"/>
              <a:t>chaining</a:t>
            </a:r>
            <a:endParaRPr lang="fr-CH" sz="1600" dirty="0" smtClean="0"/>
          </a:p>
          <a:p>
            <a:r>
              <a:rPr lang="fr-CH" sz="1600" dirty="0" smtClean="0"/>
              <a:t>Protocole, extension</a:t>
            </a:r>
          </a:p>
          <a:p>
            <a:r>
              <a:rPr lang="fr-CH" sz="1600" dirty="0" smtClean="0"/>
              <a:t>Protocole </a:t>
            </a:r>
            <a:r>
              <a:rPr lang="fr-CH" sz="1600" dirty="0" err="1" smtClean="0"/>
              <a:t>with</a:t>
            </a:r>
            <a:r>
              <a:rPr lang="fr-CH" sz="1600" dirty="0" smtClean="0"/>
              <a:t> </a:t>
            </a:r>
            <a:r>
              <a:rPr lang="fr-CH" sz="1600" dirty="0" err="1" smtClean="0"/>
              <a:t>bounded</a:t>
            </a:r>
            <a:r>
              <a:rPr lang="fr-CH" sz="1600" dirty="0" smtClean="0"/>
              <a:t> </a:t>
            </a:r>
            <a:r>
              <a:rPr lang="fr-CH" sz="1600" dirty="0" err="1" smtClean="0"/>
              <a:t>generic</a:t>
            </a:r>
            <a:r>
              <a:rPr lang="fr-CH" sz="1600" dirty="0" smtClean="0"/>
              <a:t> types</a:t>
            </a:r>
          </a:p>
          <a:p>
            <a:r>
              <a:rPr lang="fr-CH" sz="1600" dirty="0" err="1" smtClean="0"/>
              <a:t>Retroactive</a:t>
            </a:r>
            <a:r>
              <a:rPr lang="fr-CH" sz="1600" dirty="0" smtClean="0"/>
              <a:t> </a:t>
            </a:r>
            <a:r>
              <a:rPr lang="fr-CH" sz="1600" dirty="0" err="1" smtClean="0"/>
              <a:t>modeling</a:t>
            </a:r>
            <a:endParaRPr lang="fr-CH" sz="1600" dirty="0" smtClean="0"/>
          </a:p>
          <a:p>
            <a:r>
              <a:rPr lang="fr-CH" sz="1600" dirty="0" smtClean="0"/>
              <a:t>…</a:t>
            </a:r>
            <a:endParaRPr lang="fr-CH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/>
          </a:p>
        </p:txBody>
      </p:sp>
      <p:pic>
        <p:nvPicPr>
          <p:cNvPr id="2050" name="Picture 2" descr="https://worldhatchlearning.files.wordpress.com/2017/06/1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182" y="2699189"/>
            <a:ext cx="1125095" cy="11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627" y="2676520"/>
            <a:ext cx="24860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4961380" y="3824284"/>
            <a:ext cx="1790700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 rot="646056">
            <a:off x="5896974" y="2360184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?</a:t>
            </a:r>
            <a:endParaRPr lang="fr-CH" sz="2400" dirty="0"/>
          </a:p>
        </p:txBody>
      </p:sp>
      <p:sp>
        <p:nvSpPr>
          <p:cNvPr id="9" name="ZoneTexte 8"/>
          <p:cNvSpPr txBox="1"/>
          <p:nvPr/>
        </p:nvSpPr>
        <p:spPr>
          <a:xfrm rot="20574016">
            <a:off x="5393424" y="2348856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?</a:t>
            </a:r>
            <a:endParaRPr lang="fr-CH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657992" y="229142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?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547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Words>116</Words>
  <Application>Microsoft Office PowerPoint</Application>
  <PresentationFormat>Grand écran</PresentationFormat>
  <Paragraphs>60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Wingdings 3</vt:lpstr>
      <vt:lpstr>Conception personnalisée</vt:lpstr>
      <vt:lpstr>Facette</vt:lpstr>
      <vt:lpstr>Pattern Extraction</vt:lpstr>
      <vt:lpstr>Previous work</vt:lpstr>
      <vt:lpstr>Previous work</vt:lpstr>
      <vt:lpstr>Two keypoints</vt:lpstr>
      <vt:lpstr>Github exploration</vt:lpstr>
      <vt:lpstr>Github exploration</vt:lpstr>
      <vt:lpstr>Encountered problems</vt:lpstr>
      <vt:lpstr>TODO</vt:lpstr>
      <vt:lpstr>TODO</vt:lpstr>
      <vt:lpstr>Sources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145</cp:revision>
  <cp:lastPrinted>2020-04-17T09:33:13Z</cp:lastPrinted>
  <dcterms:created xsi:type="dcterms:W3CDTF">2019-09-03T17:00:55Z</dcterms:created>
  <dcterms:modified xsi:type="dcterms:W3CDTF">2020-04-17T10:04:55Z</dcterms:modified>
</cp:coreProperties>
</file>