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6"/>
  </p:notesMasterIdLst>
  <p:sldIdLst>
    <p:sldId id="256" r:id="rId3"/>
    <p:sldId id="286" r:id="rId4"/>
    <p:sldId id="287" r:id="rId5"/>
    <p:sldId id="288" r:id="rId6"/>
    <p:sldId id="292" r:id="rId7"/>
    <p:sldId id="289" r:id="rId8"/>
    <p:sldId id="295" r:id="rId9"/>
    <p:sldId id="299" r:id="rId10"/>
    <p:sldId id="298" r:id="rId11"/>
    <p:sldId id="300" r:id="rId12"/>
    <p:sldId id="296" r:id="rId13"/>
    <p:sldId id="301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4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Progression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96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Feuil1!$A$2:$A$4</c:f>
              <c:strCache>
                <c:ptCount val="3"/>
                <c:pt idx="0">
                  <c:v>Done</c:v>
                </c:pt>
                <c:pt idx="1">
                  <c:v>To do</c:v>
                </c:pt>
                <c:pt idx="2">
                  <c:v>Incertitude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0.875</c:v>
                </c:pt>
                <c:pt idx="1">
                  <c:v>0</c:v>
                </c:pt>
                <c:pt idx="2">
                  <c:v>0.125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216522173389767"/>
          <c:y val="0.8203241660382995"/>
          <c:w val="0.50868833758887066"/>
          <c:h val="0.13256095377290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Progression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96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Feuil1!$A$2:$A$4</c:f>
              <c:strCache>
                <c:ptCount val="3"/>
                <c:pt idx="0">
                  <c:v>Done</c:v>
                </c:pt>
                <c:pt idx="1">
                  <c:v>To do</c:v>
                </c:pt>
                <c:pt idx="2">
                  <c:v>Incertitude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0.875</c:v>
                </c:pt>
                <c:pt idx="1">
                  <c:v>0.125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216522173389767"/>
          <c:y val="0.8203241660382995"/>
          <c:w val="0.50868833758887066"/>
          <c:h val="0.13256095377290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01.05.2020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9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01.05.2020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01.05.2020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01.05.2020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01.05.2020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01.05.2020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01.05.2020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01.05.2020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01.05.2020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01.05.2020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01.05.2020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01.05.2020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01.05.2020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01.05.2020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01.05.2020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01.05.2020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907.09003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hart" Target="../charts/char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Pattern Extraction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Stauffer Guy-Raphaël and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Optional</a:t>
            </a:r>
            <a:r>
              <a:rPr lang="fr-CH" dirty="0" smtClean="0"/>
              <a:t> </a:t>
            </a:r>
            <a:r>
              <a:rPr lang="fr-CH" dirty="0" err="1" smtClean="0"/>
              <a:t>chaining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2454875" y="2761577"/>
            <a:ext cx="7274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000" dirty="0" smtClean="0">
                <a:solidFill>
                  <a:srgbClr val="ED0303"/>
                </a:solidFill>
                <a:latin typeface="Consolas" panose="020B0609020204030204" pitchFamily="49" charset="0"/>
              </a:rPr>
              <a:t>let</a:t>
            </a:r>
            <a:r>
              <a:rPr lang="fr-CH" sz="2000" dirty="0" smtClean="0">
                <a:latin typeface="Consolas" panose="020B0609020204030204" pitchFamily="49" charset="0"/>
              </a:rPr>
              <a:t> </a:t>
            </a:r>
            <a:r>
              <a:rPr lang="fr-CH" sz="2000" dirty="0" err="1">
                <a:latin typeface="Consolas" panose="020B0609020204030204" pitchFamily="49" charset="0"/>
              </a:rPr>
              <a:t>john</a:t>
            </a:r>
            <a:r>
              <a:rPr lang="fr-CH" sz="2000" dirty="0">
                <a:latin typeface="Consolas" panose="020B0609020204030204" pitchFamily="49" charset="0"/>
              </a:rPr>
              <a:t> </a:t>
            </a:r>
            <a:r>
              <a:rPr lang="fr-CH" sz="2000" dirty="0">
                <a:solidFill>
                  <a:srgbClr val="ED0303"/>
                </a:solidFill>
                <a:latin typeface="Consolas" panose="020B0609020204030204" pitchFamily="49" charset="0"/>
              </a:rPr>
              <a:t>=</a:t>
            </a:r>
            <a:r>
              <a:rPr lang="fr-CH" sz="2000" dirty="0">
                <a:latin typeface="Consolas" panose="020B0609020204030204" pitchFamily="49" charset="0"/>
              </a:rPr>
              <a:t> </a:t>
            </a:r>
            <a:r>
              <a:rPr lang="fr-CH" sz="2000" dirty="0">
                <a:solidFill>
                  <a:srgbClr val="0033CC"/>
                </a:solidFill>
                <a:latin typeface="Consolas" panose="020B0609020204030204" pitchFamily="49" charset="0"/>
              </a:rPr>
              <a:t>Person</a:t>
            </a:r>
            <a:r>
              <a:rPr lang="fr-CH" sz="20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john.residence</a:t>
            </a:r>
            <a:r>
              <a:rPr lang="en-US" sz="2000" dirty="0" err="1">
                <a:solidFill>
                  <a:srgbClr val="ED0303"/>
                </a:solidFill>
                <a:latin typeface="Consolas" panose="020B0609020204030204" pitchFamily="49" charset="0"/>
              </a:rPr>
              <a:t>?</a:t>
            </a:r>
            <a:r>
              <a:rPr lang="en-US" sz="2000" dirty="0" err="1">
                <a:latin typeface="Consolas" panose="020B0609020204030204" pitchFamily="49" charset="0"/>
              </a:rPr>
              <a:t>.address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someAddress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john.residence</a:t>
            </a:r>
            <a:r>
              <a:rPr lang="en-US" sz="2000" dirty="0">
                <a:solidFill>
                  <a:srgbClr val="ED0303"/>
                </a:solidFill>
                <a:latin typeface="Consolas" panose="020B0609020204030204" pitchFamily="49" charset="0"/>
              </a:rPr>
              <a:t>?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</a:rPr>
              <a:t>address.street</a:t>
            </a:r>
            <a:r>
              <a:rPr lang="en-US" sz="2000" dirty="0">
                <a:solidFill>
                  <a:srgbClr val="ED0303"/>
                </a:solidFill>
                <a:latin typeface="Consolas" panose="020B0609020204030204" pitchFamily="49" charset="0"/>
              </a:rPr>
              <a:t>?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D0303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"Bellevue"</a:t>
            </a:r>
            <a:endParaRPr lang="fr-CH" sz="2000" dirty="0" smtClean="0">
              <a:latin typeface="Consolas" panose="020B0609020204030204" pitchFamily="49" charset="0"/>
            </a:endParaRPr>
          </a:p>
          <a:p>
            <a:endParaRPr lang="fr-CH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Counted</a:t>
            </a:r>
            <a:r>
              <a:rPr lang="fr-CH" dirty="0" smtClean="0"/>
              <a:t> </a:t>
            </a:r>
            <a:r>
              <a:rPr lang="fr-CH" dirty="0" err="1" smtClean="0"/>
              <a:t>features</a:t>
            </a:r>
            <a:r>
              <a:rPr lang="fr-CH" dirty="0" smtClean="0"/>
              <a:t> in AST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Protocol </a:t>
            </a:r>
            <a:r>
              <a:rPr lang="fr-CH" dirty="0" err="1" smtClean="0"/>
              <a:t>declaration</a:t>
            </a:r>
            <a:endParaRPr lang="fr-CH" dirty="0"/>
          </a:p>
          <a:p>
            <a:r>
              <a:rPr lang="fr-CH" dirty="0"/>
              <a:t>Class </a:t>
            </a:r>
            <a:r>
              <a:rPr lang="fr-CH" dirty="0" err="1"/>
              <a:t>declaration</a:t>
            </a:r>
            <a:r>
              <a:rPr lang="fr-CH" dirty="0"/>
              <a:t> </a:t>
            </a:r>
          </a:p>
          <a:p>
            <a:r>
              <a:rPr lang="fr-CH" dirty="0" err="1"/>
              <a:t>Struct</a:t>
            </a:r>
            <a:r>
              <a:rPr lang="fr-CH" dirty="0"/>
              <a:t> </a:t>
            </a:r>
            <a:r>
              <a:rPr lang="fr-CH" dirty="0" err="1" smtClean="0"/>
              <a:t>declaration</a:t>
            </a:r>
            <a:endParaRPr lang="fr-CH" dirty="0"/>
          </a:p>
          <a:p>
            <a:r>
              <a:rPr lang="fr-CH" dirty="0" err="1" smtClean="0"/>
              <a:t>Retroactive</a:t>
            </a:r>
            <a:r>
              <a:rPr lang="fr-CH" dirty="0" smtClean="0"/>
              <a:t> </a:t>
            </a:r>
            <a:r>
              <a:rPr lang="fr-CH" dirty="0" err="1" smtClean="0"/>
              <a:t>modeling</a:t>
            </a:r>
            <a:endParaRPr lang="fr-CH" dirty="0" smtClean="0"/>
          </a:p>
          <a:p>
            <a:r>
              <a:rPr lang="fr-CH" dirty="0" smtClean="0"/>
              <a:t>Protocol extension</a:t>
            </a:r>
          </a:p>
          <a:p>
            <a:r>
              <a:rPr lang="fr-CH" dirty="0"/>
              <a:t>Protocol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associated</a:t>
            </a:r>
            <a:r>
              <a:rPr lang="fr-CH" dirty="0"/>
              <a:t> </a:t>
            </a:r>
            <a:r>
              <a:rPr lang="fr-CH" dirty="0" err="1" smtClean="0"/>
              <a:t>datatype</a:t>
            </a:r>
            <a:endParaRPr lang="fr-CH" dirty="0" smtClean="0"/>
          </a:p>
          <a:p>
            <a:r>
              <a:rPr lang="fr-CH" dirty="0" err="1" smtClean="0"/>
              <a:t>Bounded</a:t>
            </a:r>
            <a:r>
              <a:rPr lang="fr-CH" dirty="0" smtClean="0"/>
              <a:t> </a:t>
            </a:r>
            <a:r>
              <a:rPr lang="fr-CH" dirty="0" err="1" smtClean="0"/>
              <a:t>polymorphism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11</a:t>
            </a:fld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6807855" y="186145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 smtClean="0">
                <a:latin typeface="Trebuchet MS" panose="020B0603020202020204" pitchFamily="34" charset="0"/>
              </a:rPr>
              <a:t>Optional</a:t>
            </a:r>
            <a:r>
              <a:rPr lang="fr-CH" sz="2400" dirty="0" smtClean="0">
                <a:latin typeface="Trebuchet MS" panose="020B0603020202020204" pitchFamily="34" charset="0"/>
              </a:rPr>
              <a:t> </a:t>
            </a:r>
            <a:r>
              <a:rPr lang="fr-CH" sz="2400" dirty="0" err="1" smtClean="0">
                <a:latin typeface="Trebuchet MS" panose="020B0603020202020204" pitchFamily="34" charset="0"/>
              </a:rPr>
              <a:t>chaining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>
                <a:latin typeface="Trebuchet MS" panose="020B0603020202020204" pitchFamily="34" charset="0"/>
              </a:rPr>
              <a:t>Optionals</a:t>
            </a:r>
            <a:r>
              <a:rPr lang="fr-CH" sz="2400" dirty="0">
                <a:latin typeface="Trebuchet MS" panose="020B0603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>
                <a:latin typeface="Trebuchet MS" panose="020B0603020202020204" pitchFamily="34" charset="0"/>
              </a:rPr>
              <a:t>Inline</a:t>
            </a:r>
            <a:r>
              <a:rPr lang="fr-CH" sz="2400" dirty="0">
                <a:latin typeface="Trebuchet MS" panose="020B0603020202020204" pitchFamily="34" charset="0"/>
              </a:rPr>
              <a:t> </a:t>
            </a:r>
            <a:r>
              <a:rPr lang="fr-CH" sz="2400" dirty="0" err="1" smtClean="0">
                <a:latin typeface="Trebuchet MS" panose="020B0603020202020204" pitchFamily="34" charset="0"/>
              </a:rPr>
              <a:t>functions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 smtClean="0">
                <a:latin typeface="Trebuchet MS" panose="020B0603020202020204" pitchFamily="34" charset="0"/>
              </a:rPr>
              <a:t>Closure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 smtClean="0">
                <a:latin typeface="Trebuchet MS" panose="020B0603020202020204" pitchFamily="34" charset="0"/>
              </a:rPr>
              <a:t>Infered</a:t>
            </a:r>
            <a:r>
              <a:rPr lang="fr-CH" sz="2400" dirty="0" smtClean="0">
                <a:latin typeface="Trebuchet MS" panose="020B0603020202020204" pitchFamily="34" charset="0"/>
              </a:rPr>
              <a:t>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smtClean="0">
                <a:latin typeface="Trebuchet MS" panose="020B0603020202020204" pitchFamily="34" charset="0"/>
              </a:rPr>
              <a:t>Variable </a:t>
            </a:r>
            <a:r>
              <a:rPr lang="fr-CH" sz="2400" dirty="0" err="1" smtClean="0">
                <a:latin typeface="Trebuchet MS" panose="020B0603020202020204" pitchFamily="34" charset="0"/>
              </a:rPr>
              <a:t>declaration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smtClean="0">
                <a:latin typeface="Trebuchet MS" panose="020B0603020202020204" pitchFamily="34" charset="0"/>
              </a:rPr>
              <a:t>Constant </a:t>
            </a:r>
            <a:r>
              <a:rPr lang="fr-CH" sz="2400" dirty="0" err="1" smtClean="0">
                <a:latin typeface="Trebuchet MS" panose="020B0603020202020204" pitchFamily="34" charset="0"/>
              </a:rPr>
              <a:t>declaration</a:t>
            </a:r>
            <a:endParaRPr lang="fr-CH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Project scope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12</a:t>
            </a:fld>
            <a:endParaRPr lang="fr-CH"/>
          </a:p>
        </p:txBody>
      </p:sp>
      <p:grpSp>
        <p:nvGrpSpPr>
          <p:cNvPr id="7" name="Groupe 6"/>
          <p:cNvGrpSpPr/>
          <p:nvPr/>
        </p:nvGrpSpPr>
        <p:grpSpPr>
          <a:xfrm>
            <a:off x="3897713" y="2730503"/>
            <a:ext cx="899766" cy="923330"/>
            <a:chOff x="4851264" y="3452065"/>
            <a:chExt cx="899766" cy="923330"/>
          </a:xfrm>
        </p:grpSpPr>
        <p:sp>
          <p:nvSpPr>
            <p:cNvPr id="5" name="ZoneTexte 4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05" y="2667962"/>
            <a:ext cx="1048938" cy="104682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00" y="2665317"/>
            <a:ext cx="1290464" cy="129046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77334" y="3981610"/>
            <a:ext cx="200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Downloads</a:t>
            </a:r>
            <a:r>
              <a:rPr lang="fr-CH" dirty="0" smtClean="0"/>
              <a:t> </a:t>
            </a:r>
            <a:r>
              <a:rPr lang="fr-CH" dirty="0" err="1" smtClean="0"/>
              <a:t>Github</a:t>
            </a:r>
            <a:r>
              <a:rPr lang="fr-CH" dirty="0" smtClean="0"/>
              <a:t> </a:t>
            </a:r>
            <a:r>
              <a:rPr lang="fr-CH" dirty="0" err="1" smtClean="0"/>
              <a:t>projects</a:t>
            </a:r>
            <a:endParaRPr lang="fr-CH" dirty="0"/>
          </a:p>
        </p:txBody>
      </p:sp>
      <p:sp>
        <p:nvSpPr>
          <p:cNvPr id="13" name="ZoneTexte 12"/>
          <p:cNvSpPr txBox="1"/>
          <p:nvPr/>
        </p:nvSpPr>
        <p:spPr>
          <a:xfrm>
            <a:off x="3506000" y="4118610"/>
            <a:ext cx="18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Extracts</a:t>
            </a:r>
            <a:r>
              <a:rPr lang="fr-CH" dirty="0" smtClean="0"/>
              <a:t> patterns</a:t>
            </a:r>
            <a:endParaRPr lang="fr-CH" dirty="0"/>
          </a:p>
        </p:txBody>
      </p:sp>
      <p:sp>
        <p:nvSpPr>
          <p:cNvPr id="12" name="Flèche droite 11"/>
          <p:cNvSpPr/>
          <p:nvPr/>
        </p:nvSpPr>
        <p:spPr>
          <a:xfrm>
            <a:off x="2785194" y="3169733"/>
            <a:ext cx="650789" cy="183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lèche droite 14"/>
          <p:cNvSpPr/>
          <p:nvPr/>
        </p:nvSpPr>
        <p:spPr>
          <a:xfrm>
            <a:off x="5478997" y="3127734"/>
            <a:ext cx="650789" cy="183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16"/>
          <p:cNvSpPr txBox="1"/>
          <p:nvPr/>
        </p:nvSpPr>
        <p:spPr>
          <a:xfrm>
            <a:off x="6334876" y="4118610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Ouputs</a:t>
            </a:r>
            <a:r>
              <a:rPr lang="fr-CH" dirty="0" smtClean="0"/>
              <a:t> </a:t>
            </a:r>
            <a:r>
              <a:rPr lang="fr-CH" dirty="0" err="1" smtClean="0"/>
              <a:t>statistics</a:t>
            </a:r>
            <a:endParaRPr lang="fr-CH" dirty="0"/>
          </a:p>
        </p:txBody>
      </p:sp>
      <p:grpSp>
        <p:nvGrpSpPr>
          <p:cNvPr id="14" name="Groupe 13"/>
          <p:cNvGrpSpPr/>
          <p:nvPr/>
        </p:nvGrpSpPr>
        <p:grpSpPr>
          <a:xfrm>
            <a:off x="8605501" y="2932170"/>
            <a:ext cx="650789" cy="531128"/>
            <a:chOff x="8761776" y="2904169"/>
            <a:chExt cx="650789" cy="531128"/>
          </a:xfrm>
        </p:grpSpPr>
        <p:sp>
          <p:nvSpPr>
            <p:cNvPr id="18" name="Flèche droite 17"/>
            <p:cNvSpPr/>
            <p:nvPr/>
          </p:nvSpPr>
          <p:spPr>
            <a:xfrm>
              <a:off x="8761776" y="3078091"/>
              <a:ext cx="650789" cy="1832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1606" y="2904169"/>
              <a:ext cx="531128" cy="531128"/>
            </a:xfrm>
            <a:prstGeom prst="rect">
              <a:avLst/>
            </a:prstGeom>
          </p:spPr>
        </p:pic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4537" y="2437677"/>
            <a:ext cx="1284923" cy="1277112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9291437" y="4118610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Statistics</a:t>
            </a:r>
            <a:r>
              <a:rPr lang="fr-CH" dirty="0" smtClean="0"/>
              <a:t> </a:t>
            </a:r>
            <a:r>
              <a:rPr lang="fr-CH" dirty="0" err="1" smtClean="0"/>
              <a:t>analysis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2682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Mateus</a:t>
            </a:r>
            <a:r>
              <a:rPr lang="fr-CH" dirty="0"/>
              <a:t>, Bruno </a:t>
            </a:r>
            <a:r>
              <a:rPr lang="fr-CH" dirty="0" err="1"/>
              <a:t>Góis</a:t>
            </a:r>
            <a:r>
              <a:rPr lang="fr-CH" dirty="0"/>
              <a:t>, et Matias Martinez. « On the Adoption, Usage and Evolution of </a:t>
            </a:r>
            <a:r>
              <a:rPr lang="fr-CH" dirty="0" err="1"/>
              <a:t>Kotlin</a:t>
            </a:r>
            <a:r>
              <a:rPr lang="fr-CH" dirty="0"/>
              <a:t> </a:t>
            </a:r>
            <a:r>
              <a:rPr lang="fr-CH" dirty="0" err="1"/>
              <a:t>Features</a:t>
            </a:r>
            <a:r>
              <a:rPr lang="fr-CH" dirty="0"/>
              <a:t> on Android </a:t>
            </a:r>
            <a:r>
              <a:rPr lang="fr-CH" dirty="0" err="1"/>
              <a:t>Development</a:t>
            </a:r>
            <a:r>
              <a:rPr lang="fr-CH" dirty="0"/>
              <a:t> ». ArXiv:1907.09003 [Cs], 20 janvier 2020. </a:t>
            </a:r>
            <a:r>
              <a:rPr lang="fr-CH" dirty="0">
                <a:hlinkClick r:id="rId2" tooltip="http://arxiv.org/abs/1907.09003"/>
              </a:rPr>
              <a:t>http://arxiv.org/abs/1907.09003</a:t>
            </a:r>
            <a:r>
              <a:rPr lang="fr-CH" dirty="0"/>
              <a:t>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46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22" y="3296272"/>
            <a:ext cx="2479588" cy="581153"/>
          </a:xfrm>
          <a:prstGeom prst="rect">
            <a:avLst/>
          </a:prstGeom>
        </p:spPr>
      </p:pic>
      <p:pic>
        <p:nvPicPr>
          <p:cNvPr id="1026" name="Picture 2" descr="https://images.anandtech.com/doci/9833/CVU-IXFUkAAlGZK%20(1)_678x4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8" y="3229227"/>
            <a:ext cx="2415254" cy="7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09293" y="3459892"/>
            <a:ext cx="1305697" cy="294533"/>
          </a:xfrm>
          <a:prstGeom prst="rightArrow">
            <a:avLst/>
          </a:prstGeom>
          <a:gradFill flip="none" rotWithShape="1">
            <a:gsLst>
              <a:gs pos="0">
                <a:srgbClr val="F05138"/>
              </a:gs>
              <a:gs pos="100000">
                <a:srgbClr val="6A75FF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60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634650455502225418/687978381509525544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1" y="1736680"/>
            <a:ext cx="4137745" cy="37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66" y="1415456"/>
            <a:ext cx="7010400" cy="394335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82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Project progression</a:t>
            </a:r>
            <a:endParaRPr lang="fr-CH" dirty="0"/>
          </a:p>
        </p:txBody>
      </p:sp>
      <p:pic>
        <p:nvPicPr>
          <p:cNvPr id="3074" name="Picture 2" descr="https://www.ateamindia.com/wp-content/uploads/2019/03/maxresdefault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97" y="2409927"/>
            <a:ext cx="1253493" cy="70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03" y="2409927"/>
            <a:ext cx="1010676" cy="758007"/>
          </a:xfrm>
          <a:prstGeom prst="rect">
            <a:avLst/>
          </a:prstGeom>
        </p:spPr>
      </p:pic>
      <p:pic>
        <p:nvPicPr>
          <p:cNvPr id="3080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81" y="2409927"/>
            <a:ext cx="1030416" cy="95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629837" y="2066997"/>
            <a:ext cx="67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 smtClean="0"/>
              <a:t>AST</a:t>
            </a:r>
            <a:endParaRPr lang="fr-CH" sz="2000" b="1" dirty="0"/>
          </a:p>
        </p:txBody>
      </p: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571698779"/>
              </p:ext>
            </p:extLst>
          </p:nvPr>
        </p:nvGraphicFramePr>
        <p:xfrm>
          <a:off x="677334" y="3893437"/>
          <a:ext cx="4615555" cy="189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4" y="1978111"/>
            <a:ext cx="1621638" cy="1621638"/>
          </a:xfrm>
          <a:prstGeom prst="rect">
            <a:avLst/>
          </a:prstGeom>
        </p:spPr>
      </p:pic>
      <p:graphicFrame>
        <p:nvGraphicFramePr>
          <p:cNvPr id="13" name="Graphique 12"/>
          <p:cNvGraphicFramePr/>
          <p:nvPr>
            <p:extLst>
              <p:ext uri="{D42A27DB-BD31-4B8C-83A1-F6EECF244321}">
                <p14:modId xmlns:p14="http://schemas.microsoft.com/office/powerpoint/2010/main" val="783580958"/>
              </p:ext>
            </p:extLst>
          </p:nvPr>
        </p:nvGraphicFramePr>
        <p:xfrm>
          <a:off x="6242265" y="3900553"/>
          <a:ext cx="4615555" cy="189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834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Github</a:t>
            </a:r>
            <a:r>
              <a:rPr lang="fr-CH" dirty="0"/>
              <a:t> exploration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1351480" y="2474232"/>
            <a:ext cx="362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GET </a:t>
            </a:r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</a:t>
            </a:r>
            <a:r>
              <a:rPr lang="fr-CH" sz="14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://</a:t>
            </a:r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api.github.com/search/repositories</a:t>
            </a:r>
          </a:p>
          <a:p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?q=language:Swift&amp;sort=stars&amp;order=desc</a:t>
            </a:r>
            <a:endParaRPr lang="fr-CH" sz="14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/>
        </p:blipFill>
        <p:spPr>
          <a:xfrm>
            <a:off x="2312131" y="3705546"/>
            <a:ext cx="1702886" cy="1583684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>
            <a:off x="3095263" y="3175907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ZoneTexte 2"/>
          <p:cNvSpPr txBox="1"/>
          <p:nvPr/>
        </p:nvSpPr>
        <p:spPr>
          <a:xfrm>
            <a:off x="6143440" y="1016907"/>
            <a:ext cx="5570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smtClean="0">
                <a:latin typeface="Consolas" panose="020B0609020204030204" pitchFamily="49" charset="0"/>
              </a:rPr>
              <a:t>git clone https://github.com/Alamofire/Alamofire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8724656" y="1718582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574" y="2248221"/>
            <a:ext cx="1838325" cy="3848100"/>
          </a:xfrm>
          <a:prstGeom prst="rect">
            <a:avLst/>
          </a:prstGeom>
        </p:spPr>
      </p:pic>
      <p:sp>
        <p:nvSpPr>
          <p:cNvPr id="12" name="Croix 11"/>
          <p:cNvSpPr/>
          <p:nvPr/>
        </p:nvSpPr>
        <p:spPr>
          <a:xfrm>
            <a:off x="5687295" y="3295725"/>
            <a:ext cx="542925" cy="523875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9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Github</a:t>
            </a:r>
            <a:r>
              <a:rPr lang="fr-CH" dirty="0" smtClean="0"/>
              <a:t> exploration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77307"/>
            <a:ext cx="9704916" cy="4923518"/>
          </a:xfrm>
        </p:spPr>
        <p:txBody>
          <a:bodyPr>
            <a:normAutofit fontScale="85000" lnSpcReduction="20000"/>
          </a:bodyPr>
          <a:lstStyle/>
          <a:p>
            <a:r>
              <a:rPr lang="fr-CH" dirty="0" err="1" smtClean="0"/>
              <a:t>apple</a:t>
            </a:r>
            <a:r>
              <a:rPr lang="fr-CH" dirty="0" smtClean="0"/>
              <a:t>/</a:t>
            </a:r>
          </a:p>
          <a:p>
            <a:pPr lvl="1"/>
            <a:r>
              <a:rPr lang="fr-CH" dirty="0" err="1"/>
              <a:t>s</a:t>
            </a:r>
            <a:r>
              <a:rPr lang="fr-CH" dirty="0" err="1" smtClean="0"/>
              <a:t>wift</a:t>
            </a:r>
            <a:r>
              <a:rPr lang="fr-CH" dirty="0" smtClean="0"/>
              <a:t>/</a:t>
            </a:r>
          </a:p>
          <a:p>
            <a:pPr lvl="2"/>
            <a:r>
              <a:rPr lang="fr-CH" dirty="0" smtClean="0"/>
              <a:t>0000_Main.swift/</a:t>
            </a:r>
          </a:p>
          <a:p>
            <a:pPr lvl="3"/>
            <a:r>
              <a:rPr lang="fr-CH" dirty="0" smtClean="0"/>
              <a:t>3ac8b92fb595d54b365dee885885e3d7a22c7649/</a:t>
            </a:r>
            <a:endParaRPr lang="fr-CH" dirty="0"/>
          </a:p>
          <a:p>
            <a:pPr lvl="4"/>
            <a:r>
              <a:rPr lang="fr-CH" dirty="0" err="1" smtClean="0"/>
              <a:t>Main.swift</a:t>
            </a:r>
            <a:endParaRPr lang="fr-CH" dirty="0"/>
          </a:p>
          <a:p>
            <a:pPr lvl="3"/>
            <a:r>
              <a:rPr lang="fr-CH" dirty="0" smtClean="0"/>
              <a:t>0453335d5e47781fdd788299920dd380cc9155ef/</a:t>
            </a:r>
          </a:p>
          <a:p>
            <a:pPr lvl="4"/>
            <a:r>
              <a:rPr lang="fr-CH" dirty="0" err="1" smtClean="0"/>
              <a:t>Main.swift</a:t>
            </a:r>
            <a:endParaRPr lang="fr-CH" dirty="0" smtClean="0"/>
          </a:p>
          <a:p>
            <a:pPr marL="1371600" lvl="3" indent="0">
              <a:buNone/>
            </a:pPr>
            <a:r>
              <a:rPr lang="fr-CH" dirty="0" smtClean="0"/>
              <a:t>…</a:t>
            </a:r>
          </a:p>
          <a:p>
            <a:pPr lvl="2"/>
            <a:r>
              <a:rPr lang="fr-CH" dirty="0" smtClean="0"/>
              <a:t>0001_Requires.swift/</a:t>
            </a:r>
          </a:p>
          <a:p>
            <a:pPr lvl="2"/>
            <a:r>
              <a:rPr lang="fr-CH" dirty="0" smtClean="0"/>
              <a:t>...</a:t>
            </a:r>
            <a:endParaRPr lang="fr-CH" dirty="0"/>
          </a:p>
          <a:p>
            <a:r>
              <a:rPr lang="fr-CH" dirty="0" err="1" smtClean="0"/>
              <a:t>Alamofire</a:t>
            </a:r>
            <a:r>
              <a:rPr lang="fr-CH" dirty="0" smtClean="0"/>
              <a:t>/</a:t>
            </a:r>
          </a:p>
          <a:p>
            <a:pPr lvl="1"/>
            <a:r>
              <a:rPr lang="fr-CH" dirty="0" err="1" smtClean="0"/>
              <a:t>Alamofire</a:t>
            </a:r>
            <a:r>
              <a:rPr lang="fr-CH" dirty="0" smtClean="0"/>
              <a:t>/</a:t>
            </a:r>
          </a:p>
          <a:p>
            <a:pPr lvl="2"/>
            <a:r>
              <a:rPr lang="fr-CH" dirty="0" smtClean="0"/>
              <a:t>0000_ContentView.swift/</a:t>
            </a:r>
          </a:p>
          <a:p>
            <a:pPr lvl="3"/>
            <a:r>
              <a:rPr lang="fr-CH" dirty="0" smtClean="0"/>
              <a:t>603defe1fe8ba465da412767fc45e68edac9bc0a/</a:t>
            </a:r>
          </a:p>
          <a:p>
            <a:pPr lvl="4"/>
            <a:r>
              <a:rPr lang="fr-CH" dirty="0" err="1" smtClean="0"/>
              <a:t>ContentView.swift</a:t>
            </a:r>
            <a:endParaRPr lang="fr-CH" dirty="0"/>
          </a:p>
          <a:p>
            <a:pPr marL="1371600" lvl="3" indent="0">
              <a:buNone/>
            </a:pPr>
            <a:r>
              <a:rPr lang="fr-CH" dirty="0" smtClean="0"/>
              <a:t>…</a:t>
            </a:r>
          </a:p>
          <a:p>
            <a:pPr lvl="2"/>
            <a:r>
              <a:rPr lang="fr-CH" dirty="0" smtClean="0"/>
              <a:t>0001_DispatchQueue+Alamofire.swift/</a:t>
            </a:r>
          </a:p>
          <a:p>
            <a:pPr lvl="2"/>
            <a:r>
              <a:rPr lang="fr-CH" dirty="0" smtClean="0"/>
              <a:t>…</a:t>
            </a:r>
            <a:endParaRPr lang="fr-CH" dirty="0"/>
          </a:p>
          <a:p>
            <a:r>
              <a:rPr lang="fr-CH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8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Encountered</a:t>
            </a:r>
            <a:r>
              <a:rPr lang="fr-CH" dirty="0" smtClean="0"/>
              <a:t> </a:t>
            </a:r>
            <a:r>
              <a:rPr lang="fr-CH" dirty="0" err="1" smtClean="0"/>
              <a:t>problems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54" y="2821741"/>
            <a:ext cx="651819" cy="8169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697" y="2821741"/>
            <a:ext cx="875528" cy="661113"/>
          </a:xfrm>
          <a:prstGeom prst="rect">
            <a:avLst/>
          </a:prstGeom>
        </p:spPr>
      </p:pic>
      <p:pic>
        <p:nvPicPr>
          <p:cNvPr id="1026" name="Picture 2" descr="http://icons.iconarchive.com/icons/icons8/windows-8/128/Programming-Erro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649" y="2842442"/>
            <a:ext cx="775572" cy="77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259837" y="4144168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err="1"/>
              <a:t>Checkout</a:t>
            </a:r>
            <a:r>
              <a:rPr lang="fr-CH" dirty="0"/>
              <a:t>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5142942" y="4005669"/>
            <a:ext cx="183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/>
              <a:t>Renamed</a:t>
            </a:r>
            <a:r>
              <a:rPr lang="fr-CH" dirty="0"/>
              <a:t> files in commit </a:t>
            </a:r>
            <a:r>
              <a:rPr lang="fr-CH" dirty="0" err="1" smtClean="0"/>
              <a:t>history</a:t>
            </a:r>
            <a:endParaRPr lang="fr-CH" dirty="0"/>
          </a:p>
        </p:txBody>
      </p:sp>
      <p:sp>
        <p:nvSpPr>
          <p:cNvPr id="10" name="Rectangle 9"/>
          <p:cNvSpPr/>
          <p:nvPr/>
        </p:nvSpPr>
        <p:spPr>
          <a:xfrm>
            <a:off x="7843547" y="4005330"/>
            <a:ext cx="2243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dirty="0" err="1"/>
              <a:t>Syntax</a:t>
            </a:r>
            <a:r>
              <a:rPr lang="fr-CH" dirty="0"/>
              <a:t> </a:t>
            </a:r>
            <a:r>
              <a:rPr lang="fr-CH" dirty="0" err="1"/>
              <a:t>error</a:t>
            </a:r>
            <a:r>
              <a:rPr lang="fr-CH" dirty="0"/>
              <a:t> </a:t>
            </a:r>
            <a:r>
              <a:rPr lang="fr-CH" dirty="0" err="1"/>
              <a:t>according</a:t>
            </a:r>
            <a:r>
              <a:rPr lang="fr-CH" dirty="0"/>
              <a:t> to </a:t>
            </a:r>
            <a:r>
              <a:rPr lang="fr-CH" dirty="0" err="1"/>
              <a:t>swift-ast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848" y="2919204"/>
            <a:ext cx="1233131" cy="10109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841" y="3016982"/>
            <a:ext cx="1127186" cy="11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Retroactive</a:t>
            </a:r>
            <a:r>
              <a:rPr lang="fr-CH" dirty="0" smtClean="0"/>
              <a:t> </a:t>
            </a:r>
            <a:r>
              <a:rPr lang="fr-CH" dirty="0" err="1" smtClean="0"/>
              <a:t>modeling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2454875" y="2761577"/>
            <a:ext cx="7274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ED0303"/>
                </a:solidFill>
                <a:latin typeface="Consolas" panose="020B0609020204030204" pitchFamily="49" charset="0"/>
              </a:rPr>
              <a:t>extension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 smtClean="0">
                <a:latin typeface="Consolas" panose="020B0609020204030204" pitchFamily="49" charset="0"/>
              </a:rPr>
              <a:t>: </a:t>
            </a:r>
            <a:r>
              <a:rPr lang="en-US" sz="2000" dirty="0" err="1" smtClean="0">
                <a:solidFill>
                  <a:srgbClr val="9954CC"/>
                </a:solidFill>
                <a:latin typeface="Consolas" panose="020B0609020204030204" pitchFamily="49" charset="0"/>
              </a:rPr>
              <a:t>CustomStringConvertible</a:t>
            </a:r>
            <a:r>
              <a:rPr lang="en-US" sz="2000" dirty="0" smtClean="0">
                <a:solidFill>
                  <a:srgbClr val="9954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ED0303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textDescription</a:t>
            </a:r>
            <a:r>
              <a:rPr lang="en-US" sz="2000" dirty="0" smtClean="0"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ED0303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fr-CH" sz="2000" dirty="0" err="1" smtClean="0"/>
              <a:t>title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	}</a:t>
            </a:r>
            <a:endParaRPr lang="fr-CH" sz="2000" dirty="0" smtClean="0">
              <a:latin typeface="Consolas" panose="020B0609020204030204" pitchFamily="49" charset="0"/>
            </a:endParaRPr>
          </a:p>
          <a:p>
            <a:r>
              <a:rPr lang="fr-CH" sz="2000" dirty="0" smtClean="0">
                <a:latin typeface="Consolas" panose="020B0609020204030204" pitchFamily="49" charset="0"/>
              </a:rPr>
              <a:t>}</a:t>
            </a:r>
          </a:p>
          <a:p>
            <a:endParaRPr lang="fr-CH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Bounded</a:t>
            </a:r>
            <a:r>
              <a:rPr lang="fr-CH" dirty="0" smtClean="0"/>
              <a:t> </a:t>
            </a:r>
            <a:r>
              <a:rPr lang="fr-CH" dirty="0" err="1" smtClean="0"/>
              <a:t>polymorphism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2448469" y="2739556"/>
            <a:ext cx="7922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000" dirty="0" smtClean="0">
                <a:solidFill>
                  <a:srgbClr val="ED0303"/>
                </a:solidFill>
                <a:latin typeface="Consolas" panose="020B0609020204030204" pitchFamily="49" charset="0"/>
              </a:rPr>
              <a:t>extension</a:t>
            </a:r>
            <a:r>
              <a:rPr lang="fr-CH" sz="2000" dirty="0" smtClean="0">
                <a:latin typeface="Consolas" panose="020B0609020204030204" pitchFamily="49" charset="0"/>
              </a:rPr>
              <a:t> </a:t>
            </a:r>
            <a:r>
              <a:rPr lang="fr-CH" sz="2000" dirty="0" err="1">
                <a:solidFill>
                  <a:srgbClr val="0033CC"/>
                </a:solidFill>
                <a:latin typeface="Consolas" panose="020B0609020204030204" pitchFamily="49" charset="0"/>
              </a:rPr>
              <a:t>Array</a:t>
            </a:r>
            <a:r>
              <a:rPr lang="fr-CH" sz="2000" dirty="0">
                <a:latin typeface="Consolas" panose="020B0609020204030204" pitchFamily="49" charset="0"/>
              </a:rPr>
              <a:t> </a:t>
            </a:r>
            <a:r>
              <a:rPr lang="fr-CH" sz="2000" dirty="0" err="1">
                <a:solidFill>
                  <a:srgbClr val="ED0303"/>
                </a:solidFill>
                <a:latin typeface="Consolas" panose="020B0609020204030204" pitchFamily="49" charset="0"/>
              </a:rPr>
              <a:t>where</a:t>
            </a:r>
            <a:r>
              <a:rPr lang="fr-CH" sz="2000" dirty="0">
                <a:latin typeface="Consolas" panose="020B0609020204030204" pitchFamily="49" charset="0"/>
              </a:rPr>
              <a:t> </a:t>
            </a:r>
            <a:r>
              <a:rPr lang="fr-CH" sz="2000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Element</a:t>
            </a:r>
            <a:r>
              <a:rPr lang="fr-CH" sz="2000" dirty="0" smtClean="0">
                <a:latin typeface="Consolas" panose="020B0609020204030204" pitchFamily="49" charset="0"/>
              </a:rPr>
              <a:t>: </a:t>
            </a:r>
            <a:r>
              <a:rPr lang="fr-CH" sz="2000" dirty="0" err="1">
                <a:solidFill>
                  <a:srgbClr val="9954CC"/>
                </a:solidFill>
                <a:latin typeface="Consolas" panose="020B0609020204030204" pitchFamily="49" charset="0"/>
              </a:rPr>
              <a:t>Fullynamed</a:t>
            </a:r>
            <a:r>
              <a:rPr lang="fr-CH" sz="2000" dirty="0">
                <a:latin typeface="Consolas" panose="020B0609020204030204" pitchFamily="49" charset="0"/>
              </a:rPr>
              <a:t> </a:t>
            </a:r>
            <a:r>
              <a:rPr lang="fr-CH" sz="2000" dirty="0" smtClean="0">
                <a:latin typeface="Consolas" panose="020B0609020204030204" pitchFamily="49" charset="0"/>
              </a:rPr>
              <a:t>{</a:t>
            </a:r>
            <a:endParaRPr lang="fr-CH" sz="2000" dirty="0">
              <a:solidFill>
                <a:srgbClr val="ED0303"/>
              </a:solidFill>
              <a:latin typeface="Consolas" panose="020B0609020204030204" pitchFamily="49" charset="0"/>
            </a:endParaRPr>
          </a:p>
          <a:p>
            <a:r>
              <a:rPr lang="fr-CH" sz="2000" dirty="0">
                <a:latin typeface="Consolas" panose="020B0609020204030204" pitchFamily="49" charset="0"/>
              </a:rPr>
              <a:t>    </a:t>
            </a:r>
            <a:r>
              <a:rPr lang="fr-CH" sz="2000" dirty="0" err="1">
                <a:solidFill>
                  <a:srgbClr val="ED0303"/>
                </a:solidFill>
                <a:latin typeface="Consolas" panose="020B0609020204030204" pitchFamily="49" charset="0"/>
              </a:rPr>
              <a:t>func</a:t>
            </a:r>
            <a:r>
              <a:rPr lang="fr-CH" sz="2000" dirty="0">
                <a:latin typeface="Consolas" panose="020B0609020204030204" pitchFamily="49" charset="0"/>
              </a:rPr>
              <a:t> </a:t>
            </a:r>
            <a:r>
              <a:rPr lang="fr-CH" sz="2000" dirty="0" err="1" smtClean="0">
                <a:solidFill>
                  <a:srgbClr val="9954CC"/>
                </a:solidFill>
                <a:latin typeface="Consolas" panose="020B0609020204030204" pitchFamily="49" charset="0"/>
              </a:rPr>
              <a:t>filterWithname</a:t>
            </a:r>
            <a:r>
              <a:rPr lang="fr-CH" sz="2000" dirty="0" smtClean="0">
                <a:latin typeface="Consolas" panose="020B0609020204030204" pitchFamily="49" charset="0"/>
              </a:rPr>
              <a:t>(</a:t>
            </a:r>
            <a:r>
              <a:rPr lang="fr-CH" sz="2000" dirty="0" err="1" smtClean="0">
                <a:solidFill>
                  <a:srgbClr val="9954CC"/>
                </a:solidFill>
                <a:latin typeface="Consolas" panose="020B0609020204030204" pitchFamily="49" charset="0"/>
              </a:rPr>
              <a:t>name</a:t>
            </a:r>
            <a:r>
              <a:rPr lang="fr-CH" sz="2000" dirty="0" smtClean="0">
                <a:latin typeface="Consolas" panose="020B0609020204030204" pitchFamily="49" charset="0"/>
              </a:rPr>
              <a:t>: </a:t>
            </a:r>
            <a:r>
              <a:rPr lang="fr-CH" sz="2000" dirty="0">
                <a:solidFill>
                  <a:srgbClr val="0033CC"/>
                </a:solidFill>
                <a:latin typeface="Consolas" panose="020B0609020204030204" pitchFamily="49" charset="0"/>
              </a:rPr>
              <a:t>String</a:t>
            </a:r>
            <a:r>
              <a:rPr lang="fr-CH" sz="2000" dirty="0">
                <a:latin typeface="Consolas" panose="020B0609020204030204" pitchFamily="49" charset="0"/>
              </a:rPr>
              <a:t>) </a:t>
            </a:r>
            <a:r>
              <a:rPr lang="fr-CH" sz="2000" dirty="0">
                <a:solidFill>
                  <a:srgbClr val="ED0303"/>
                </a:solidFill>
                <a:latin typeface="Consolas" panose="020B0609020204030204" pitchFamily="49" charset="0"/>
              </a:rPr>
              <a:t>-&gt;</a:t>
            </a:r>
            <a:r>
              <a:rPr lang="fr-CH" sz="2000" dirty="0">
                <a:latin typeface="Consolas" panose="020B0609020204030204" pitchFamily="49" charset="0"/>
              </a:rPr>
              <a:t> [</a:t>
            </a:r>
            <a:r>
              <a:rPr lang="fr-CH" sz="2000" dirty="0" err="1">
                <a:solidFill>
                  <a:srgbClr val="0033CC"/>
                </a:solidFill>
                <a:latin typeface="Consolas" panose="020B0609020204030204" pitchFamily="49" charset="0"/>
              </a:rPr>
              <a:t>Element</a:t>
            </a:r>
            <a:r>
              <a:rPr lang="fr-CH" sz="2000" dirty="0">
                <a:latin typeface="Consolas" panose="020B0609020204030204" pitchFamily="49" charset="0"/>
              </a:rPr>
              <a:t>] {</a:t>
            </a:r>
          </a:p>
          <a:p>
            <a:r>
              <a:rPr lang="fr-CH" sz="2000" dirty="0">
                <a:latin typeface="Consolas" panose="020B0609020204030204" pitchFamily="49" charset="0"/>
              </a:rPr>
              <a:t>        </a:t>
            </a:r>
            <a:r>
              <a:rPr lang="fr-CH" sz="2000" dirty="0">
                <a:solidFill>
                  <a:srgbClr val="ED0303"/>
                </a:solidFill>
                <a:latin typeface="Consolas" panose="020B0609020204030204" pitchFamily="49" charset="0"/>
              </a:rPr>
              <a:t>return</a:t>
            </a:r>
            <a:r>
              <a:rPr lang="fr-CH" sz="2000" dirty="0">
                <a:latin typeface="Consolas" panose="020B0609020204030204" pitchFamily="49" charset="0"/>
              </a:rPr>
              <a:t> </a:t>
            </a:r>
            <a:r>
              <a:rPr lang="fr-CH" sz="2000" dirty="0" err="1">
                <a:solidFill>
                  <a:srgbClr val="0033CC"/>
                </a:solidFill>
                <a:latin typeface="Consolas" panose="020B0609020204030204" pitchFamily="49" charset="0"/>
              </a:rPr>
              <a:t>self.filter</a:t>
            </a:r>
            <a:r>
              <a:rPr lang="fr-CH" sz="2000" dirty="0">
                <a:latin typeface="Consolas" panose="020B0609020204030204" pitchFamily="49" charset="0"/>
              </a:rPr>
              <a:t> { (item) </a:t>
            </a:r>
            <a:r>
              <a:rPr lang="fr-CH" sz="2000" dirty="0">
                <a:solidFill>
                  <a:srgbClr val="ED0303"/>
                </a:solidFill>
                <a:latin typeface="Consolas" panose="020B0609020204030204" pitchFamily="49" charset="0"/>
              </a:rPr>
              <a:t>-&gt;</a:t>
            </a:r>
            <a:r>
              <a:rPr lang="fr-CH" sz="2000" dirty="0">
                <a:latin typeface="Consolas" panose="020B0609020204030204" pitchFamily="49" charset="0"/>
              </a:rPr>
              <a:t> </a:t>
            </a:r>
            <a:r>
              <a:rPr lang="fr-CH" sz="2000" dirty="0" err="1">
                <a:solidFill>
                  <a:srgbClr val="0033CC"/>
                </a:solidFill>
                <a:latin typeface="Consolas" panose="020B0609020204030204" pitchFamily="49" charset="0"/>
              </a:rPr>
              <a:t>Bool</a:t>
            </a:r>
            <a:r>
              <a:rPr lang="fr-CH" sz="2000" dirty="0">
                <a:latin typeface="Consolas" panose="020B0609020204030204" pitchFamily="49" charset="0"/>
              </a:rPr>
              <a:t> </a:t>
            </a:r>
            <a:r>
              <a:rPr lang="fr-CH" sz="2000" dirty="0">
                <a:solidFill>
                  <a:srgbClr val="ED0303"/>
                </a:solidFill>
                <a:latin typeface="Consolas" panose="020B0609020204030204" pitchFamily="49" charset="0"/>
              </a:rPr>
              <a:t>in</a:t>
            </a:r>
          </a:p>
          <a:p>
            <a:r>
              <a:rPr lang="fr-CH" sz="2000" dirty="0">
                <a:latin typeface="Consolas" panose="020B0609020204030204" pitchFamily="49" charset="0"/>
              </a:rPr>
              <a:t>            </a:t>
            </a:r>
            <a:r>
              <a:rPr lang="fr-CH" sz="2000" dirty="0">
                <a:solidFill>
                  <a:srgbClr val="ED0303"/>
                </a:solidFill>
                <a:latin typeface="Consolas" panose="020B0609020204030204" pitchFamily="49" charset="0"/>
              </a:rPr>
              <a:t>return</a:t>
            </a:r>
            <a:r>
              <a:rPr lang="fr-CH" sz="2000" dirty="0">
                <a:latin typeface="Consolas" panose="020B0609020204030204" pitchFamily="49" charset="0"/>
              </a:rPr>
              <a:t> </a:t>
            </a:r>
            <a:r>
              <a:rPr lang="fr-CH" sz="2000" dirty="0" err="1">
                <a:latin typeface="Consolas" panose="020B0609020204030204" pitchFamily="49" charset="0"/>
              </a:rPr>
              <a:t>item.fullname</a:t>
            </a:r>
            <a:r>
              <a:rPr lang="fr-CH" sz="2000" dirty="0">
                <a:latin typeface="Consolas" panose="020B0609020204030204" pitchFamily="49" charset="0"/>
              </a:rPr>
              <a:t> </a:t>
            </a:r>
            <a:r>
              <a:rPr lang="fr-CH" sz="2000" dirty="0">
                <a:solidFill>
                  <a:srgbClr val="ED0303"/>
                </a:solidFill>
                <a:latin typeface="Consolas" panose="020B0609020204030204" pitchFamily="49" charset="0"/>
              </a:rPr>
              <a:t>==</a:t>
            </a:r>
            <a:r>
              <a:rPr lang="fr-CH" sz="2000" dirty="0">
                <a:latin typeface="Consolas" panose="020B0609020204030204" pitchFamily="49" charset="0"/>
              </a:rPr>
              <a:t> </a:t>
            </a:r>
            <a:r>
              <a:rPr lang="fr-CH" sz="2000" dirty="0" err="1">
                <a:latin typeface="Consolas" panose="020B0609020204030204" pitchFamily="49" charset="0"/>
              </a:rPr>
              <a:t>name</a:t>
            </a:r>
            <a:endParaRPr lang="fr-CH" sz="2000" dirty="0">
              <a:latin typeface="Consolas" panose="020B0609020204030204" pitchFamily="49" charset="0"/>
            </a:endParaRPr>
          </a:p>
          <a:p>
            <a:r>
              <a:rPr lang="fr-CH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fr-CH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fr-CH" sz="2000" dirty="0">
                <a:latin typeface="Consolas" panose="020B0609020204030204" pitchFamily="49" charset="0"/>
              </a:rPr>
              <a:t>}</a:t>
            </a:r>
          </a:p>
          <a:p>
            <a:endParaRPr lang="fr-CH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219</Words>
  <Application>Microsoft Office PowerPoint</Application>
  <PresentationFormat>Grand écran</PresentationFormat>
  <Paragraphs>93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Lucida Sans</vt:lpstr>
      <vt:lpstr>Trebuchet MS</vt:lpstr>
      <vt:lpstr>Wingdings 3</vt:lpstr>
      <vt:lpstr>Conception personnalisée</vt:lpstr>
      <vt:lpstr>Facette</vt:lpstr>
      <vt:lpstr>Pattern Extraction</vt:lpstr>
      <vt:lpstr>Previous work</vt:lpstr>
      <vt:lpstr>Previous work</vt:lpstr>
      <vt:lpstr>Project progression</vt:lpstr>
      <vt:lpstr>Github exploration</vt:lpstr>
      <vt:lpstr>Github exploration</vt:lpstr>
      <vt:lpstr>Encountered problems</vt:lpstr>
      <vt:lpstr>Retroactive modeling</vt:lpstr>
      <vt:lpstr>Bounded polymorphism</vt:lpstr>
      <vt:lpstr>Optional chaining</vt:lpstr>
      <vt:lpstr>Counted features in AST</vt:lpstr>
      <vt:lpstr>Project scope</vt:lpstr>
      <vt:lpstr>Sources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165</cp:revision>
  <cp:lastPrinted>2020-04-17T09:33:13Z</cp:lastPrinted>
  <dcterms:created xsi:type="dcterms:W3CDTF">2019-09-03T17:00:55Z</dcterms:created>
  <dcterms:modified xsi:type="dcterms:W3CDTF">2020-05-01T10:19:39Z</dcterms:modified>
</cp:coreProperties>
</file>