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25"/>
  </p:notesMasterIdLst>
  <p:sldIdLst>
    <p:sldId id="256" r:id="rId3"/>
    <p:sldId id="286" r:id="rId4"/>
    <p:sldId id="287" r:id="rId5"/>
    <p:sldId id="301" r:id="rId6"/>
    <p:sldId id="302" r:id="rId7"/>
    <p:sldId id="288" r:id="rId8"/>
    <p:sldId id="304" r:id="rId9"/>
    <p:sldId id="289" r:id="rId10"/>
    <p:sldId id="295" r:id="rId11"/>
    <p:sldId id="314" r:id="rId12"/>
    <p:sldId id="303" r:id="rId13"/>
    <p:sldId id="305" r:id="rId14"/>
    <p:sldId id="306" r:id="rId15"/>
    <p:sldId id="307" r:id="rId16"/>
    <p:sldId id="308" r:id="rId17"/>
    <p:sldId id="296" r:id="rId18"/>
    <p:sldId id="310" r:id="rId19"/>
    <p:sldId id="309" r:id="rId20"/>
    <p:sldId id="311" r:id="rId21"/>
    <p:sldId id="312" r:id="rId22"/>
    <p:sldId id="31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projects using </a:t>
            </a:r>
            <a:r>
              <a:rPr lang="en-US" dirty="0" smtClean="0"/>
              <a:t>each feature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612410605971258"/>
          <c:y val="0.1665159881522458"/>
          <c:w val="0.88009983060471297"/>
          <c:h val="0.432657807000571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Percentage of projects using the feature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Feuil1!$A$2:$A$18</c:f>
              <c:strCache>
                <c:ptCount val="17"/>
                <c:pt idx="0">
                  <c:v>class declaration </c:v>
                </c:pt>
                <c:pt idx="1">
                  <c:v>closure </c:v>
                </c:pt>
                <c:pt idx="2">
                  <c:v>constant declaration </c:v>
                </c:pt>
                <c:pt idx="3">
                  <c:v>infered types </c:v>
                </c:pt>
                <c:pt idx="4">
                  <c:v>optional </c:v>
                </c:pt>
                <c:pt idx="5">
                  <c:v>variable declaration </c:v>
                </c:pt>
                <c:pt idx="6">
                  <c:v>extension </c:v>
                </c:pt>
                <c:pt idx="7">
                  <c:v>optional chaining </c:v>
                </c:pt>
                <c:pt idx="8">
                  <c:v>protocol extension </c:v>
                </c:pt>
                <c:pt idx="9">
                  <c:v>default argument for a function parameter </c:v>
                </c:pt>
                <c:pt idx="10">
                  <c:v>optional return value </c:v>
                </c:pt>
                <c:pt idx="11">
                  <c:v>struct declaration </c:v>
                </c:pt>
                <c:pt idx="12">
                  <c:v>protocol </c:v>
                </c:pt>
                <c:pt idx="13">
                  <c:v>retroactive modeling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Feuil1!$B$2:$B$18</c:f>
              <c:numCache>
                <c:formatCode>0.00%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0.97560975999999999</c:v>
                </c:pt>
                <c:pt idx="7">
                  <c:v>0.96747967000000001</c:v>
                </c:pt>
                <c:pt idx="8">
                  <c:v>0.94308943000000001</c:v>
                </c:pt>
                <c:pt idx="9">
                  <c:v>0.90243901999999998</c:v>
                </c:pt>
                <c:pt idx="10">
                  <c:v>0.86178862000000001</c:v>
                </c:pt>
                <c:pt idx="11">
                  <c:v>0.86178862000000001</c:v>
                </c:pt>
                <c:pt idx="12">
                  <c:v>0.82113820999999998</c:v>
                </c:pt>
                <c:pt idx="13">
                  <c:v>0.82113820999999998</c:v>
                </c:pt>
                <c:pt idx="14">
                  <c:v>0.52032520000000004</c:v>
                </c:pt>
                <c:pt idx="15">
                  <c:v>0.26016260000000002</c:v>
                </c:pt>
                <c:pt idx="16">
                  <c:v>4.8780490000000003E-2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9"/>
        <c:overlap val="-27"/>
        <c:axId val="-1006311264"/>
        <c:axId val="-791007296"/>
      </c:barChart>
      <c:catAx>
        <c:axId val="-100631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791007296"/>
        <c:crosses val="autoZero"/>
        <c:auto val="1"/>
        <c:lblAlgn val="ctr"/>
        <c:lblOffset val="100"/>
        <c:noMultiLvlLbl val="0"/>
      </c:catAx>
      <c:valAx>
        <c:axId val="-791007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 dirty="0" err="1" smtClean="0"/>
                  <a:t>Percentage</a:t>
                </a:r>
                <a:r>
                  <a:rPr lang="fr-CH" dirty="0" smtClean="0"/>
                  <a:t> of </a:t>
                </a:r>
                <a:r>
                  <a:rPr lang="fr-CH" dirty="0" err="1" smtClean="0"/>
                  <a:t>projects</a:t>
                </a:r>
                <a:endParaRPr lang="fr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00631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dirty="0" smtClean="0"/>
              <a:t>First </a:t>
            </a:r>
            <a:r>
              <a:rPr lang="fr-CH" baseline="0" dirty="0" err="1" smtClean="0"/>
              <a:t>appearance</a:t>
            </a:r>
            <a:r>
              <a:rPr lang="fr-CH" baseline="0" dirty="0" smtClean="0"/>
              <a:t> of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feature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projects</a:t>
            </a:r>
            <a:endParaRPr lang="fr-C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Feuil1!$A$2:$A$18</c:f>
              <c:strCache>
                <c:ptCount val="17"/>
                <c:pt idx="0">
                  <c:v>variable declaration </c:v>
                </c:pt>
                <c:pt idx="1">
                  <c:v>class declaration </c:v>
                </c:pt>
                <c:pt idx="2">
                  <c:v>infered types </c:v>
                </c:pt>
                <c:pt idx="3">
                  <c:v>constant declaration </c:v>
                </c:pt>
                <c:pt idx="4">
                  <c:v>closure </c:v>
                </c:pt>
                <c:pt idx="5">
                  <c:v>optional </c:v>
                </c:pt>
                <c:pt idx="6">
                  <c:v>optional chaining </c:v>
                </c:pt>
                <c:pt idx="7">
                  <c:v>extension </c:v>
                </c:pt>
                <c:pt idx="8">
                  <c:v>protocol extension </c:v>
                </c:pt>
                <c:pt idx="9">
                  <c:v>struct declaration </c:v>
                </c:pt>
                <c:pt idx="10">
                  <c:v>optional return value </c:v>
                </c:pt>
                <c:pt idx="11">
                  <c:v>protocol </c:v>
                </c:pt>
                <c:pt idx="12">
                  <c:v>retroactive modeling </c:v>
                </c:pt>
                <c:pt idx="13">
                  <c:v>default argument for a function parameter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Feuil1!$B$2:$B$18</c:f>
              <c:numCache>
                <c:formatCode>General</c:formatCode>
                <c:ptCount val="17"/>
                <c:pt idx="0">
                  <c:v>5.4454549999999999</c:v>
                </c:pt>
                <c:pt idx="1">
                  <c:v>9.3082980000000006</c:v>
                </c:pt>
                <c:pt idx="2">
                  <c:v>14.942437999999999</c:v>
                </c:pt>
                <c:pt idx="3">
                  <c:v>15.203941</c:v>
                </c:pt>
                <c:pt idx="4">
                  <c:v>19.271218999999999</c:v>
                </c:pt>
                <c:pt idx="5">
                  <c:v>37.596814000000002</c:v>
                </c:pt>
                <c:pt idx="6">
                  <c:v>47.619514000000002</c:v>
                </c:pt>
                <c:pt idx="7">
                  <c:v>79.724369999999993</c:v>
                </c:pt>
                <c:pt idx="8">
                  <c:v>108.03381</c:v>
                </c:pt>
                <c:pt idx="9">
                  <c:v>115.304587</c:v>
                </c:pt>
                <c:pt idx="10">
                  <c:v>117.703835</c:v>
                </c:pt>
                <c:pt idx="11">
                  <c:v>163.979071</c:v>
                </c:pt>
                <c:pt idx="12">
                  <c:v>179.87561500000001</c:v>
                </c:pt>
                <c:pt idx="13">
                  <c:v>207.58475899999999</c:v>
                </c:pt>
                <c:pt idx="14">
                  <c:v>392.61277699999999</c:v>
                </c:pt>
                <c:pt idx="15">
                  <c:v>529.65942399999994</c:v>
                </c:pt>
                <c:pt idx="16">
                  <c:v>696.90620899999999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Feuil1!$A$2:$A$18</c:f>
              <c:strCache>
                <c:ptCount val="17"/>
                <c:pt idx="0">
                  <c:v>variable declaration </c:v>
                </c:pt>
                <c:pt idx="1">
                  <c:v>class declaration </c:v>
                </c:pt>
                <c:pt idx="2">
                  <c:v>infered types </c:v>
                </c:pt>
                <c:pt idx="3">
                  <c:v>constant declaration </c:v>
                </c:pt>
                <c:pt idx="4">
                  <c:v>closure </c:v>
                </c:pt>
                <c:pt idx="5">
                  <c:v>optional </c:v>
                </c:pt>
                <c:pt idx="6">
                  <c:v>optional chaining </c:v>
                </c:pt>
                <c:pt idx="7">
                  <c:v>extension </c:v>
                </c:pt>
                <c:pt idx="8">
                  <c:v>protocol extension </c:v>
                </c:pt>
                <c:pt idx="9">
                  <c:v>struct declaration </c:v>
                </c:pt>
                <c:pt idx="10">
                  <c:v>optional return value </c:v>
                </c:pt>
                <c:pt idx="11">
                  <c:v>protocol </c:v>
                </c:pt>
                <c:pt idx="12">
                  <c:v>retroactive modeling </c:v>
                </c:pt>
                <c:pt idx="13">
                  <c:v>default argument for a function parameter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Feuil1!$C$2:$C$18</c:f>
              <c:numCache>
                <c:formatCode>General</c:formatCode>
                <c:ptCount val="17"/>
                <c:pt idx="0">
                  <c:v>38.148439000000003</c:v>
                </c:pt>
                <c:pt idx="1">
                  <c:v>52.638649999999998</c:v>
                </c:pt>
                <c:pt idx="2">
                  <c:v>72.521677999999994</c:v>
                </c:pt>
                <c:pt idx="3">
                  <c:v>72.540820999999994</c:v>
                </c:pt>
                <c:pt idx="4">
                  <c:v>65.166167999999999</c:v>
                </c:pt>
                <c:pt idx="5">
                  <c:v>168.148121</c:v>
                </c:pt>
                <c:pt idx="6">
                  <c:v>130.15526</c:v>
                </c:pt>
                <c:pt idx="7">
                  <c:v>202.958935</c:v>
                </c:pt>
                <c:pt idx="8">
                  <c:v>227.00276299999999</c:v>
                </c:pt>
                <c:pt idx="9">
                  <c:v>271.45730600000002</c:v>
                </c:pt>
                <c:pt idx="10">
                  <c:v>287.41260699999998</c:v>
                </c:pt>
                <c:pt idx="11">
                  <c:v>333.17824999999999</c:v>
                </c:pt>
                <c:pt idx="12">
                  <c:v>305.36956900000001</c:v>
                </c:pt>
                <c:pt idx="13">
                  <c:v>332.12917700000003</c:v>
                </c:pt>
                <c:pt idx="14">
                  <c:v>449.91815000000003</c:v>
                </c:pt>
                <c:pt idx="15">
                  <c:v>385.128218</c:v>
                </c:pt>
                <c:pt idx="16">
                  <c:v>329.86525799999998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axId val="-791001312"/>
        <c:axId val="-791001856"/>
      </c:barChart>
      <c:catAx>
        <c:axId val="-7910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791001856"/>
        <c:crosses val="autoZero"/>
        <c:auto val="1"/>
        <c:lblAlgn val="ctr"/>
        <c:lblOffset val="100"/>
        <c:noMultiLvlLbl val="0"/>
      </c:catAx>
      <c:valAx>
        <c:axId val="-79100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 dirty="0" err="1" smtClean="0"/>
                  <a:t>Days</a:t>
                </a:r>
                <a:endParaRPr lang="fr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7910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dirty="0" smtClean="0"/>
              <a:t>First </a:t>
            </a:r>
            <a:r>
              <a:rPr lang="fr-CH" baseline="0" dirty="0" err="1" smtClean="0"/>
              <a:t>appearance</a:t>
            </a:r>
            <a:r>
              <a:rPr lang="fr-CH" baseline="0" dirty="0" smtClean="0"/>
              <a:t> of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feature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projects</a:t>
            </a:r>
            <a:endParaRPr lang="fr-C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Feuil1!$A$2:$A$18</c:f>
              <c:strCache>
                <c:ptCount val="17"/>
                <c:pt idx="0">
                  <c:v>variable declaration </c:v>
                </c:pt>
                <c:pt idx="1">
                  <c:v>class declaration </c:v>
                </c:pt>
                <c:pt idx="2">
                  <c:v>infered types </c:v>
                </c:pt>
                <c:pt idx="3">
                  <c:v>constant declaration </c:v>
                </c:pt>
                <c:pt idx="4">
                  <c:v>closure </c:v>
                </c:pt>
                <c:pt idx="5">
                  <c:v>optional </c:v>
                </c:pt>
                <c:pt idx="6">
                  <c:v>optional chaining </c:v>
                </c:pt>
                <c:pt idx="7">
                  <c:v>extension </c:v>
                </c:pt>
                <c:pt idx="8">
                  <c:v>protocol extension </c:v>
                </c:pt>
                <c:pt idx="9">
                  <c:v>optional return value </c:v>
                </c:pt>
                <c:pt idx="10">
                  <c:v>struct declaration </c:v>
                </c:pt>
                <c:pt idx="11">
                  <c:v>protocol </c:v>
                </c:pt>
                <c:pt idx="12">
                  <c:v>retroactive modeling </c:v>
                </c:pt>
                <c:pt idx="13">
                  <c:v>default argument for a function parameter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Feuil1!$B$2:$B$18</c:f>
              <c:numCache>
                <c:formatCode>0.00%</c:formatCode>
                <c:ptCount val="17"/>
                <c:pt idx="0">
                  <c:v>5.3775899999999998E-3</c:v>
                </c:pt>
                <c:pt idx="1">
                  <c:v>5.4113900000000003E-3</c:v>
                </c:pt>
                <c:pt idx="2">
                  <c:v>1.091175E-2</c:v>
                </c:pt>
                <c:pt idx="3">
                  <c:v>1.1026019999999999E-2</c:v>
                </c:pt>
                <c:pt idx="4">
                  <c:v>1.648968E-2</c:v>
                </c:pt>
                <c:pt idx="5">
                  <c:v>2.394812E-2</c:v>
                </c:pt>
                <c:pt idx="6">
                  <c:v>3.025365E-2</c:v>
                </c:pt>
                <c:pt idx="7">
                  <c:v>5.2998620000000003E-2</c:v>
                </c:pt>
                <c:pt idx="8">
                  <c:v>7.4178789999999994E-2</c:v>
                </c:pt>
                <c:pt idx="9">
                  <c:v>8.3304409999999995E-2</c:v>
                </c:pt>
                <c:pt idx="10">
                  <c:v>8.3492769999999994E-2</c:v>
                </c:pt>
                <c:pt idx="11">
                  <c:v>0.11979744000000001</c:v>
                </c:pt>
                <c:pt idx="12">
                  <c:v>0.12761776</c:v>
                </c:pt>
                <c:pt idx="13">
                  <c:v>0.14660403999999999</c:v>
                </c:pt>
                <c:pt idx="14">
                  <c:v>0.2631925</c:v>
                </c:pt>
                <c:pt idx="15">
                  <c:v>0.34390841</c:v>
                </c:pt>
                <c:pt idx="16">
                  <c:v>0.49048646000000001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Feuil1!$A$2:$A$18</c:f>
              <c:strCache>
                <c:ptCount val="17"/>
                <c:pt idx="0">
                  <c:v>variable declaration </c:v>
                </c:pt>
                <c:pt idx="1">
                  <c:v>class declaration </c:v>
                </c:pt>
                <c:pt idx="2">
                  <c:v>infered types </c:v>
                </c:pt>
                <c:pt idx="3">
                  <c:v>constant declaration </c:v>
                </c:pt>
                <c:pt idx="4">
                  <c:v>closure </c:v>
                </c:pt>
                <c:pt idx="5">
                  <c:v>optional </c:v>
                </c:pt>
                <c:pt idx="6">
                  <c:v>optional chaining </c:v>
                </c:pt>
                <c:pt idx="7">
                  <c:v>extension </c:v>
                </c:pt>
                <c:pt idx="8">
                  <c:v>protocol extension </c:v>
                </c:pt>
                <c:pt idx="9">
                  <c:v>optional return value </c:v>
                </c:pt>
                <c:pt idx="10">
                  <c:v>struct declaration </c:v>
                </c:pt>
                <c:pt idx="11">
                  <c:v>protocol </c:v>
                </c:pt>
                <c:pt idx="12">
                  <c:v>retroactive modeling </c:v>
                </c:pt>
                <c:pt idx="13">
                  <c:v>default argument for a function parameter </c:v>
                </c:pt>
                <c:pt idx="14">
                  <c:v>bounded polymorphism </c:v>
                </c:pt>
                <c:pt idx="15">
                  <c:v>protocol with associated datatype </c:v>
                </c:pt>
                <c:pt idx="16">
                  <c:v>inline always </c:v>
                </c:pt>
              </c:strCache>
            </c:strRef>
          </c:cat>
          <c:val>
            <c:numRef>
              <c:f>Feuil1!$C$2:$C$18</c:f>
              <c:numCache>
                <c:formatCode>0.00%</c:formatCode>
                <c:ptCount val="17"/>
                <c:pt idx="0">
                  <c:v>3.6448250000000001E-2</c:v>
                </c:pt>
                <c:pt idx="1">
                  <c:v>3.1315990000000002E-2</c:v>
                </c:pt>
                <c:pt idx="2">
                  <c:v>5.6353350000000003E-2</c:v>
                </c:pt>
                <c:pt idx="3">
                  <c:v>5.6352909999999999E-2</c:v>
                </c:pt>
                <c:pt idx="4">
                  <c:v>6.3739959999999998E-2</c:v>
                </c:pt>
                <c:pt idx="5">
                  <c:v>0.10414349000000001</c:v>
                </c:pt>
                <c:pt idx="6">
                  <c:v>8.251385E-2</c:v>
                </c:pt>
                <c:pt idx="7">
                  <c:v>0.13999079</c:v>
                </c:pt>
                <c:pt idx="8">
                  <c:v>0.16226979</c:v>
                </c:pt>
                <c:pt idx="9">
                  <c:v>0.19601996999999999</c:v>
                </c:pt>
                <c:pt idx="10">
                  <c:v>0.17825149000000001</c:v>
                </c:pt>
                <c:pt idx="11">
                  <c:v>0.22105163999999999</c:v>
                </c:pt>
                <c:pt idx="12">
                  <c:v>0.20635633</c:v>
                </c:pt>
                <c:pt idx="13">
                  <c:v>0.22635975999999999</c:v>
                </c:pt>
                <c:pt idx="14">
                  <c:v>0.26313187999999998</c:v>
                </c:pt>
                <c:pt idx="15">
                  <c:v>0.23741929000000001</c:v>
                </c:pt>
                <c:pt idx="16">
                  <c:v>0.25529673000000003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axId val="-791006208"/>
        <c:axId val="-791004032"/>
      </c:barChart>
      <c:catAx>
        <c:axId val="-79100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791004032"/>
        <c:crossesAt val="0"/>
        <c:auto val="1"/>
        <c:lblAlgn val="ctr"/>
        <c:lblOffset val="100"/>
        <c:noMultiLvlLbl val="0"/>
      </c:catAx>
      <c:valAx>
        <c:axId val="-79100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 dirty="0" err="1" smtClean="0"/>
                  <a:t>Percentage</a:t>
                </a:r>
                <a:endParaRPr lang="fr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791006208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19.05.2020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19.05.2020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19.05.2020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19.05.2020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19.05.2020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19.05.2020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19.05.2020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19.05.2020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19.05.2020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19.05.2020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19.05.2020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19.05.2020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19.05.2020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19.05.2020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19.05.2020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19.05.2020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19.05.2020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Pattern Extraction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Stauffer Guy-Raphaël and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sz="1800" dirty="0"/>
          </a:p>
          <a:p>
            <a:endParaRPr lang="fr-CH" sz="1050" dirty="0"/>
          </a:p>
          <a:p>
            <a:pPr marL="0" indent="0">
              <a:buNone/>
            </a:pPr>
            <a:r>
              <a:rPr lang="fr-CH" sz="2000" dirty="0" smtClean="0"/>
              <a:t>           …</a:t>
            </a:r>
            <a:endParaRPr lang="fr-CH" sz="105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77" r="9193" b="10375"/>
          <a:stretch/>
        </p:blipFill>
        <p:spPr>
          <a:xfrm>
            <a:off x="677334" y="432031"/>
            <a:ext cx="9391650" cy="33208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1101" t="43703" r="17282"/>
          <a:stretch/>
        </p:blipFill>
        <p:spPr>
          <a:xfrm>
            <a:off x="677334" y="4405648"/>
            <a:ext cx="9401175" cy="16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Conception: Pattern </a:t>
            </a:r>
            <a:r>
              <a:rPr lang="fr-CH" dirty="0" err="1" smtClean="0"/>
              <a:t>counting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  <p:pic>
        <p:nvPicPr>
          <p:cNvPr id="15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20" y="2573514"/>
            <a:ext cx="2821048" cy="26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5600949" y="2057902"/>
            <a:ext cx="125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27582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Conception: Pattern </a:t>
            </a:r>
            <a:r>
              <a:rPr lang="fr-CH" dirty="0" err="1" smtClean="0"/>
              <a:t>counting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12</a:t>
            </a:fld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677334" y="1876926"/>
            <a:ext cx="381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https://github.com/yanagiba/swift-ast</a:t>
            </a:r>
            <a:endParaRPr lang="fr-CH" dirty="0"/>
          </a:p>
        </p:txBody>
      </p:sp>
      <p:sp>
        <p:nvSpPr>
          <p:cNvPr id="11" name="Rectangle 10"/>
          <p:cNvSpPr/>
          <p:nvPr/>
        </p:nvSpPr>
        <p:spPr>
          <a:xfrm>
            <a:off x="5409318" y="4793329"/>
            <a:ext cx="5733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ED0303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954CC"/>
                </a:solidFill>
                <a:latin typeface="Consolas" panose="020B0609020204030204" pitchFamily="49" charset="0"/>
              </a:rPr>
              <a:t>visit</a:t>
            </a:r>
            <a:r>
              <a:rPr lang="en-US" sz="1400" dirty="0">
                <a:latin typeface="Consolas" panose="020B0609020204030204" pitchFamily="49" charset="0"/>
              </a:rPr>
              <a:t>(_ </a:t>
            </a:r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ClosureExpression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ED0303"/>
                </a:solidFill>
                <a:latin typeface="Consolas" panose="020B0609020204030204" pitchFamily="49" charset="0"/>
              </a:rPr>
              <a:t>throws -&gt;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count += </a:t>
            </a:r>
            <a:r>
              <a:rPr lang="en-US" sz="1400" dirty="0">
                <a:solidFill>
                  <a:srgbClr val="0033CC"/>
                </a:solidFill>
                <a:latin typeface="Consolas" panose="020B0609020204030204" pitchFamily="49" charset="0"/>
              </a:rPr>
              <a:t>1 </a:t>
            </a:r>
            <a:endParaRPr lang="en-US" sz="14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ED0303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nsolas" panose="020B0609020204030204" pitchFamily="49" charset="0"/>
              </a:rPr>
              <a:t>true </a:t>
            </a:r>
            <a:endParaRPr lang="en-US" sz="14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fr-CH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66" y="3960988"/>
            <a:ext cx="1955492" cy="1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143102" y="5082154"/>
            <a:ext cx="827772" cy="188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vers le bas 12"/>
          <p:cNvSpPr/>
          <p:nvPr/>
        </p:nvSpPr>
        <p:spPr>
          <a:xfrm>
            <a:off x="2421536" y="2699388"/>
            <a:ext cx="211756" cy="789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58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avec flèche vers la gauche 19"/>
          <p:cNvSpPr/>
          <p:nvPr/>
        </p:nvSpPr>
        <p:spPr>
          <a:xfrm>
            <a:off x="4110681" y="1907336"/>
            <a:ext cx="4324865" cy="910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Pattern </a:t>
            </a:r>
            <a:r>
              <a:rPr lang="fr-CH" dirty="0" err="1"/>
              <a:t>counting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13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48" y="1820562"/>
            <a:ext cx="1198250" cy="1198250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6428758" y="1907336"/>
            <a:ext cx="612271" cy="653372"/>
            <a:chOff x="4851264" y="3452065"/>
            <a:chExt cx="899766" cy="923330"/>
          </a:xfrm>
        </p:grpSpPr>
        <p:sp>
          <p:nvSpPr>
            <p:cNvPr id="10" name="ZoneTexte 9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079445" y="1887574"/>
            <a:ext cx="612271" cy="653372"/>
            <a:chOff x="4851264" y="3452065"/>
            <a:chExt cx="899766" cy="923330"/>
          </a:xfrm>
        </p:grpSpPr>
        <p:sp>
          <p:nvSpPr>
            <p:cNvPr id="13" name="ZoneTexte 12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sp>
        <p:nvSpPr>
          <p:cNvPr id="15" name="Croix 14"/>
          <p:cNvSpPr>
            <a:spLocks noChangeAspect="1"/>
          </p:cNvSpPr>
          <p:nvPr/>
        </p:nvSpPr>
        <p:spPr>
          <a:xfrm>
            <a:off x="6009969" y="2240541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Croix 16"/>
          <p:cNvSpPr>
            <a:spLocks noChangeAspect="1"/>
          </p:cNvSpPr>
          <p:nvPr/>
        </p:nvSpPr>
        <p:spPr>
          <a:xfrm>
            <a:off x="7431135" y="2214260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/>
          <p:cNvSpPr txBox="1"/>
          <p:nvPr/>
        </p:nvSpPr>
        <p:spPr>
          <a:xfrm>
            <a:off x="7778071" y="1961784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71242" y="3203256"/>
            <a:ext cx="1198250" cy="1198250"/>
          </a:xfrm>
          <a:prstGeom prst="rect">
            <a:avLst/>
          </a:prstGeom>
        </p:spPr>
      </p:pic>
      <p:sp>
        <p:nvSpPr>
          <p:cNvPr id="43" name="Rectangle avec flèche vers la gauche 42"/>
          <p:cNvSpPr/>
          <p:nvPr/>
        </p:nvSpPr>
        <p:spPr>
          <a:xfrm>
            <a:off x="4051998" y="3325736"/>
            <a:ext cx="4383548" cy="910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4" name="Groupe 43"/>
          <p:cNvGrpSpPr/>
          <p:nvPr/>
        </p:nvGrpSpPr>
        <p:grpSpPr>
          <a:xfrm>
            <a:off x="6370075" y="3325736"/>
            <a:ext cx="612271" cy="653372"/>
            <a:chOff x="4851264" y="3452065"/>
            <a:chExt cx="899766" cy="923330"/>
          </a:xfrm>
        </p:grpSpPr>
        <p:sp>
          <p:nvSpPr>
            <p:cNvPr id="45" name="ZoneTexte 44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5020762" y="3305974"/>
            <a:ext cx="612271" cy="653372"/>
            <a:chOff x="4851264" y="3452065"/>
            <a:chExt cx="899766" cy="923330"/>
          </a:xfrm>
        </p:grpSpPr>
        <p:sp>
          <p:nvSpPr>
            <p:cNvPr id="48" name="ZoneTexte 47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sp>
        <p:nvSpPr>
          <p:cNvPr id="50" name="Croix 49"/>
          <p:cNvSpPr>
            <a:spLocks noChangeAspect="1"/>
          </p:cNvSpPr>
          <p:nvPr/>
        </p:nvSpPr>
        <p:spPr>
          <a:xfrm>
            <a:off x="5951286" y="3658941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Croix 50"/>
          <p:cNvSpPr>
            <a:spLocks noChangeAspect="1"/>
          </p:cNvSpPr>
          <p:nvPr/>
        </p:nvSpPr>
        <p:spPr>
          <a:xfrm>
            <a:off x="7372452" y="3632660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ZoneTexte 51"/>
          <p:cNvSpPr txBox="1"/>
          <p:nvPr/>
        </p:nvSpPr>
        <p:spPr>
          <a:xfrm>
            <a:off x="7719388" y="3380184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912431" y="4598094"/>
            <a:ext cx="1198250" cy="1198250"/>
          </a:xfrm>
          <a:prstGeom prst="rect">
            <a:avLst/>
          </a:prstGeom>
        </p:spPr>
      </p:pic>
      <p:sp>
        <p:nvSpPr>
          <p:cNvPr id="54" name="Rectangle avec flèche vers la gauche 53"/>
          <p:cNvSpPr/>
          <p:nvPr/>
        </p:nvSpPr>
        <p:spPr>
          <a:xfrm>
            <a:off x="4093187" y="4720574"/>
            <a:ext cx="4324865" cy="910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5" name="Groupe 54"/>
          <p:cNvGrpSpPr/>
          <p:nvPr/>
        </p:nvGrpSpPr>
        <p:grpSpPr>
          <a:xfrm>
            <a:off x="6411264" y="4720574"/>
            <a:ext cx="612271" cy="653372"/>
            <a:chOff x="4851264" y="3452065"/>
            <a:chExt cx="899766" cy="923330"/>
          </a:xfrm>
        </p:grpSpPr>
        <p:sp>
          <p:nvSpPr>
            <p:cNvPr id="56" name="ZoneTexte 55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5061951" y="4700812"/>
            <a:ext cx="612271" cy="653372"/>
            <a:chOff x="4851264" y="3452065"/>
            <a:chExt cx="899766" cy="923330"/>
          </a:xfrm>
        </p:grpSpPr>
        <p:sp>
          <p:nvSpPr>
            <p:cNvPr id="59" name="ZoneTexte 58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sp>
        <p:nvSpPr>
          <p:cNvPr id="61" name="Croix 60"/>
          <p:cNvSpPr>
            <a:spLocks noChangeAspect="1"/>
          </p:cNvSpPr>
          <p:nvPr/>
        </p:nvSpPr>
        <p:spPr>
          <a:xfrm>
            <a:off x="5992475" y="5053779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Croix 61"/>
          <p:cNvSpPr>
            <a:spLocks noChangeAspect="1"/>
          </p:cNvSpPr>
          <p:nvPr/>
        </p:nvSpPr>
        <p:spPr>
          <a:xfrm>
            <a:off x="7413641" y="5027498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3" name="ZoneTexte 62"/>
          <p:cNvSpPr txBox="1"/>
          <p:nvPr/>
        </p:nvSpPr>
        <p:spPr>
          <a:xfrm>
            <a:off x="7760577" y="4775022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sp>
        <p:nvSpPr>
          <p:cNvPr id="64" name="ZoneTexte 63"/>
          <p:cNvSpPr txBox="1"/>
          <p:nvPr/>
        </p:nvSpPr>
        <p:spPr>
          <a:xfrm>
            <a:off x="3257509" y="5773977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sp>
        <p:nvSpPr>
          <p:cNvPr id="65" name="ZoneTexte 64"/>
          <p:cNvSpPr txBox="1"/>
          <p:nvPr/>
        </p:nvSpPr>
        <p:spPr>
          <a:xfrm>
            <a:off x="2896470" y="1392212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b="1" dirty="0" err="1" smtClean="0"/>
              <a:t>Commits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230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11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Repository</a:t>
            </a:r>
            <a:r>
              <a:rPr lang="fr-CH" dirty="0" smtClean="0"/>
              <a:t> </a:t>
            </a:r>
            <a:r>
              <a:rPr lang="fr-CH" dirty="0" err="1" smtClean="0"/>
              <a:t>choices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15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4177365" y="2094333"/>
            <a:ext cx="15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b="1" dirty="0" smtClean="0"/>
              <a:t>150</a:t>
            </a:r>
            <a:endParaRPr lang="fr-CH" sz="4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380522" y="2186665"/>
            <a:ext cx="45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Descending</a:t>
            </a:r>
            <a:r>
              <a:rPr lang="fr-CH" dirty="0" smtClean="0"/>
              <a:t> </a:t>
            </a:r>
            <a:r>
              <a:rPr lang="fr-CH" dirty="0" err="1" smtClean="0"/>
              <a:t>order</a:t>
            </a:r>
            <a:r>
              <a:rPr lang="fr-CH" dirty="0" smtClean="0"/>
              <a:t> of stars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290811" y="4289655"/>
            <a:ext cx="15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b="1" dirty="0" smtClean="0"/>
              <a:t>27</a:t>
            </a:r>
            <a:endParaRPr lang="fr-CH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136230" y="452048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Filtered</a:t>
            </a:r>
            <a:r>
              <a:rPr lang="fr-CH" dirty="0" smtClean="0"/>
              <a:t> out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6564423" y="4289655"/>
            <a:ext cx="15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b="1" dirty="0" smtClean="0"/>
              <a:t>123</a:t>
            </a:r>
            <a:endParaRPr lang="fr-CH" sz="4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665719" y="45204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Projects</a:t>
            </a:r>
            <a:r>
              <a:rPr lang="fr-CH" dirty="0" smtClean="0"/>
              <a:t> </a:t>
            </a:r>
            <a:r>
              <a:rPr lang="fr-CH" dirty="0" err="1" smtClean="0"/>
              <a:t>left</a:t>
            </a:r>
            <a:endParaRPr lang="fr-CH" dirty="0"/>
          </a:p>
        </p:txBody>
      </p:sp>
      <p:sp>
        <p:nvSpPr>
          <p:cNvPr id="12" name="Accolade fermante 11"/>
          <p:cNvSpPr/>
          <p:nvPr/>
        </p:nvSpPr>
        <p:spPr>
          <a:xfrm rot="16200000">
            <a:off x="5363351" y="-559577"/>
            <a:ext cx="1362634" cy="8797493"/>
          </a:xfrm>
          <a:prstGeom prst="rightBrace">
            <a:avLst>
              <a:gd name="adj1" fmla="val 860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38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Extracted</a:t>
            </a:r>
            <a:r>
              <a:rPr lang="fr-CH" dirty="0" smtClean="0"/>
              <a:t> patterns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Protocol </a:t>
            </a:r>
            <a:r>
              <a:rPr lang="fr-CH" dirty="0" err="1" smtClean="0"/>
              <a:t>declaration</a:t>
            </a:r>
            <a:endParaRPr lang="fr-CH" dirty="0"/>
          </a:p>
          <a:p>
            <a:r>
              <a:rPr lang="fr-CH" dirty="0"/>
              <a:t>Class </a:t>
            </a:r>
            <a:r>
              <a:rPr lang="fr-CH" dirty="0" err="1"/>
              <a:t>declaration</a:t>
            </a:r>
            <a:r>
              <a:rPr lang="fr-CH" dirty="0"/>
              <a:t> </a:t>
            </a:r>
          </a:p>
          <a:p>
            <a:r>
              <a:rPr lang="fr-CH" dirty="0" err="1"/>
              <a:t>Struct</a:t>
            </a:r>
            <a:r>
              <a:rPr lang="fr-CH" dirty="0"/>
              <a:t> </a:t>
            </a:r>
            <a:r>
              <a:rPr lang="fr-CH" dirty="0" err="1" smtClean="0"/>
              <a:t>declaration</a:t>
            </a:r>
            <a:endParaRPr lang="fr-CH" dirty="0"/>
          </a:p>
          <a:p>
            <a:r>
              <a:rPr lang="fr-CH" dirty="0" err="1" smtClean="0"/>
              <a:t>Retroactive</a:t>
            </a:r>
            <a:r>
              <a:rPr lang="fr-CH" dirty="0" smtClean="0"/>
              <a:t> </a:t>
            </a:r>
            <a:r>
              <a:rPr lang="fr-CH" dirty="0" err="1" smtClean="0"/>
              <a:t>modeling</a:t>
            </a:r>
            <a:endParaRPr lang="fr-CH" dirty="0" smtClean="0"/>
          </a:p>
          <a:p>
            <a:r>
              <a:rPr lang="fr-CH" dirty="0" smtClean="0"/>
              <a:t>Protocol extension</a:t>
            </a:r>
          </a:p>
          <a:p>
            <a:r>
              <a:rPr lang="fr-CH" dirty="0"/>
              <a:t>Protocol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associated</a:t>
            </a:r>
            <a:r>
              <a:rPr lang="fr-CH" dirty="0"/>
              <a:t> </a:t>
            </a:r>
            <a:r>
              <a:rPr lang="fr-CH" dirty="0" err="1" smtClean="0"/>
              <a:t>datatype</a:t>
            </a:r>
            <a:endParaRPr lang="fr-CH" dirty="0" smtClean="0"/>
          </a:p>
          <a:p>
            <a:r>
              <a:rPr lang="fr-CH" dirty="0" err="1" smtClean="0"/>
              <a:t>Bounded</a:t>
            </a:r>
            <a:r>
              <a:rPr lang="fr-CH" dirty="0" smtClean="0"/>
              <a:t> </a:t>
            </a:r>
            <a:r>
              <a:rPr lang="fr-CH" dirty="0" err="1" smtClean="0"/>
              <a:t>polymorphism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16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6807855" y="186145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Optional</a:t>
            </a:r>
            <a:r>
              <a:rPr lang="fr-CH" sz="2400" dirty="0" smtClean="0">
                <a:latin typeface="Trebuchet MS" panose="020B0603020202020204" pitchFamily="34" charset="0"/>
              </a:rPr>
              <a:t> </a:t>
            </a:r>
            <a:r>
              <a:rPr lang="fr-CH" sz="2400" dirty="0" err="1" smtClean="0">
                <a:latin typeface="Trebuchet MS" panose="020B0603020202020204" pitchFamily="34" charset="0"/>
              </a:rPr>
              <a:t>chaining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Trebuchet MS" panose="020B0603020202020204" pitchFamily="34" charset="0"/>
              </a:rPr>
              <a:t>Optionals</a:t>
            </a:r>
            <a:r>
              <a:rPr lang="fr-CH" sz="2400" dirty="0">
                <a:latin typeface="Trebuchet MS" panose="020B0603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Trebuchet MS" panose="020B0603020202020204" pitchFamily="34" charset="0"/>
              </a:rPr>
              <a:t>Inline</a:t>
            </a:r>
            <a:r>
              <a:rPr lang="fr-CH" sz="2400" dirty="0">
                <a:latin typeface="Trebuchet MS" panose="020B0603020202020204" pitchFamily="34" charset="0"/>
              </a:rPr>
              <a:t> </a:t>
            </a:r>
            <a:r>
              <a:rPr lang="fr-CH" sz="2400" dirty="0" err="1" smtClean="0">
                <a:latin typeface="Trebuchet MS" panose="020B0603020202020204" pitchFamily="34" charset="0"/>
              </a:rPr>
              <a:t>functions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Closure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Infered</a:t>
            </a:r>
            <a:r>
              <a:rPr lang="fr-CH" sz="2400" dirty="0" smtClean="0">
                <a:latin typeface="Trebuchet MS" panose="020B0603020202020204" pitchFamily="34" charset="0"/>
              </a:rPr>
              <a:t>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>
                <a:latin typeface="Trebuchet MS" panose="020B0603020202020204" pitchFamily="34" charset="0"/>
              </a:rPr>
              <a:t>Variable </a:t>
            </a:r>
            <a:r>
              <a:rPr lang="fr-CH" sz="2400" dirty="0" err="1" smtClean="0">
                <a:latin typeface="Trebuchet MS" panose="020B0603020202020204" pitchFamily="34" charset="0"/>
              </a:rPr>
              <a:t>declaration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>
                <a:latin typeface="Trebuchet MS" panose="020B0603020202020204" pitchFamily="34" charset="0"/>
              </a:rPr>
              <a:t>Constant </a:t>
            </a:r>
            <a:r>
              <a:rPr lang="fr-CH" sz="2400" dirty="0" err="1" smtClean="0">
                <a:latin typeface="Trebuchet MS" panose="020B0603020202020204" pitchFamily="34" charset="0"/>
              </a:rPr>
              <a:t>declaration</a:t>
            </a:r>
            <a:endParaRPr lang="fr-CH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26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30734"/>
              </p:ext>
            </p:extLst>
          </p:nvPr>
        </p:nvGraphicFramePr>
        <p:xfrm>
          <a:off x="502508" y="1227438"/>
          <a:ext cx="10140778" cy="549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2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214168"/>
              </p:ext>
            </p:extLst>
          </p:nvPr>
        </p:nvGraphicFramePr>
        <p:xfrm>
          <a:off x="677863" y="1318054"/>
          <a:ext cx="9454678" cy="472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75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09293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03920"/>
              </p:ext>
            </p:extLst>
          </p:nvPr>
        </p:nvGraphicFramePr>
        <p:xfrm>
          <a:off x="677863" y="1318054"/>
          <a:ext cx="9454678" cy="472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6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Evolution of </a:t>
            </a:r>
            <a:r>
              <a:rPr lang="fr-CH" dirty="0" err="1" smtClean="0"/>
              <a:t>specific</a:t>
            </a:r>
            <a:r>
              <a:rPr lang="fr-CH" dirty="0" smtClean="0"/>
              <a:t> </a:t>
            </a:r>
            <a:r>
              <a:rPr lang="fr-CH" dirty="0" err="1" smtClean="0"/>
              <a:t>feature</a:t>
            </a:r>
            <a:r>
              <a:rPr lang="fr-CH" dirty="0" smtClean="0"/>
              <a:t> in </a:t>
            </a:r>
            <a:r>
              <a:rPr lang="fr-CH" dirty="0" err="1" smtClean="0"/>
              <a:t>project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12" y="1804473"/>
            <a:ext cx="5573182" cy="417988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Original </a:t>
            </a:r>
            <a:r>
              <a:rPr lang="fr-CH" dirty="0" err="1" smtClean="0"/>
              <a:t>project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736680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415456"/>
            <a:ext cx="7010400" cy="394335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2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Project scope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grpSp>
        <p:nvGrpSpPr>
          <p:cNvPr id="7" name="Groupe 6"/>
          <p:cNvGrpSpPr/>
          <p:nvPr/>
        </p:nvGrpSpPr>
        <p:grpSpPr>
          <a:xfrm>
            <a:off x="3897713" y="2730503"/>
            <a:ext cx="899766" cy="923330"/>
            <a:chOff x="4851264" y="3452065"/>
            <a:chExt cx="899766" cy="923330"/>
          </a:xfrm>
        </p:grpSpPr>
        <p:sp>
          <p:nvSpPr>
            <p:cNvPr id="5" name="ZoneTexte 4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05" y="2667962"/>
            <a:ext cx="1048938" cy="104682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00" y="2665317"/>
            <a:ext cx="1290464" cy="129046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77334" y="3981610"/>
            <a:ext cx="200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Downloads</a:t>
            </a:r>
            <a:r>
              <a:rPr lang="fr-CH" dirty="0" smtClean="0"/>
              <a:t> </a:t>
            </a:r>
            <a:r>
              <a:rPr lang="fr-CH" dirty="0" err="1" smtClean="0"/>
              <a:t>Github</a:t>
            </a:r>
            <a:r>
              <a:rPr lang="fr-CH" dirty="0" smtClean="0"/>
              <a:t> </a:t>
            </a:r>
            <a:r>
              <a:rPr lang="fr-CH" dirty="0" err="1" smtClean="0"/>
              <a:t>projects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6000" y="4118610"/>
            <a:ext cx="18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Extracts</a:t>
            </a:r>
            <a:r>
              <a:rPr lang="fr-CH" dirty="0" smtClean="0"/>
              <a:t> patterns</a:t>
            </a:r>
            <a:endParaRPr lang="fr-CH" dirty="0"/>
          </a:p>
        </p:txBody>
      </p:sp>
      <p:sp>
        <p:nvSpPr>
          <p:cNvPr id="12" name="Flèche droite 11"/>
          <p:cNvSpPr/>
          <p:nvPr/>
        </p:nvSpPr>
        <p:spPr>
          <a:xfrm>
            <a:off x="2785194" y="3169733"/>
            <a:ext cx="650789" cy="183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>
            <a:off x="5478997" y="3127734"/>
            <a:ext cx="650789" cy="183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>
            <a:off x="6334876" y="411861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Ouputs</a:t>
            </a:r>
            <a:r>
              <a:rPr lang="fr-CH" dirty="0" smtClean="0"/>
              <a:t> </a:t>
            </a:r>
            <a:r>
              <a:rPr lang="fr-CH" dirty="0" err="1" smtClean="0"/>
              <a:t>statistics</a:t>
            </a:r>
            <a:endParaRPr lang="fr-CH" dirty="0"/>
          </a:p>
        </p:txBody>
      </p:sp>
      <p:grpSp>
        <p:nvGrpSpPr>
          <p:cNvPr id="14" name="Groupe 13"/>
          <p:cNvGrpSpPr/>
          <p:nvPr/>
        </p:nvGrpSpPr>
        <p:grpSpPr>
          <a:xfrm>
            <a:off x="8605501" y="2932170"/>
            <a:ext cx="650789" cy="531128"/>
            <a:chOff x="8761776" y="2904169"/>
            <a:chExt cx="650789" cy="531128"/>
          </a:xfrm>
        </p:grpSpPr>
        <p:sp>
          <p:nvSpPr>
            <p:cNvPr id="18" name="Flèche droite 17"/>
            <p:cNvSpPr/>
            <p:nvPr/>
          </p:nvSpPr>
          <p:spPr>
            <a:xfrm>
              <a:off x="8761776" y="3078091"/>
              <a:ext cx="650789" cy="183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1606" y="2904169"/>
              <a:ext cx="531128" cy="531128"/>
            </a:xfrm>
            <a:prstGeom prst="rect">
              <a:avLst/>
            </a:prstGeom>
          </p:spPr>
        </p:pic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537" y="2437677"/>
            <a:ext cx="1284923" cy="1277112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291437" y="411861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Statistics</a:t>
            </a:r>
            <a:r>
              <a:rPr lang="fr-CH" dirty="0" smtClean="0"/>
              <a:t> </a:t>
            </a:r>
            <a:r>
              <a:rPr lang="fr-CH" dirty="0" err="1" smtClean="0"/>
              <a:t>analysis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268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Conception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97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Conception: </a:t>
            </a:r>
            <a:r>
              <a:rPr lang="fr-CH" dirty="0" err="1" smtClean="0"/>
              <a:t>Github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pic>
        <p:nvPicPr>
          <p:cNvPr id="11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962" y="2667926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10" y="2777994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</a:t>
            </a:r>
            <a:r>
              <a:rPr lang="fr-CH" dirty="0" err="1"/>
              <a:t>Github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677334" y="2455926"/>
            <a:ext cx="362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GET 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fr-CH" sz="14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api.github.com/search/repositories</a:t>
            </a:r>
          </a:p>
          <a:p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?q=language:Swift&amp;sort=stars&amp;order=desc</a:t>
            </a:r>
            <a:endParaRPr lang="fr-CH" sz="14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1637985" y="3687240"/>
            <a:ext cx="1702886" cy="1583684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2421117" y="3157601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5783044" y="695061"/>
            <a:ext cx="5570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>
                <a:latin typeface="Consolas" panose="020B0609020204030204" pitchFamily="49" charset="0"/>
              </a:rPr>
              <a:t>git clone https://github.com/Alamofire/Alamofire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8466341" y="1396736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Croix 11"/>
          <p:cNvSpPr/>
          <p:nvPr/>
        </p:nvSpPr>
        <p:spPr>
          <a:xfrm>
            <a:off x="5013149" y="3277419"/>
            <a:ext cx="542925" cy="523875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ZoneTexte 13"/>
          <p:cNvSpPr txBox="1"/>
          <p:nvPr/>
        </p:nvSpPr>
        <p:spPr>
          <a:xfrm>
            <a:off x="6792936" y="2063451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find . -type f -name "*.swift"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8466341" y="2717536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/>
          <p:cNvSpPr txBox="1"/>
          <p:nvPr/>
        </p:nvSpPr>
        <p:spPr>
          <a:xfrm>
            <a:off x="6119674" y="3383256"/>
            <a:ext cx="4897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log --</a:t>
            </a:r>
            <a:r>
              <a:rPr lang="en-US" sz="1600" dirty="0">
                <a:latin typeface="Consolas" panose="020B0609020204030204" pitchFamily="49" charset="0"/>
              </a:rPr>
              <a:t>name-only --follow </a:t>
            </a:r>
            <a:r>
              <a:rPr lang="en-US" sz="1600" dirty="0" smtClean="0">
                <a:latin typeface="Consolas" panose="020B0609020204030204" pitchFamily="49" charset="0"/>
              </a:rPr>
              <a:t>-- </a:t>
            </a:r>
            <a:r>
              <a:rPr lang="en-US" sz="1600" dirty="0" err="1" smtClean="0">
                <a:latin typeface="Consolas" panose="020B0609020204030204" pitchFamily="49" charset="0"/>
              </a:rPr>
              <a:t>Main.swift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8466341" y="4036347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/>
          <p:cNvSpPr txBox="1"/>
          <p:nvPr/>
        </p:nvSpPr>
        <p:spPr>
          <a:xfrm>
            <a:off x="6119674" y="4702068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</a:rPr>
              <a:t> checkout </a:t>
            </a:r>
            <a:r>
              <a:rPr lang="en-US" sz="1600" dirty="0" smtClean="0">
                <a:latin typeface="Consolas" panose="020B0609020204030204" pitchFamily="49" charset="0"/>
              </a:rPr>
              <a:t>0453335d…cc9155ef </a:t>
            </a:r>
            <a:r>
              <a:rPr lang="en-US" sz="1600" dirty="0" err="1" smtClean="0">
                <a:latin typeface="Consolas" panose="020B0609020204030204" pitchFamily="49" charset="0"/>
              </a:rPr>
              <a:t>Main.swift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8466340" y="5362543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19"/>
          <p:cNvSpPr txBox="1"/>
          <p:nvPr/>
        </p:nvSpPr>
        <p:spPr>
          <a:xfrm>
            <a:off x="4069493" y="6071451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copy </a:t>
            </a:r>
            <a:r>
              <a:rPr lang="en-US" sz="1600" dirty="0" err="1" smtClean="0">
                <a:latin typeface="Consolas" panose="020B0609020204030204" pitchFamily="49" charset="0"/>
              </a:rPr>
              <a:t>Main.swift</a:t>
            </a:r>
            <a:r>
              <a:rPr lang="en-US" sz="1600" dirty="0" smtClean="0">
                <a:latin typeface="Consolas" panose="020B0609020204030204" pitchFamily="49" charset="0"/>
              </a:rPr>
              <a:t> to ../files/</a:t>
            </a:r>
            <a:r>
              <a:rPr lang="en-US" sz="1600" dirty="0" err="1" smtClean="0">
                <a:latin typeface="Consolas" panose="020B0609020204030204" pitchFamily="49" charset="0"/>
              </a:rPr>
              <a:t>Alamofire</a:t>
            </a:r>
            <a:r>
              <a:rPr lang="en-US" sz="1600" dirty="0" smtClean="0"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latin typeface="Consolas" panose="020B0609020204030204" pitchFamily="49" charset="0"/>
              </a:rPr>
              <a:t>Alamofire</a:t>
            </a:r>
            <a:r>
              <a:rPr lang="en-US" sz="1600" dirty="0" smtClean="0">
                <a:latin typeface="Consolas" panose="020B0609020204030204" pitchFamily="49" charset="0"/>
              </a:rPr>
              <a:t>/0000_Main.swift/04533…/</a:t>
            </a:r>
            <a:endParaRPr lang="fr-CH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</a:t>
            </a:r>
            <a:r>
              <a:rPr lang="fr-CH" dirty="0" err="1"/>
              <a:t>Github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77307"/>
            <a:ext cx="9704916" cy="4923518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 smtClean="0"/>
              <a:t>apple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/>
              <a:t>s</a:t>
            </a:r>
            <a:r>
              <a:rPr lang="fr-CH" dirty="0" err="1" smtClean="0"/>
              <a:t>wift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0000_Main.swift/</a:t>
            </a:r>
          </a:p>
          <a:p>
            <a:pPr lvl="3"/>
            <a:r>
              <a:rPr lang="fr-CH" dirty="0" smtClean="0"/>
              <a:t>3ac8b92fb595d54b365dee885885e3d7a22c7649/</a:t>
            </a:r>
            <a:endParaRPr lang="fr-CH" dirty="0"/>
          </a:p>
          <a:p>
            <a:pPr lvl="4"/>
            <a:r>
              <a:rPr lang="fr-CH" dirty="0" err="1" smtClean="0"/>
              <a:t>Main.swift</a:t>
            </a:r>
            <a:endParaRPr lang="fr-CH" dirty="0"/>
          </a:p>
          <a:p>
            <a:pPr lvl="3"/>
            <a:r>
              <a:rPr lang="fr-CH" dirty="0" smtClean="0"/>
              <a:t>0453335d5e47781fdd788299920dd380cc9155ef/</a:t>
            </a:r>
          </a:p>
          <a:p>
            <a:pPr lvl="4"/>
            <a:r>
              <a:rPr lang="fr-CH" dirty="0" err="1" smtClean="0"/>
              <a:t>Main.swift</a:t>
            </a:r>
            <a:endParaRPr lang="fr-CH" dirty="0" smtClean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0001_Requires.swift/</a:t>
            </a:r>
          </a:p>
          <a:p>
            <a:pPr lvl="2"/>
            <a:r>
              <a:rPr lang="fr-CH" dirty="0" smtClean="0"/>
              <a:t>...</a:t>
            </a:r>
            <a:endParaRPr lang="fr-CH" dirty="0"/>
          </a:p>
          <a:p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0000_ContentView.swift/</a:t>
            </a:r>
          </a:p>
          <a:p>
            <a:pPr lvl="3"/>
            <a:r>
              <a:rPr lang="fr-CH" dirty="0" smtClean="0"/>
              <a:t>603defe1fe8ba465da412767fc45e68edac9bc0a/</a:t>
            </a:r>
          </a:p>
          <a:p>
            <a:pPr lvl="4"/>
            <a:r>
              <a:rPr lang="fr-CH" dirty="0" err="1" smtClean="0"/>
              <a:t>ContentView.swift</a:t>
            </a:r>
            <a:endParaRPr lang="fr-CH" dirty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0001_DispatchQueue+Alamofire.swift/</a:t>
            </a:r>
          </a:p>
          <a:p>
            <a:pPr lvl="2"/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113" y="2601232"/>
            <a:ext cx="652362" cy="81697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820" y="2665878"/>
            <a:ext cx="652362" cy="8169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</a:t>
            </a:r>
            <a:r>
              <a:rPr lang="fr-CH" dirty="0" err="1"/>
              <a:t>Github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97" y="2821741"/>
            <a:ext cx="875528" cy="66111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32104" y="4005669"/>
            <a:ext cx="208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Checkout</a:t>
            </a:r>
            <a:r>
              <a:rPr lang="fr-CH" dirty="0" smtClean="0"/>
              <a:t> </a:t>
            </a:r>
            <a:r>
              <a:rPr lang="fr-CH" dirty="0" err="1" smtClean="0"/>
              <a:t>forced</a:t>
            </a:r>
            <a:r>
              <a:rPr lang="fr-CH" dirty="0" smtClean="0"/>
              <a:t> push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5142942" y="4005669"/>
            <a:ext cx="183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/>
              <a:t>Renamed</a:t>
            </a:r>
            <a:r>
              <a:rPr lang="fr-CH" dirty="0"/>
              <a:t> files in commit </a:t>
            </a:r>
            <a:r>
              <a:rPr lang="fr-CH" dirty="0" err="1" smtClean="0"/>
              <a:t>history</a:t>
            </a:r>
            <a:endParaRPr lang="fr-CH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27" y="2743809"/>
            <a:ext cx="652362" cy="81697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996106" y="29481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32" y="2770497"/>
            <a:ext cx="652362" cy="81697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49119" y="30097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08695" y="4005669"/>
            <a:ext cx="183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Filters</a:t>
            </a:r>
            <a:r>
              <a:rPr lang="fr-CH" dirty="0" smtClean="0"/>
              <a:t> out single </a:t>
            </a:r>
            <a:r>
              <a:rPr lang="fr-CH" dirty="0" err="1" smtClean="0"/>
              <a:t>swift</a:t>
            </a:r>
            <a:r>
              <a:rPr lang="fr-CH" dirty="0" smtClean="0"/>
              <a:t> file </a:t>
            </a:r>
            <a:r>
              <a:rPr lang="fr-CH" dirty="0" err="1" smtClean="0"/>
              <a:t>projects</a:t>
            </a:r>
            <a:endParaRPr lang="fr-CH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72" y="2907792"/>
            <a:ext cx="1127186" cy="11271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855" y="2991388"/>
            <a:ext cx="1233131" cy="101094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556" y="3082000"/>
            <a:ext cx="1233131" cy="1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52A9400-48EA-4D0C-81E9-9CD9197F1F5F}">
  <we:reference id="wa104381063" version="1.0.0.1" store="fr-F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</TotalTime>
  <Words>291</Words>
  <Application>Microsoft Office PowerPoint</Application>
  <PresentationFormat>Grand écran</PresentationFormat>
  <Paragraphs>140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Lucida Sans</vt:lpstr>
      <vt:lpstr>Trebuchet MS</vt:lpstr>
      <vt:lpstr>Wingdings 3</vt:lpstr>
      <vt:lpstr>Conception personnalisée</vt:lpstr>
      <vt:lpstr>Facette</vt:lpstr>
      <vt:lpstr>Pattern Extraction</vt:lpstr>
      <vt:lpstr>Previous work</vt:lpstr>
      <vt:lpstr>Previous work</vt:lpstr>
      <vt:lpstr>Project scope</vt:lpstr>
      <vt:lpstr>Conception</vt:lpstr>
      <vt:lpstr>Conception: Github</vt:lpstr>
      <vt:lpstr>Conception: Github</vt:lpstr>
      <vt:lpstr>Conception: Github</vt:lpstr>
      <vt:lpstr>Conception: Github</vt:lpstr>
      <vt:lpstr>Présentation PowerPoint</vt:lpstr>
      <vt:lpstr>Conception: Pattern counting</vt:lpstr>
      <vt:lpstr>Conception: Pattern counting</vt:lpstr>
      <vt:lpstr>Conception: Pattern counting</vt:lpstr>
      <vt:lpstr>Utilisation</vt:lpstr>
      <vt:lpstr>Repository choices</vt:lpstr>
      <vt:lpstr>Extracted patterns</vt:lpstr>
      <vt:lpstr>Results</vt:lpstr>
      <vt:lpstr>Results</vt:lpstr>
      <vt:lpstr>Results</vt:lpstr>
      <vt:lpstr>Results</vt:lpstr>
      <vt:lpstr>Evolution of specific feature in project</vt:lpstr>
      <vt:lpstr>Original project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195</cp:revision>
  <cp:lastPrinted>2020-04-17T09:33:13Z</cp:lastPrinted>
  <dcterms:created xsi:type="dcterms:W3CDTF">2019-09-03T17:00:55Z</dcterms:created>
  <dcterms:modified xsi:type="dcterms:W3CDTF">2020-05-19T12:06:15Z</dcterms:modified>
</cp:coreProperties>
</file>