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2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FCBA-C019-4654-8DA0-34F4F1907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Coloring Of Uniform Hypergraphs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4EEEE-BB26-49EF-8D47-8774870E3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Stav Alfi 204041397</a:t>
            </a:r>
          </a:p>
          <a:p>
            <a:r>
              <a:rPr lang="en-US" dirty="0"/>
              <a:t>Shachar Rosenman 302615521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9770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2A17-BC68-4F56-AE93-48591A8C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107"/>
          </a:xfrm>
        </p:spPr>
        <p:txBody>
          <a:bodyPr/>
          <a:lstStyle/>
          <a:p>
            <a:pPr algn="r"/>
            <a:r>
              <a:rPr lang="he-IL" dirty="0"/>
              <a:t>אלגוריתם צביעה עבור </a:t>
            </a:r>
            <a:r>
              <a:rPr lang="en-US" dirty="0"/>
              <a:t>:k=2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D663-7678-46EB-9AB5-5EA4C26F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he-IL" dirty="0"/>
              <a:t>עבור היפרגרף </a:t>
            </a:r>
            <a:r>
              <a:rPr lang="en-US" dirty="0"/>
              <a:t>G</a:t>
            </a:r>
            <a:r>
              <a:rPr lang="he-IL" dirty="0"/>
              <a:t>, בוחרים תמורה אקראית באופן אחיד מאוסף התמורות של הסידורים האפשריים של </a:t>
            </a:r>
            <a:r>
              <a:rPr lang="en-US" dirty="0"/>
              <a:t>V</a:t>
            </a:r>
            <a:r>
              <a:rPr lang="he-IL" dirty="0"/>
              <a:t>. נקרא לסידור זה </a:t>
            </a:r>
            <a:r>
              <a:rPr lang="he-IL" dirty="0" err="1"/>
              <a:t>סיגמה</a:t>
            </a:r>
            <a:r>
              <a:rPr lang="he-IL" dirty="0"/>
              <a:t>.</a:t>
            </a:r>
          </a:p>
          <a:p>
            <a:pPr>
              <a:buAutoNum type="arabicPeriod"/>
            </a:pPr>
            <a:r>
              <a:rPr lang="he-IL" dirty="0"/>
              <a:t>בהתחלה כל הצמתים בצבע כחול.</a:t>
            </a:r>
          </a:p>
          <a:p>
            <a:pPr>
              <a:buAutoNum type="arabicPeriod"/>
            </a:pPr>
            <a:r>
              <a:rPr lang="he-IL" dirty="0"/>
              <a:t>נסגר מחדש כל קשת ב</a:t>
            </a:r>
            <a:r>
              <a:rPr lang="en-US" dirty="0"/>
              <a:t>E</a:t>
            </a:r>
            <a:r>
              <a:rPr lang="he-IL" dirty="0"/>
              <a:t> לפי הסידור </a:t>
            </a:r>
            <a:r>
              <a:rPr lang="he-IL" dirty="0" err="1"/>
              <a:t>סיגמה</a:t>
            </a:r>
            <a:r>
              <a:rPr lang="he-IL" dirty="0"/>
              <a:t> שבחרנו.</a:t>
            </a:r>
          </a:p>
          <a:p>
            <a:pPr>
              <a:buAutoNum type="arabicPeriod"/>
            </a:pPr>
            <a:r>
              <a:rPr lang="he-IL" dirty="0"/>
              <a:t>בכל צעד </a:t>
            </a:r>
            <a:r>
              <a:rPr lang="en-US" dirty="0"/>
              <a:t>i</a:t>
            </a:r>
            <a:r>
              <a:rPr lang="he-IL" dirty="0"/>
              <a:t> שייך לגודל של </a:t>
            </a:r>
            <a:r>
              <a:rPr lang="en-US" dirty="0"/>
              <a:t>V</a:t>
            </a:r>
            <a:r>
              <a:rPr lang="he-IL" dirty="0"/>
              <a:t>, נצבע את הצומת שמופיע </a:t>
            </a:r>
            <a:r>
              <a:rPr lang="he-IL" dirty="0" err="1"/>
              <a:t>בסיגמה</a:t>
            </a:r>
            <a:r>
              <a:rPr lang="he-IL" dirty="0"/>
              <a:t> במקום ה</a:t>
            </a:r>
            <a:r>
              <a:rPr lang="en-US" dirty="0"/>
              <a:t>I</a:t>
            </a:r>
            <a:r>
              <a:rPr lang="he-IL" dirty="0"/>
              <a:t> באדום אם הוא מופיע ראשון בקשת כלשהי בגרף.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753C19-5D50-421F-82F0-7DBABE2A92B3}"/>
              </a:ext>
            </a:extLst>
          </p:cNvPr>
          <p:cNvSpPr txBox="1">
            <a:spLocks/>
          </p:cNvSpPr>
          <p:nvPr/>
        </p:nvSpPr>
        <p:spPr>
          <a:xfrm>
            <a:off x="2592925" y="1213831"/>
            <a:ext cx="8911687" cy="701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dirty="0"/>
              <a:t>Random Greedy Coloring Algorithm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116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2A17-BC68-4F56-AE93-48591A8C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107"/>
          </a:xfrm>
        </p:spPr>
        <p:txBody>
          <a:bodyPr/>
          <a:lstStyle/>
          <a:p>
            <a:pPr algn="r"/>
            <a:r>
              <a:rPr lang="he-IL" dirty="0"/>
              <a:t>אלגוריתם צביעה עבור </a:t>
            </a:r>
            <a:r>
              <a:rPr lang="en-US" dirty="0"/>
              <a:t>:k=2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D663-7678-46EB-9AB5-5EA4C26F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הגדרה 8: עבור סידור </a:t>
            </a:r>
            <a:r>
              <a:rPr lang="he-IL" dirty="0" err="1"/>
              <a:t>סיגמה</a:t>
            </a:r>
            <a:r>
              <a:rPr lang="he-IL" dirty="0"/>
              <a:t> כלשהו ולאחר ריצת האלגוריתם, נגדיר: קשת </a:t>
            </a:r>
            <a:r>
              <a:rPr lang="en-US" dirty="0"/>
              <a:t>A</a:t>
            </a:r>
            <a:r>
              <a:rPr lang="he-IL" dirty="0"/>
              <a:t> מקדימה את קשת </a:t>
            </a:r>
            <a:r>
              <a:rPr lang="en-US" dirty="0"/>
              <a:t>B</a:t>
            </a:r>
            <a:r>
              <a:rPr lang="he-IL" dirty="0"/>
              <a:t> אם הצומת האחרונה ב</a:t>
            </a:r>
            <a:r>
              <a:rPr lang="en-US" dirty="0"/>
              <a:t>A</a:t>
            </a:r>
            <a:r>
              <a:rPr lang="he-IL" dirty="0"/>
              <a:t> היא הראשונה ב</a:t>
            </a:r>
            <a:r>
              <a:rPr lang="en-US" dirty="0"/>
              <a:t>B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753C19-5D50-421F-82F0-7DBABE2A92B3}"/>
              </a:ext>
            </a:extLst>
          </p:cNvPr>
          <p:cNvSpPr txBox="1">
            <a:spLocks/>
          </p:cNvSpPr>
          <p:nvPr/>
        </p:nvSpPr>
        <p:spPr>
          <a:xfrm>
            <a:off x="2592925" y="1213831"/>
            <a:ext cx="8911687" cy="701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dirty="0"/>
              <a:t>Random Greedy Coloring Algorithm</a:t>
            </a:r>
            <a:endParaRPr lang="he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67263-5C6B-4AC5-8735-518A9004B077}"/>
              </a:ext>
            </a:extLst>
          </p:cNvPr>
          <p:cNvSpPr/>
          <p:nvPr/>
        </p:nvSpPr>
        <p:spPr>
          <a:xfrm>
            <a:off x="3477033" y="4432516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8B484-3CE5-4240-854D-2DD01E62A572}"/>
              </a:ext>
            </a:extLst>
          </p:cNvPr>
          <p:cNvSpPr/>
          <p:nvPr/>
        </p:nvSpPr>
        <p:spPr>
          <a:xfrm rot="19650958">
            <a:off x="2361291" y="4129219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BA44A0-285B-4A9B-A385-75317F44F5E8}"/>
              </a:ext>
            </a:extLst>
          </p:cNvPr>
          <p:cNvSpPr/>
          <p:nvPr/>
        </p:nvSpPr>
        <p:spPr>
          <a:xfrm>
            <a:off x="4558412" y="3788281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5A0417-6A60-444A-8C38-1446453E0731}"/>
              </a:ext>
            </a:extLst>
          </p:cNvPr>
          <p:cNvSpPr/>
          <p:nvPr/>
        </p:nvSpPr>
        <p:spPr>
          <a:xfrm rot="19650958">
            <a:off x="3814127" y="3229575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79E042-6DD5-462F-9DBA-3E1A32EC264E}"/>
              </a:ext>
            </a:extLst>
          </p:cNvPr>
          <p:cNvSpPr/>
          <p:nvPr/>
        </p:nvSpPr>
        <p:spPr>
          <a:xfrm>
            <a:off x="5707072" y="3014355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EDAE6E-CB15-4046-8647-1351CF5572D8}"/>
              </a:ext>
            </a:extLst>
          </p:cNvPr>
          <p:cNvSpPr/>
          <p:nvPr/>
        </p:nvSpPr>
        <p:spPr>
          <a:xfrm>
            <a:off x="5166350" y="5026310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3D6DC-75F9-49AC-84FC-0A51E991D97E}"/>
              </a:ext>
            </a:extLst>
          </p:cNvPr>
          <p:cNvSpPr/>
          <p:nvPr/>
        </p:nvSpPr>
        <p:spPr>
          <a:xfrm rot="19650958">
            <a:off x="4050608" y="4723013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6F7C13-2C31-4884-BC9C-AA64DC931639}"/>
              </a:ext>
            </a:extLst>
          </p:cNvPr>
          <p:cNvSpPr/>
          <p:nvPr/>
        </p:nvSpPr>
        <p:spPr>
          <a:xfrm>
            <a:off x="6247729" y="4382075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4B6EC9-A69C-4F63-9646-017931C9A304}"/>
              </a:ext>
            </a:extLst>
          </p:cNvPr>
          <p:cNvSpPr/>
          <p:nvPr/>
        </p:nvSpPr>
        <p:spPr>
          <a:xfrm rot="19650958">
            <a:off x="5503444" y="3823369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F0637A-7013-4072-AB28-687D31931D77}"/>
              </a:ext>
            </a:extLst>
          </p:cNvPr>
          <p:cNvSpPr/>
          <p:nvPr/>
        </p:nvSpPr>
        <p:spPr>
          <a:xfrm>
            <a:off x="7396389" y="3608149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3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ECC5D8B-57F4-4B4A-91AF-933DFD683BCF}"/>
              </a:ext>
            </a:extLst>
          </p:cNvPr>
          <p:cNvSpPr/>
          <p:nvPr/>
        </p:nvSpPr>
        <p:spPr>
          <a:xfrm rot="19290769">
            <a:off x="5272650" y="4118307"/>
            <a:ext cx="397566" cy="480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336646-9F47-42FE-8D3E-E4611DB6B87D}"/>
              </a:ext>
            </a:extLst>
          </p:cNvPr>
          <p:cNvSpPr/>
          <p:nvPr/>
        </p:nvSpPr>
        <p:spPr>
          <a:xfrm>
            <a:off x="7133775" y="5547420"/>
            <a:ext cx="397566" cy="3710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79CE49-120C-41B9-ABAF-1B84D37EB85D}"/>
              </a:ext>
            </a:extLst>
          </p:cNvPr>
          <p:cNvSpPr/>
          <p:nvPr/>
        </p:nvSpPr>
        <p:spPr>
          <a:xfrm rot="19650958">
            <a:off x="6018033" y="5244123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7BE875-7DEC-4FEB-8422-4D5A9AD4C26E}"/>
              </a:ext>
            </a:extLst>
          </p:cNvPr>
          <p:cNvSpPr/>
          <p:nvPr/>
        </p:nvSpPr>
        <p:spPr>
          <a:xfrm>
            <a:off x="8215154" y="4903185"/>
            <a:ext cx="397566" cy="3710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B13444-26EE-4690-84DE-231414B95209}"/>
              </a:ext>
            </a:extLst>
          </p:cNvPr>
          <p:cNvSpPr/>
          <p:nvPr/>
        </p:nvSpPr>
        <p:spPr>
          <a:xfrm rot="19650958">
            <a:off x="7470869" y="4344479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C569F57-4E8B-422A-AEB0-72FA6899E3A5}"/>
              </a:ext>
            </a:extLst>
          </p:cNvPr>
          <p:cNvSpPr/>
          <p:nvPr/>
        </p:nvSpPr>
        <p:spPr>
          <a:xfrm>
            <a:off x="9363814" y="4129259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3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78E69E9-0414-4C11-B44D-6CADC4B05C85}"/>
              </a:ext>
            </a:extLst>
          </p:cNvPr>
          <p:cNvSpPr/>
          <p:nvPr/>
        </p:nvSpPr>
        <p:spPr>
          <a:xfrm rot="19290769">
            <a:off x="7240075" y="4639417"/>
            <a:ext cx="397566" cy="480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32F8A6-E31E-45F4-96AE-34AE8980C3F7}"/>
              </a:ext>
            </a:extLst>
          </p:cNvPr>
          <p:cNvSpPr txBox="1"/>
          <p:nvPr/>
        </p:nvSpPr>
        <p:spPr>
          <a:xfrm>
            <a:off x="2799665" y="3717529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A</a:t>
            </a:r>
            <a:endParaRPr lang="he-IL" sz="5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6C85-6097-4E48-8D0B-70FC9F7589DD}"/>
              </a:ext>
            </a:extLst>
          </p:cNvPr>
          <p:cNvSpPr txBox="1"/>
          <p:nvPr/>
        </p:nvSpPr>
        <p:spPr>
          <a:xfrm>
            <a:off x="4811201" y="2426972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B</a:t>
            </a:r>
            <a:endParaRPr lang="he-IL" sz="5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4F9562-DDFE-467D-AFF8-3F4DE20EFAA1}"/>
              </a:ext>
            </a:extLst>
          </p:cNvPr>
          <p:cNvSpPr txBox="1"/>
          <p:nvPr/>
        </p:nvSpPr>
        <p:spPr>
          <a:xfrm>
            <a:off x="6542276" y="4864717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A</a:t>
            </a:r>
            <a:endParaRPr lang="he-IL" sz="5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9D8147-F685-4898-84A5-8119665AFDF7}"/>
              </a:ext>
            </a:extLst>
          </p:cNvPr>
          <p:cNvSpPr txBox="1"/>
          <p:nvPr/>
        </p:nvSpPr>
        <p:spPr>
          <a:xfrm>
            <a:off x="8796608" y="3588215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B</a:t>
            </a:r>
            <a:endParaRPr lang="he-IL" sz="5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131A49-61E6-4844-A13D-EC2A995741FC}"/>
              </a:ext>
            </a:extLst>
          </p:cNvPr>
          <p:cNvSpPr txBox="1"/>
          <p:nvPr/>
        </p:nvSpPr>
        <p:spPr>
          <a:xfrm>
            <a:off x="7043903" y="2912536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B</a:t>
            </a:r>
            <a:endParaRPr lang="he-IL" sz="5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81F9C-4CEF-457E-8F4D-02E155CA7C06}"/>
              </a:ext>
            </a:extLst>
          </p:cNvPr>
          <p:cNvSpPr txBox="1"/>
          <p:nvPr/>
        </p:nvSpPr>
        <p:spPr>
          <a:xfrm>
            <a:off x="4659978" y="4510599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A</a:t>
            </a:r>
            <a:endParaRPr lang="he-IL" sz="5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393F929-9D66-4AA0-B7E1-4F255336FA4C}"/>
              </a:ext>
            </a:extLst>
          </p:cNvPr>
          <p:cNvSpPr/>
          <p:nvPr/>
        </p:nvSpPr>
        <p:spPr>
          <a:xfrm>
            <a:off x="4599444" y="5136703"/>
            <a:ext cx="2418992" cy="155177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r>
              <a:rPr lang="he-IL" dirty="0">
                <a:solidFill>
                  <a:schemeClr val="tx1"/>
                </a:solidFill>
              </a:rPr>
              <a:t>צומת 2 הוא הראשון אצל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he-IL" dirty="0">
                <a:solidFill>
                  <a:schemeClr val="tx1"/>
                </a:solidFill>
              </a:rPr>
              <a:t> והראשון אצל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he-IL" dirty="0">
                <a:solidFill>
                  <a:schemeClr val="tx1"/>
                </a:solidFill>
              </a:rPr>
              <a:t> בסיגמא.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29BA51-F7AB-4490-A31E-6C4A2C8F56B7}"/>
              </a:ext>
            </a:extLst>
          </p:cNvPr>
          <p:cNvSpPr/>
          <p:nvPr/>
        </p:nvSpPr>
        <p:spPr>
          <a:xfrm>
            <a:off x="10081237" y="5539538"/>
            <a:ext cx="1921565" cy="7772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r>
              <a:rPr lang="en-US" dirty="0"/>
              <a:t>A</a:t>
            </a:r>
            <a:r>
              <a:rPr lang="he-IL" dirty="0"/>
              <a:t> לא מקדים את </a:t>
            </a:r>
            <a:r>
              <a:rPr lang="en-US" dirty="0"/>
              <a:t>B</a:t>
            </a:r>
            <a:r>
              <a:rPr lang="he-IL" dirty="0"/>
              <a:t> בדוגמא הזאת.</a:t>
            </a:r>
          </a:p>
        </p:txBody>
      </p:sp>
    </p:spTree>
    <p:extLst>
      <p:ext uri="{BB962C8B-B14F-4D97-AF65-F5344CB8AC3E}">
        <p14:creationId xmlns:p14="http://schemas.microsoft.com/office/powerpoint/2010/main" val="50341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2A17-BC68-4F56-AE93-48591A8C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107"/>
          </a:xfrm>
        </p:spPr>
        <p:txBody>
          <a:bodyPr/>
          <a:lstStyle/>
          <a:p>
            <a:pPr algn="r"/>
            <a:r>
              <a:rPr lang="he-IL" dirty="0"/>
              <a:t>אלגוריתם צביעה עבור </a:t>
            </a:r>
            <a:r>
              <a:rPr lang="en-US" dirty="0"/>
              <a:t>:k=2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D663-7678-46EB-9AB5-5EA4C26F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הערה: הסידור הטבעי לא היה עובד פה: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753C19-5D50-421F-82F0-7DBABE2A92B3}"/>
              </a:ext>
            </a:extLst>
          </p:cNvPr>
          <p:cNvSpPr txBox="1">
            <a:spLocks/>
          </p:cNvSpPr>
          <p:nvPr/>
        </p:nvSpPr>
        <p:spPr>
          <a:xfrm>
            <a:off x="2592925" y="1213831"/>
            <a:ext cx="8911687" cy="701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dirty="0"/>
              <a:t>Random Greedy Coloring Algorithm</a:t>
            </a:r>
            <a:endParaRPr lang="he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67263-5C6B-4AC5-8735-518A9004B077}"/>
              </a:ext>
            </a:extLst>
          </p:cNvPr>
          <p:cNvSpPr/>
          <p:nvPr/>
        </p:nvSpPr>
        <p:spPr>
          <a:xfrm>
            <a:off x="3477033" y="4432516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8B484-3CE5-4240-854D-2DD01E62A572}"/>
              </a:ext>
            </a:extLst>
          </p:cNvPr>
          <p:cNvSpPr/>
          <p:nvPr/>
        </p:nvSpPr>
        <p:spPr>
          <a:xfrm rot="19650958">
            <a:off x="2361291" y="4129219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BA44A0-285B-4A9B-A385-75317F44F5E8}"/>
              </a:ext>
            </a:extLst>
          </p:cNvPr>
          <p:cNvSpPr/>
          <p:nvPr/>
        </p:nvSpPr>
        <p:spPr>
          <a:xfrm>
            <a:off x="4558412" y="3788281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5A0417-6A60-444A-8C38-1446453E0731}"/>
              </a:ext>
            </a:extLst>
          </p:cNvPr>
          <p:cNvSpPr/>
          <p:nvPr/>
        </p:nvSpPr>
        <p:spPr>
          <a:xfrm rot="19650958">
            <a:off x="3814127" y="3229575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79E042-6DD5-462F-9DBA-3E1A32EC264E}"/>
              </a:ext>
            </a:extLst>
          </p:cNvPr>
          <p:cNvSpPr/>
          <p:nvPr/>
        </p:nvSpPr>
        <p:spPr>
          <a:xfrm>
            <a:off x="5707072" y="3014355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EDAE6E-CB15-4046-8647-1351CF5572D8}"/>
              </a:ext>
            </a:extLst>
          </p:cNvPr>
          <p:cNvSpPr/>
          <p:nvPr/>
        </p:nvSpPr>
        <p:spPr>
          <a:xfrm>
            <a:off x="5166350" y="5026310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3D6DC-75F9-49AC-84FC-0A51E991D97E}"/>
              </a:ext>
            </a:extLst>
          </p:cNvPr>
          <p:cNvSpPr/>
          <p:nvPr/>
        </p:nvSpPr>
        <p:spPr>
          <a:xfrm rot="19650958">
            <a:off x="4050608" y="4723013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6F7C13-2C31-4884-BC9C-AA64DC931639}"/>
              </a:ext>
            </a:extLst>
          </p:cNvPr>
          <p:cNvSpPr/>
          <p:nvPr/>
        </p:nvSpPr>
        <p:spPr>
          <a:xfrm>
            <a:off x="6247729" y="4382075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4B6EC9-A69C-4F63-9646-017931C9A304}"/>
              </a:ext>
            </a:extLst>
          </p:cNvPr>
          <p:cNvSpPr/>
          <p:nvPr/>
        </p:nvSpPr>
        <p:spPr>
          <a:xfrm rot="19650958">
            <a:off x="5503444" y="3823369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F0637A-7013-4072-AB28-687D31931D77}"/>
              </a:ext>
            </a:extLst>
          </p:cNvPr>
          <p:cNvSpPr/>
          <p:nvPr/>
        </p:nvSpPr>
        <p:spPr>
          <a:xfrm>
            <a:off x="7396389" y="3608149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3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ECC5D8B-57F4-4B4A-91AF-933DFD683BCF}"/>
              </a:ext>
            </a:extLst>
          </p:cNvPr>
          <p:cNvSpPr/>
          <p:nvPr/>
        </p:nvSpPr>
        <p:spPr>
          <a:xfrm rot="19290769">
            <a:off x="5272650" y="4118307"/>
            <a:ext cx="397566" cy="480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336646-9F47-42FE-8D3E-E4611DB6B87D}"/>
              </a:ext>
            </a:extLst>
          </p:cNvPr>
          <p:cNvSpPr/>
          <p:nvPr/>
        </p:nvSpPr>
        <p:spPr>
          <a:xfrm>
            <a:off x="7133775" y="5547420"/>
            <a:ext cx="397566" cy="3710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79CE49-120C-41B9-ABAF-1B84D37EB85D}"/>
              </a:ext>
            </a:extLst>
          </p:cNvPr>
          <p:cNvSpPr/>
          <p:nvPr/>
        </p:nvSpPr>
        <p:spPr>
          <a:xfrm rot="19650958">
            <a:off x="6018033" y="5244123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7BE875-7DEC-4FEB-8422-4D5A9AD4C26E}"/>
              </a:ext>
            </a:extLst>
          </p:cNvPr>
          <p:cNvSpPr/>
          <p:nvPr/>
        </p:nvSpPr>
        <p:spPr>
          <a:xfrm>
            <a:off x="8215154" y="4903185"/>
            <a:ext cx="397566" cy="3710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B13444-26EE-4690-84DE-231414B95209}"/>
              </a:ext>
            </a:extLst>
          </p:cNvPr>
          <p:cNvSpPr/>
          <p:nvPr/>
        </p:nvSpPr>
        <p:spPr>
          <a:xfrm rot="19650958">
            <a:off x="7470869" y="4344479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C569F57-4E8B-422A-AEB0-72FA6899E3A5}"/>
              </a:ext>
            </a:extLst>
          </p:cNvPr>
          <p:cNvSpPr/>
          <p:nvPr/>
        </p:nvSpPr>
        <p:spPr>
          <a:xfrm>
            <a:off x="9363814" y="4129259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3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78E69E9-0414-4C11-B44D-6CADC4B05C85}"/>
              </a:ext>
            </a:extLst>
          </p:cNvPr>
          <p:cNvSpPr/>
          <p:nvPr/>
        </p:nvSpPr>
        <p:spPr>
          <a:xfrm rot="19290769">
            <a:off x="7240075" y="4639417"/>
            <a:ext cx="397566" cy="480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5CCBF9-CA85-4EB8-85EB-D36F1E130D1D}"/>
              </a:ext>
            </a:extLst>
          </p:cNvPr>
          <p:cNvSpPr txBox="1"/>
          <p:nvPr/>
        </p:nvSpPr>
        <p:spPr>
          <a:xfrm>
            <a:off x="2996954" y="3782069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A</a:t>
            </a:r>
            <a:endParaRPr lang="he-IL" sz="5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BFD601-93F4-441D-AA2D-264C2E8918F6}"/>
              </a:ext>
            </a:extLst>
          </p:cNvPr>
          <p:cNvSpPr txBox="1"/>
          <p:nvPr/>
        </p:nvSpPr>
        <p:spPr>
          <a:xfrm>
            <a:off x="6713911" y="3029437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B</a:t>
            </a:r>
            <a:endParaRPr lang="he-IL" sz="5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72D7C2-E11A-43BF-AEC1-BCDE2EE06957}"/>
              </a:ext>
            </a:extLst>
          </p:cNvPr>
          <p:cNvSpPr txBox="1"/>
          <p:nvPr/>
        </p:nvSpPr>
        <p:spPr>
          <a:xfrm>
            <a:off x="8860057" y="3552171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B</a:t>
            </a:r>
            <a:endParaRPr lang="he-IL" sz="5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A9A05C-914E-43B2-90EA-70A60AB90F22}"/>
              </a:ext>
            </a:extLst>
          </p:cNvPr>
          <p:cNvSpPr txBox="1"/>
          <p:nvPr/>
        </p:nvSpPr>
        <p:spPr>
          <a:xfrm>
            <a:off x="4895493" y="2396054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B</a:t>
            </a:r>
            <a:endParaRPr lang="he-IL" sz="5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E3CF00-01FA-4D45-AC87-D2F068F154E2}"/>
              </a:ext>
            </a:extLst>
          </p:cNvPr>
          <p:cNvSpPr txBox="1"/>
          <p:nvPr/>
        </p:nvSpPr>
        <p:spPr>
          <a:xfrm>
            <a:off x="4638306" y="4374351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A</a:t>
            </a:r>
            <a:endParaRPr lang="he-IL" sz="5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092F1D-E6E0-4043-AE3C-A460F9D6367F}"/>
              </a:ext>
            </a:extLst>
          </p:cNvPr>
          <p:cNvSpPr txBox="1"/>
          <p:nvPr/>
        </p:nvSpPr>
        <p:spPr>
          <a:xfrm>
            <a:off x="6468167" y="4935706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A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302769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BC04B54-F3B7-4A9E-AC8A-24D9F373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57" y="1435781"/>
            <a:ext cx="1964852" cy="938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EED75B-4BFE-4823-AFC8-094A77BC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/>
              <a:t>טענה עזר 1: עבור </a:t>
            </a:r>
            <a:r>
              <a:rPr lang="en-US" dirty="0"/>
              <a:t> X</a:t>
            </a:r>
            <a:r>
              <a:rPr lang="he-IL" dirty="0"/>
              <a:t>= מספר הקשתות האדומות בסוף הריצה, ו- </a:t>
            </a:r>
            <a:r>
              <a:rPr lang="en-US" dirty="0"/>
              <a:t>X_AB</a:t>
            </a:r>
            <a:r>
              <a:rPr lang="he-IL" dirty="0"/>
              <a:t> = האינדיקטור שאומר ש</a:t>
            </a:r>
            <a:r>
              <a:rPr lang="en-US" dirty="0"/>
              <a:t>A</a:t>
            </a:r>
            <a:r>
              <a:rPr lang="he-IL" dirty="0"/>
              <a:t> מקדים את </a:t>
            </a:r>
            <a:r>
              <a:rPr lang="en-US" dirty="0"/>
              <a:t>B</a:t>
            </a:r>
            <a:r>
              <a:rPr lang="he-IL" dirty="0"/>
              <a:t> ששונה מ</a:t>
            </a:r>
            <a:r>
              <a:rPr lang="en-US" dirty="0"/>
              <a:t>A</a:t>
            </a:r>
            <a:r>
              <a:rPr lang="he-IL" dirty="0"/>
              <a:t>,  מתקיים ש: </a:t>
            </a:r>
            <a:br>
              <a:rPr lang="he-IL" dirty="0"/>
            </a:b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274F6B-5A17-4835-8D60-5C3F0F7CE46D}"/>
              </a:ext>
            </a:extLst>
          </p:cNvPr>
          <p:cNvSpPr txBox="1"/>
          <p:nvPr/>
        </p:nvSpPr>
        <p:spPr>
          <a:xfrm>
            <a:off x="4465983" y="2703443"/>
            <a:ext cx="7038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אנחנו נשתמש ב</a:t>
            </a:r>
            <a:r>
              <a:rPr lang="en-US" dirty="0"/>
              <a:t>X</a:t>
            </a:r>
            <a:r>
              <a:rPr lang="he-IL" dirty="0"/>
              <a:t> וב- </a:t>
            </a:r>
            <a:r>
              <a:rPr lang="en-US" dirty="0"/>
              <a:t>X_AB</a:t>
            </a:r>
            <a:r>
              <a:rPr lang="he-IL" dirty="0"/>
              <a:t> גם בהמשך...</a:t>
            </a:r>
          </a:p>
        </p:txBody>
      </p:sp>
    </p:spTree>
    <p:extLst>
      <p:ext uri="{BB962C8B-B14F-4D97-AF65-F5344CB8AC3E}">
        <p14:creationId xmlns:p14="http://schemas.microsoft.com/office/powerpoint/2010/main" val="329837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D75B-4BFE-4823-AFC8-094A77BC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/>
              <a:t>מסקנה נחמדה: אם </a:t>
            </a:r>
            <a:r>
              <a:rPr lang="en-US" dirty="0"/>
              <a:t>A</a:t>
            </a:r>
            <a:r>
              <a:rPr lang="he-IL" dirty="0"/>
              <a:t> מקדים את </a:t>
            </a:r>
            <a:r>
              <a:rPr lang="en-US" dirty="0"/>
              <a:t>B</a:t>
            </a:r>
            <a:r>
              <a:rPr lang="he-IL" dirty="0"/>
              <a:t> בסידור סיגמא אז החיתוך שלהם שווה ל1.</a:t>
            </a:r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788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D75B-4BFE-4823-AFC8-094A77BC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טענת עזר 3: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628E7-29F9-4C40-B132-96A348274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16" y="759655"/>
            <a:ext cx="5217732" cy="6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6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D75B-4BFE-4823-AFC8-094A77BC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טענת עזר 4: אם ההסתברות ש</a:t>
            </a:r>
            <a:r>
              <a:rPr lang="en-US" dirty="0"/>
              <a:t>X=0</a:t>
            </a:r>
            <a:r>
              <a:rPr lang="he-IL" dirty="0"/>
              <a:t> גדול מ0 אז קיים סידור לסיגמא כך שההיפר גרף הוא 2 צביע.</a:t>
            </a:r>
          </a:p>
        </p:txBody>
      </p:sp>
    </p:spTree>
    <p:extLst>
      <p:ext uri="{BB962C8B-B14F-4D97-AF65-F5344CB8AC3E}">
        <p14:creationId xmlns:p14="http://schemas.microsoft.com/office/powerpoint/2010/main" val="752943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45ADBC-1971-4B35-8A38-24CE52E6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884" y="964591"/>
            <a:ext cx="7580908" cy="599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23FF94-6A71-480A-988C-FCA7FC70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438" y="2709715"/>
            <a:ext cx="8305800" cy="84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78A759-3AD2-4356-B4F6-57715961D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930" y="4064461"/>
            <a:ext cx="9267825" cy="127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CEBE70-A7F4-4B0D-990A-74152D419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807" y="2857352"/>
            <a:ext cx="323850" cy="276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DE9635-F0CD-4B34-994B-07ED0C387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034" y="4394757"/>
            <a:ext cx="323850" cy="27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9EFE9-204E-4E86-9548-CD291DDA9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6896" y="4394757"/>
            <a:ext cx="238125" cy="285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BE6329-7A26-481F-A797-B4DBCD4DB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9336" y="2958462"/>
            <a:ext cx="2381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0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931B-3EE3-4002-A6F0-03A3DB9E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מסקנה 1-א: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ECEB5-001F-4057-9F8F-437A2E41E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060" y="624110"/>
            <a:ext cx="6224784" cy="796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C30A1B-6FE2-46BA-803E-68E4FE243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3432518"/>
            <a:ext cx="7201095" cy="1012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42D3E-696C-4C58-A311-37CB7B136A1F}"/>
              </a:ext>
            </a:extLst>
          </p:cNvPr>
          <p:cNvSpPr txBox="1"/>
          <p:nvPr/>
        </p:nvSpPr>
        <p:spPr>
          <a:xfrm>
            <a:off x="5117065" y="2750147"/>
            <a:ext cx="662608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/>
              <a:t>הוכחה: נציב במשפט 1 את: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86DC3-5C3B-4B8C-B077-747BD85A9DB1}"/>
              </a:ext>
            </a:extLst>
          </p:cNvPr>
          <p:cNvSpPr txBox="1"/>
          <p:nvPr/>
        </p:nvSpPr>
        <p:spPr>
          <a:xfrm>
            <a:off x="5004422" y="4570052"/>
            <a:ext cx="662608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/>
              <a:t>ונקבל שהתוחלת של </a:t>
            </a:r>
            <a:r>
              <a:rPr lang="en-US" sz="3200" dirty="0"/>
              <a:t>X</a:t>
            </a:r>
            <a:r>
              <a:rPr lang="he-IL" sz="3200" dirty="0"/>
              <a:t> קטנה מ1.</a:t>
            </a:r>
          </a:p>
        </p:txBody>
      </p:sp>
    </p:spTree>
    <p:extLst>
      <p:ext uri="{BB962C8B-B14F-4D97-AF65-F5344CB8AC3E}">
        <p14:creationId xmlns:p14="http://schemas.microsoft.com/office/powerpoint/2010/main" val="3595424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931B-3EE3-4002-A6F0-03A3DB9E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432492"/>
            <a:ext cx="8911687" cy="1280890"/>
          </a:xfrm>
        </p:spPr>
        <p:txBody>
          <a:bodyPr/>
          <a:lstStyle/>
          <a:p>
            <a:pPr algn="r"/>
            <a:r>
              <a:rPr lang="he-IL" dirty="0"/>
              <a:t>מסקנה 1-ב: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92654-74C4-41C3-924A-392847096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76" y="1334896"/>
            <a:ext cx="7167797" cy="88840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BE9FC5-65C1-4435-9425-254AF251AB9E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/>
              <a:t>מסקנה 1-א: </a:t>
            </a:r>
            <a:endParaRPr lang="he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45AB69-6590-43E0-8D76-D38D57DCD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060" y="624110"/>
            <a:ext cx="6224784" cy="79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9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4ADE-DC52-4159-B0F4-0695E413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93A7-2CD3-4F89-95EB-C473ADFC9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We give a proof that the number of edges in a non-2-colorable n-uniform hypergraph is at least f(n)2^n, where f(n) goes to infinity.	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With the Lovasz Local Lemma, we prove that the n-uniform, n-regular hypergraphs are 2 - colorable for n &lt; 8.	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520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2A17-BC68-4F56-AE93-48591A8C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107"/>
          </a:xfrm>
        </p:spPr>
        <p:txBody>
          <a:bodyPr/>
          <a:lstStyle/>
          <a:p>
            <a:pPr algn="r"/>
            <a:r>
              <a:rPr lang="he-IL" dirty="0"/>
              <a:t>אלגוריתם צביעה עבור </a:t>
            </a:r>
            <a:r>
              <a:rPr lang="en-US" dirty="0"/>
              <a:t>K</a:t>
            </a:r>
            <a:r>
              <a:rPr lang="he-IL" dirty="0"/>
              <a:t> טבעי &gt; 1 כלשהו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D663-7678-46EB-9AB5-5EA4C26F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he-IL" dirty="0"/>
              <a:t>עבור היפרגרף </a:t>
            </a:r>
            <a:r>
              <a:rPr lang="en-US" dirty="0"/>
              <a:t>G</a:t>
            </a:r>
            <a:r>
              <a:rPr lang="he-IL" dirty="0"/>
              <a:t>, בוחרים תמורה אקראית באופן אחיד מאוסף התמורות של הסידורים האפשריים של </a:t>
            </a:r>
            <a:r>
              <a:rPr lang="en-US" dirty="0"/>
              <a:t>V</a:t>
            </a:r>
            <a:r>
              <a:rPr lang="he-IL" dirty="0"/>
              <a:t>. נקרא לסידור זה </a:t>
            </a:r>
            <a:r>
              <a:rPr lang="he-IL" dirty="0" err="1"/>
              <a:t>סיגמה</a:t>
            </a:r>
            <a:r>
              <a:rPr lang="he-IL" dirty="0"/>
              <a:t>.</a:t>
            </a:r>
          </a:p>
          <a:p>
            <a:pPr>
              <a:buAutoNum type="arabicPeriod"/>
            </a:pPr>
            <a:r>
              <a:rPr lang="he-IL" dirty="0"/>
              <a:t>בהתחלה כל הצמתים בצבע 1.</a:t>
            </a:r>
          </a:p>
          <a:p>
            <a:pPr>
              <a:buAutoNum type="arabicPeriod"/>
            </a:pPr>
            <a:r>
              <a:rPr lang="he-IL" dirty="0"/>
              <a:t>נסגר מחדש כל קשת ב</a:t>
            </a:r>
            <a:r>
              <a:rPr lang="en-US" dirty="0"/>
              <a:t>E</a:t>
            </a:r>
            <a:r>
              <a:rPr lang="he-IL" dirty="0"/>
              <a:t> לפי הסידור </a:t>
            </a:r>
            <a:r>
              <a:rPr lang="he-IL" dirty="0" err="1"/>
              <a:t>סיגמה</a:t>
            </a:r>
            <a:r>
              <a:rPr lang="he-IL" dirty="0"/>
              <a:t> שבחרנו.</a:t>
            </a:r>
          </a:p>
          <a:p>
            <a:pPr>
              <a:buAutoNum type="arabicPeriod"/>
            </a:pPr>
            <a:r>
              <a:rPr lang="he-IL" dirty="0"/>
              <a:t>בכל צעד </a:t>
            </a:r>
            <a:r>
              <a:rPr lang="en-US" dirty="0"/>
              <a:t>i</a:t>
            </a:r>
            <a:r>
              <a:rPr lang="he-IL" dirty="0"/>
              <a:t> שייך לגודל של </a:t>
            </a:r>
            <a:r>
              <a:rPr lang="en-US" dirty="0"/>
              <a:t>V</a:t>
            </a:r>
            <a:r>
              <a:rPr lang="he-IL" dirty="0"/>
              <a:t>, נצבע את הצומת שמופיעה בסיגמא במקום ה</a:t>
            </a:r>
            <a:r>
              <a:rPr lang="en-US" dirty="0"/>
              <a:t>I</a:t>
            </a:r>
            <a:r>
              <a:rPr lang="he-IL" dirty="0"/>
              <a:t> (אם הוא מופיע ראשון בקשת כלשהי בגרף) בצבע המינימאלי כך שאף קשת שמחוברת אליו לא מונוכרומטית. אם אין אפשרות, נצבע בצבע המקסימאלי=</a:t>
            </a:r>
            <a:r>
              <a:rPr lang="en-US" dirty="0"/>
              <a:t>K</a:t>
            </a:r>
            <a:r>
              <a:rPr lang="he-IL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753C19-5D50-421F-82F0-7DBABE2A92B3}"/>
              </a:ext>
            </a:extLst>
          </p:cNvPr>
          <p:cNvSpPr txBox="1">
            <a:spLocks/>
          </p:cNvSpPr>
          <p:nvPr/>
        </p:nvSpPr>
        <p:spPr>
          <a:xfrm>
            <a:off x="2592925" y="1213831"/>
            <a:ext cx="8911687" cy="701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dirty="0"/>
              <a:t>Greedy Coloring Algorithm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0388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D663-7678-46EB-9AB5-5EA4C26F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dirty="0"/>
              <a:t>דוגמת הרצה לאלגוריתם: (סידור טבעי)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67263-5C6B-4AC5-8735-518A9004B077}"/>
              </a:ext>
            </a:extLst>
          </p:cNvPr>
          <p:cNvSpPr/>
          <p:nvPr/>
        </p:nvSpPr>
        <p:spPr>
          <a:xfrm>
            <a:off x="3477033" y="4432516"/>
            <a:ext cx="545472" cy="50910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v1</a:t>
            </a:r>
            <a:endParaRPr lang="he-IL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8B484-3CE5-4240-854D-2DD01E62A572}"/>
              </a:ext>
            </a:extLst>
          </p:cNvPr>
          <p:cNvSpPr/>
          <p:nvPr/>
        </p:nvSpPr>
        <p:spPr>
          <a:xfrm rot="19650958">
            <a:off x="2361291" y="4129219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BA44A0-285B-4A9B-A385-75317F44F5E8}"/>
              </a:ext>
            </a:extLst>
          </p:cNvPr>
          <p:cNvSpPr/>
          <p:nvPr/>
        </p:nvSpPr>
        <p:spPr>
          <a:xfrm>
            <a:off x="4558412" y="3788281"/>
            <a:ext cx="545472" cy="50910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v2</a:t>
            </a:r>
            <a:endParaRPr lang="he-IL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5A0417-6A60-444A-8C38-1446453E0731}"/>
              </a:ext>
            </a:extLst>
          </p:cNvPr>
          <p:cNvSpPr/>
          <p:nvPr/>
        </p:nvSpPr>
        <p:spPr>
          <a:xfrm rot="19650958">
            <a:off x="3814127" y="3229575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79E042-6DD5-462F-9DBA-3E1A32EC264E}"/>
              </a:ext>
            </a:extLst>
          </p:cNvPr>
          <p:cNvSpPr/>
          <p:nvPr/>
        </p:nvSpPr>
        <p:spPr>
          <a:xfrm>
            <a:off x="5707072" y="3014355"/>
            <a:ext cx="545472" cy="50910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v3</a:t>
            </a:r>
            <a:endParaRPr lang="he-IL" sz="1400" dirty="0"/>
          </a:p>
          <a:p>
            <a:pPr algn="ctr"/>
            <a:endParaRPr lang="he-IL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3D6DC-75F9-49AC-84FC-0A51E991D97E}"/>
              </a:ext>
            </a:extLst>
          </p:cNvPr>
          <p:cNvSpPr/>
          <p:nvPr/>
        </p:nvSpPr>
        <p:spPr>
          <a:xfrm rot="19650958">
            <a:off x="4050608" y="4723013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4B6EC9-A69C-4F63-9646-017931C9A304}"/>
              </a:ext>
            </a:extLst>
          </p:cNvPr>
          <p:cNvSpPr/>
          <p:nvPr/>
        </p:nvSpPr>
        <p:spPr>
          <a:xfrm rot="19650958">
            <a:off x="5503444" y="3823369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ECC5D8B-57F4-4B4A-91AF-933DFD683BCF}"/>
              </a:ext>
            </a:extLst>
          </p:cNvPr>
          <p:cNvSpPr/>
          <p:nvPr/>
        </p:nvSpPr>
        <p:spPr>
          <a:xfrm rot="19290769">
            <a:off x="5272650" y="4118307"/>
            <a:ext cx="397566" cy="480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79CE49-120C-41B9-ABAF-1B84D37EB85D}"/>
              </a:ext>
            </a:extLst>
          </p:cNvPr>
          <p:cNvSpPr/>
          <p:nvPr/>
        </p:nvSpPr>
        <p:spPr>
          <a:xfrm rot="19650958">
            <a:off x="6018033" y="5244123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B13444-26EE-4690-84DE-231414B95209}"/>
              </a:ext>
            </a:extLst>
          </p:cNvPr>
          <p:cNvSpPr/>
          <p:nvPr/>
        </p:nvSpPr>
        <p:spPr>
          <a:xfrm rot="19650958">
            <a:off x="7470869" y="4344479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78E69E9-0414-4C11-B44D-6CADC4B05C85}"/>
              </a:ext>
            </a:extLst>
          </p:cNvPr>
          <p:cNvSpPr/>
          <p:nvPr/>
        </p:nvSpPr>
        <p:spPr>
          <a:xfrm rot="19290769">
            <a:off x="7240075" y="4639417"/>
            <a:ext cx="397566" cy="480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32F8A6-E31E-45F4-96AE-34AE8980C3F7}"/>
              </a:ext>
            </a:extLst>
          </p:cNvPr>
          <p:cNvSpPr txBox="1"/>
          <p:nvPr/>
        </p:nvSpPr>
        <p:spPr>
          <a:xfrm>
            <a:off x="2799665" y="3717529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A</a:t>
            </a:r>
            <a:endParaRPr lang="he-IL" sz="5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6C85-6097-4E48-8D0B-70FC9F7589DD}"/>
              </a:ext>
            </a:extLst>
          </p:cNvPr>
          <p:cNvSpPr txBox="1"/>
          <p:nvPr/>
        </p:nvSpPr>
        <p:spPr>
          <a:xfrm>
            <a:off x="4811201" y="2426972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B</a:t>
            </a:r>
            <a:endParaRPr lang="he-IL" sz="5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4F9562-DDFE-467D-AFF8-3F4DE20EFAA1}"/>
              </a:ext>
            </a:extLst>
          </p:cNvPr>
          <p:cNvSpPr txBox="1"/>
          <p:nvPr/>
        </p:nvSpPr>
        <p:spPr>
          <a:xfrm>
            <a:off x="6278426" y="5183225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A</a:t>
            </a:r>
            <a:endParaRPr lang="he-IL" sz="5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9D8147-F685-4898-84A5-8119665AFDF7}"/>
              </a:ext>
            </a:extLst>
          </p:cNvPr>
          <p:cNvSpPr txBox="1"/>
          <p:nvPr/>
        </p:nvSpPr>
        <p:spPr>
          <a:xfrm>
            <a:off x="8796608" y="3588215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B</a:t>
            </a:r>
            <a:endParaRPr lang="he-IL" sz="5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131A49-61E6-4844-A13D-EC2A995741FC}"/>
              </a:ext>
            </a:extLst>
          </p:cNvPr>
          <p:cNvSpPr txBox="1"/>
          <p:nvPr/>
        </p:nvSpPr>
        <p:spPr>
          <a:xfrm>
            <a:off x="7043903" y="2912536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B</a:t>
            </a:r>
            <a:endParaRPr lang="he-IL" sz="5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81F9C-4CEF-457E-8F4D-02E155CA7C06}"/>
              </a:ext>
            </a:extLst>
          </p:cNvPr>
          <p:cNvSpPr txBox="1"/>
          <p:nvPr/>
        </p:nvSpPr>
        <p:spPr>
          <a:xfrm>
            <a:off x="4659978" y="4510599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A</a:t>
            </a:r>
            <a:endParaRPr lang="he-IL" sz="540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B68A562-B834-457A-8130-B8FE24D9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107"/>
          </a:xfrm>
        </p:spPr>
        <p:txBody>
          <a:bodyPr/>
          <a:lstStyle/>
          <a:p>
            <a:pPr algn="r"/>
            <a:r>
              <a:rPr lang="he-IL" dirty="0"/>
              <a:t>אלגוריתם צביעה עבור </a:t>
            </a:r>
            <a:r>
              <a:rPr lang="en-US" dirty="0"/>
              <a:t>K</a:t>
            </a:r>
            <a:r>
              <a:rPr lang="he-IL" dirty="0"/>
              <a:t> טבעי &gt; 1 כלשהו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A708E317-F169-4BE5-BA65-985FC9686FDB}"/>
              </a:ext>
            </a:extLst>
          </p:cNvPr>
          <p:cNvSpPr txBox="1">
            <a:spLocks/>
          </p:cNvSpPr>
          <p:nvPr/>
        </p:nvSpPr>
        <p:spPr>
          <a:xfrm>
            <a:off x="2592925" y="1213831"/>
            <a:ext cx="8911687" cy="701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dirty="0"/>
              <a:t>Greedy Coloring Algorithm</a:t>
            </a:r>
            <a:endParaRPr lang="he-IL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2B8D91-21E6-450C-AAA7-64B510EC55AF}"/>
              </a:ext>
            </a:extLst>
          </p:cNvPr>
          <p:cNvSpPr/>
          <p:nvPr/>
        </p:nvSpPr>
        <p:spPr>
          <a:xfrm>
            <a:off x="568181" y="1914938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E8F83B-75BE-4A33-A278-815C391ECF7C}"/>
              </a:ext>
            </a:extLst>
          </p:cNvPr>
          <p:cNvSpPr/>
          <p:nvPr/>
        </p:nvSpPr>
        <p:spPr>
          <a:xfrm>
            <a:off x="568181" y="2466729"/>
            <a:ext cx="397566" cy="3710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47430E-52A2-46E7-82D0-A85A745BE9D1}"/>
              </a:ext>
            </a:extLst>
          </p:cNvPr>
          <p:cNvSpPr/>
          <p:nvPr/>
        </p:nvSpPr>
        <p:spPr>
          <a:xfrm>
            <a:off x="5039318" y="5009193"/>
            <a:ext cx="545472" cy="50910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v1</a:t>
            </a:r>
            <a:endParaRPr lang="he-IL" sz="14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CD1302-823F-4BAB-9788-C3B6C257A408}"/>
              </a:ext>
            </a:extLst>
          </p:cNvPr>
          <p:cNvSpPr/>
          <p:nvPr/>
        </p:nvSpPr>
        <p:spPr>
          <a:xfrm>
            <a:off x="6120697" y="4364958"/>
            <a:ext cx="545472" cy="50910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v2</a:t>
            </a:r>
            <a:endParaRPr lang="he-IL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5556647-C000-434E-B961-C524F75AE2E2}"/>
              </a:ext>
            </a:extLst>
          </p:cNvPr>
          <p:cNvSpPr/>
          <p:nvPr/>
        </p:nvSpPr>
        <p:spPr>
          <a:xfrm>
            <a:off x="7269357" y="3591032"/>
            <a:ext cx="545472" cy="50910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v3</a:t>
            </a:r>
            <a:endParaRPr lang="he-IL" sz="1400" dirty="0"/>
          </a:p>
          <a:p>
            <a:pPr algn="ctr"/>
            <a:endParaRPr lang="he-IL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B4B757-772D-40EE-BA6C-32788BB9FC66}"/>
              </a:ext>
            </a:extLst>
          </p:cNvPr>
          <p:cNvSpPr/>
          <p:nvPr/>
        </p:nvSpPr>
        <p:spPr>
          <a:xfrm>
            <a:off x="7042553" y="5546317"/>
            <a:ext cx="545472" cy="5091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v1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9AF197-B6FB-4E00-982D-C6706C07B4C7}"/>
              </a:ext>
            </a:extLst>
          </p:cNvPr>
          <p:cNvSpPr/>
          <p:nvPr/>
        </p:nvSpPr>
        <p:spPr>
          <a:xfrm>
            <a:off x="8123932" y="4902082"/>
            <a:ext cx="545472" cy="5091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v2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B46ACE-A0E4-437F-BB27-E512F89E486E}"/>
              </a:ext>
            </a:extLst>
          </p:cNvPr>
          <p:cNvSpPr/>
          <p:nvPr/>
        </p:nvSpPr>
        <p:spPr>
          <a:xfrm>
            <a:off x="9272592" y="4128156"/>
            <a:ext cx="545472" cy="50910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v3</a:t>
            </a:r>
            <a:endParaRPr lang="he-IL" sz="1400" dirty="0"/>
          </a:p>
          <a:p>
            <a:pPr algn="ctr"/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156083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D663-7678-46EB-9AB5-5EA4C26F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dirty="0"/>
              <a:t>דוגמת הרצה לאלגוריתם: (סידור לא טבעי)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67263-5C6B-4AC5-8735-518A9004B077}"/>
              </a:ext>
            </a:extLst>
          </p:cNvPr>
          <p:cNvSpPr/>
          <p:nvPr/>
        </p:nvSpPr>
        <p:spPr>
          <a:xfrm>
            <a:off x="3477033" y="4432516"/>
            <a:ext cx="545472" cy="50910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v1</a:t>
            </a:r>
            <a:endParaRPr lang="he-IL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8B484-3CE5-4240-854D-2DD01E62A572}"/>
              </a:ext>
            </a:extLst>
          </p:cNvPr>
          <p:cNvSpPr/>
          <p:nvPr/>
        </p:nvSpPr>
        <p:spPr>
          <a:xfrm rot="19650958">
            <a:off x="2361291" y="4129219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BA44A0-285B-4A9B-A385-75317F44F5E8}"/>
              </a:ext>
            </a:extLst>
          </p:cNvPr>
          <p:cNvSpPr/>
          <p:nvPr/>
        </p:nvSpPr>
        <p:spPr>
          <a:xfrm>
            <a:off x="4558412" y="3788281"/>
            <a:ext cx="545472" cy="50910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v2</a:t>
            </a:r>
            <a:endParaRPr lang="he-IL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5A0417-6A60-444A-8C38-1446453E0731}"/>
              </a:ext>
            </a:extLst>
          </p:cNvPr>
          <p:cNvSpPr/>
          <p:nvPr/>
        </p:nvSpPr>
        <p:spPr>
          <a:xfrm rot="19650958">
            <a:off x="3814127" y="3229575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79E042-6DD5-462F-9DBA-3E1A32EC264E}"/>
              </a:ext>
            </a:extLst>
          </p:cNvPr>
          <p:cNvSpPr/>
          <p:nvPr/>
        </p:nvSpPr>
        <p:spPr>
          <a:xfrm>
            <a:off x="5707072" y="3014355"/>
            <a:ext cx="545472" cy="50910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v3</a:t>
            </a:r>
            <a:endParaRPr lang="he-IL" sz="1400" dirty="0"/>
          </a:p>
          <a:p>
            <a:pPr algn="ctr"/>
            <a:endParaRPr lang="he-IL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3D6DC-75F9-49AC-84FC-0A51E991D97E}"/>
              </a:ext>
            </a:extLst>
          </p:cNvPr>
          <p:cNvSpPr/>
          <p:nvPr/>
        </p:nvSpPr>
        <p:spPr>
          <a:xfrm rot="19650958">
            <a:off x="4050608" y="4723013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4B6EC9-A69C-4F63-9646-017931C9A304}"/>
              </a:ext>
            </a:extLst>
          </p:cNvPr>
          <p:cNvSpPr/>
          <p:nvPr/>
        </p:nvSpPr>
        <p:spPr>
          <a:xfrm rot="19650958">
            <a:off x="5503444" y="3823369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ECC5D8B-57F4-4B4A-91AF-933DFD683BCF}"/>
              </a:ext>
            </a:extLst>
          </p:cNvPr>
          <p:cNvSpPr/>
          <p:nvPr/>
        </p:nvSpPr>
        <p:spPr>
          <a:xfrm rot="19290769">
            <a:off x="5272650" y="4118307"/>
            <a:ext cx="397566" cy="480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79CE49-120C-41B9-ABAF-1B84D37EB85D}"/>
              </a:ext>
            </a:extLst>
          </p:cNvPr>
          <p:cNvSpPr/>
          <p:nvPr/>
        </p:nvSpPr>
        <p:spPr>
          <a:xfrm rot="19650958">
            <a:off x="6018033" y="5244123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B13444-26EE-4690-84DE-231414B95209}"/>
              </a:ext>
            </a:extLst>
          </p:cNvPr>
          <p:cNvSpPr/>
          <p:nvPr/>
        </p:nvSpPr>
        <p:spPr>
          <a:xfrm rot="19650958">
            <a:off x="7470869" y="4344479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78E69E9-0414-4C11-B44D-6CADC4B05C85}"/>
              </a:ext>
            </a:extLst>
          </p:cNvPr>
          <p:cNvSpPr/>
          <p:nvPr/>
        </p:nvSpPr>
        <p:spPr>
          <a:xfrm rot="19290769">
            <a:off x="7240075" y="4639417"/>
            <a:ext cx="397566" cy="480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32F8A6-E31E-45F4-96AE-34AE8980C3F7}"/>
              </a:ext>
            </a:extLst>
          </p:cNvPr>
          <p:cNvSpPr txBox="1"/>
          <p:nvPr/>
        </p:nvSpPr>
        <p:spPr>
          <a:xfrm>
            <a:off x="2799665" y="3717529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A</a:t>
            </a:r>
            <a:endParaRPr lang="he-IL" sz="5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6C85-6097-4E48-8D0B-70FC9F7589DD}"/>
              </a:ext>
            </a:extLst>
          </p:cNvPr>
          <p:cNvSpPr txBox="1"/>
          <p:nvPr/>
        </p:nvSpPr>
        <p:spPr>
          <a:xfrm>
            <a:off x="4811201" y="2426972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B</a:t>
            </a:r>
            <a:endParaRPr lang="he-IL" sz="5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4F9562-DDFE-467D-AFF8-3F4DE20EFAA1}"/>
              </a:ext>
            </a:extLst>
          </p:cNvPr>
          <p:cNvSpPr txBox="1"/>
          <p:nvPr/>
        </p:nvSpPr>
        <p:spPr>
          <a:xfrm>
            <a:off x="6278426" y="5183225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A</a:t>
            </a:r>
            <a:endParaRPr lang="he-IL" sz="5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9D8147-F685-4898-84A5-8119665AFDF7}"/>
              </a:ext>
            </a:extLst>
          </p:cNvPr>
          <p:cNvSpPr txBox="1"/>
          <p:nvPr/>
        </p:nvSpPr>
        <p:spPr>
          <a:xfrm>
            <a:off x="8796608" y="3588215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B</a:t>
            </a:r>
            <a:endParaRPr lang="he-IL" sz="5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131A49-61E6-4844-A13D-EC2A995741FC}"/>
              </a:ext>
            </a:extLst>
          </p:cNvPr>
          <p:cNvSpPr txBox="1"/>
          <p:nvPr/>
        </p:nvSpPr>
        <p:spPr>
          <a:xfrm>
            <a:off x="7043903" y="2912536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B</a:t>
            </a:r>
            <a:endParaRPr lang="he-IL" sz="5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81F9C-4CEF-457E-8F4D-02E155CA7C06}"/>
              </a:ext>
            </a:extLst>
          </p:cNvPr>
          <p:cNvSpPr txBox="1"/>
          <p:nvPr/>
        </p:nvSpPr>
        <p:spPr>
          <a:xfrm>
            <a:off x="4447729" y="4508639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A</a:t>
            </a:r>
            <a:endParaRPr lang="he-IL" sz="540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B68A562-B834-457A-8130-B8FE24D9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107"/>
          </a:xfrm>
        </p:spPr>
        <p:txBody>
          <a:bodyPr/>
          <a:lstStyle/>
          <a:p>
            <a:pPr algn="r"/>
            <a:r>
              <a:rPr lang="he-IL" dirty="0"/>
              <a:t>אלגוריתם צביעה עבור </a:t>
            </a:r>
            <a:r>
              <a:rPr lang="en-US" dirty="0"/>
              <a:t>K</a:t>
            </a:r>
            <a:r>
              <a:rPr lang="he-IL" dirty="0"/>
              <a:t> טבעי &gt; 1 כלשהו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A708E317-F169-4BE5-BA65-985FC9686FDB}"/>
              </a:ext>
            </a:extLst>
          </p:cNvPr>
          <p:cNvSpPr txBox="1">
            <a:spLocks/>
          </p:cNvSpPr>
          <p:nvPr/>
        </p:nvSpPr>
        <p:spPr>
          <a:xfrm>
            <a:off x="2592925" y="1213831"/>
            <a:ext cx="8911687" cy="701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dirty="0"/>
              <a:t>Greedy Coloring Algorithm</a:t>
            </a:r>
            <a:endParaRPr lang="he-IL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2B8D91-21E6-450C-AAA7-64B510EC55AF}"/>
              </a:ext>
            </a:extLst>
          </p:cNvPr>
          <p:cNvSpPr/>
          <p:nvPr/>
        </p:nvSpPr>
        <p:spPr>
          <a:xfrm>
            <a:off x="568181" y="1914938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E8F83B-75BE-4A33-A278-815C391ECF7C}"/>
              </a:ext>
            </a:extLst>
          </p:cNvPr>
          <p:cNvSpPr/>
          <p:nvPr/>
        </p:nvSpPr>
        <p:spPr>
          <a:xfrm>
            <a:off x="568181" y="2466729"/>
            <a:ext cx="397566" cy="3710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47430E-52A2-46E7-82D0-A85A745BE9D1}"/>
              </a:ext>
            </a:extLst>
          </p:cNvPr>
          <p:cNvSpPr/>
          <p:nvPr/>
        </p:nvSpPr>
        <p:spPr>
          <a:xfrm>
            <a:off x="5039318" y="5009193"/>
            <a:ext cx="545472" cy="50910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v3</a:t>
            </a:r>
            <a:endParaRPr lang="he-IL" sz="14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CD1302-823F-4BAB-9788-C3B6C257A408}"/>
              </a:ext>
            </a:extLst>
          </p:cNvPr>
          <p:cNvSpPr/>
          <p:nvPr/>
        </p:nvSpPr>
        <p:spPr>
          <a:xfrm>
            <a:off x="6120697" y="4364958"/>
            <a:ext cx="545472" cy="50910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v2</a:t>
            </a:r>
            <a:endParaRPr lang="he-IL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5556647-C000-434E-B961-C524F75AE2E2}"/>
              </a:ext>
            </a:extLst>
          </p:cNvPr>
          <p:cNvSpPr/>
          <p:nvPr/>
        </p:nvSpPr>
        <p:spPr>
          <a:xfrm>
            <a:off x="7269357" y="3591032"/>
            <a:ext cx="545472" cy="50910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v1</a:t>
            </a:r>
            <a:endParaRPr lang="he-IL" sz="1400" dirty="0"/>
          </a:p>
          <a:p>
            <a:pPr algn="ctr"/>
            <a:endParaRPr lang="he-IL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B4B757-772D-40EE-BA6C-32788BB9FC66}"/>
              </a:ext>
            </a:extLst>
          </p:cNvPr>
          <p:cNvSpPr/>
          <p:nvPr/>
        </p:nvSpPr>
        <p:spPr>
          <a:xfrm>
            <a:off x="7042553" y="5546317"/>
            <a:ext cx="545472" cy="5091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v3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9AF197-B6FB-4E00-982D-C6706C07B4C7}"/>
              </a:ext>
            </a:extLst>
          </p:cNvPr>
          <p:cNvSpPr/>
          <p:nvPr/>
        </p:nvSpPr>
        <p:spPr>
          <a:xfrm>
            <a:off x="8123932" y="4902082"/>
            <a:ext cx="545472" cy="5091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v2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B46ACE-A0E4-437F-BB27-E512F89E486E}"/>
              </a:ext>
            </a:extLst>
          </p:cNvPr>
          <p:cNvSpPr/>
          <p:nvPr/>
        </p:nvSpPr>
        <p:spPr>
          <a:xfrm>
            <a:off x="9272592" y="4128156"/>
            <a:ext cx="545472" cy="50910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v1</a:t>
            </a:r>
            <a:endParaRPr lang="he-IL" sz="1400" dirty="0"/>
          </a:p>
          <a:p>
            <a:pPr algn="ctr"/>
            <a:endParaRPr lang="he-IL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1779D7-15F9-484F-81AC-8645D4831E08}"/>
              </a:ext>
            </a:extLst>
          </p:cNvPr>
          <p:cNvSpPr/>
          <p:nvPr/>
        </p:nvSpPr>
        <p:spPr>
          <a:xfrm>
            <a:off x="568181" y="3003140"/>
            <a:ext cx="397566" cy="3710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6329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1FEE4-E0C6-4873-AAD8-06D986EC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הגדרה: עבור סידור סיגמא כלשהו, נגדיר קבוצה (עם חשיבות לסדר) של קשתות להיות שרשרת </a:t>
            </a:r>
            <a:r>
              <a:rPr lang="en-US" dirty="0"/>
              <a:t>K</a:t>
            </a:r>
            <a:r>
              <a:rPr lang="he-IL" dirty="0"/>
              <a:t> מסודרת אם מתקיים התנאים הבאים עבורה:</a:t>
            </a:r>
          </a:p>
          <a:p>
            <a:r>
              <a:rPr lang="he-IL" dirty="0"/>
              <a:t>1. בין כל 2 קשתות סמוכות בסידור הפנימי יש רק צומת אחת משוטפת.</a:t>
            </a:r>
          </a:p>
          <a:p>
            <a:r>
              <a:rPr lang="he-IL" dirty="0"/>
              <a:t>2. בין כל 2 קשתות לא סמוכות בסידור הפנימי אין אף צומת משוטפת.</a:t>
            </a:r>
          </a:p>
          <a:p>
            <a:r>
              <a:rPr lang="he-IL" dirty="0"/>
              <a:t>3.</a:t>
            </a:r>
          </a:p>
          <a:p>
            <a:endParaRPr lang="he-IL" dirty="0"/>
          </a:p>
          <a:p>
            <a:r>
              <a:rPr lang="he-IL" dirty="0"/>
              <a:t>מסקנה: עבור קבוצה שמקיימת את כל התנאים להלן, מתקיים </a:t>
            </a:r>
            <a:r>
              <a:rPr lang="he-IL" dirty="0" err="1"/>
              <a:t>שהקודקוד</a:t>
            </a:r>
            <a:r>
              <a:rPr lang="he-IL" dirty="0"/>
              <a:t> המשותף </a:t>
            </a:r>
            <a:r>
              <a:rPr lang="en-US" dirty="0"/>
              <a:t>X</a:t>
            </a:r>
            <a:r>
              <a:rPr lang="he-IL" dirty="0"/>
              <a:t> בין </a:t>
            </a:r>
            <a:r>
              <a:rPr lang="en-US" dirty="0"/>
              <a:t>A_i</a:t>
            </a:r>
            <a:r>
              <a:rPr lang="he-IL" dirty="0"/>
              <a:t> ל </a:t>
            </a:r>
            <a:r>
              <a:rPr lang="en-US" dirty="0"/>
              <a:t>A_i+1</a:t>
            </a:r>
            <a:r>
              <a:rPr lang="he-IL" dirty="0"/>
              <a:t> מתקיים ש</a:t>
            </a:r>
            <a:r>
              <a:rPr lang="en-US" dirty="0"/>
              <a:t>X</a:t>
            </a:r>
            <a:r>
              <a:rPr lang="he-IL" dirty="0"/>
              <a:t> הוא האחרון ב </a:t>
            </a:r>
            <a:r>
              <a:rPr lang="en-US" dirty="0"/>
              <a:t>A_i</a:t>
            </a:r>
            <a:r>
              <a:rPr lang="he-IL" dirty="0"/>
              <a:t>  והראשון ב </a:t>
            </a:r>
            <a:r>
              <a:rPr lang="en-US" dirty="0"/>
              <a:t>A_i+1</a:t>
            </a:r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3AF3F8-E140-4771-9BF8-C467D892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107"/>
          </a:xfrm>
        </p:spPr>
        <p:txBody>
          <a:bodyPr/>
          <a:lstStyle/>
          <a:p>
            <a:pPr algn="r"/>
            <a:r>
              <a:rPr lang="he-IL" dirty="0"/>
              <a:t>אלגוריתם צביעה עבור </a:t>
            </a:r>
            <a:r>
              <a:rPr lang="en-US" dirty="0"/>
              <a:t>K</a:t>
            </a:r>
            <a:r>
              <a:rPr lang="he-IL" dirty="0"/>
              <a:t> טבעי &gt; 1 כלשהו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DC9CCF-1F39-4643-A9B9-8352C0C58EFA}"/>
              </a:ext>
            </a:extLst>
          </p:cNvPr>
          <p:cNvSpPr txBox="1">
            <a:spLocks/>
          </p:cNvSpPr>
          <p:nvPr/>
        </p:nvSpPr>
        <p:spPr>
          <a:xfrm>
            <a:off x="2592925" y="1213831"/>
            <a:ext cx="8911687" cy="701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dirty="0"/>
              <a:t>Greedy Coloring Algorithm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808CD-CB57-421C-BD1D-59216FED0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13" y="3674529"/>
            <a:ext cx="8870991" cy="3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26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8AA6813-A9C6-4B91-AFD6-D970C01179C3}"/>
              </a:ext>
            </a:extLst>
          </p:cNvPr>
          <p:cNvSpPr/>
          <p:nvPr/>
        </p:nvSpPr>
        <p:spPr>
          <a:xfrm rot="19650958">
            <a:off x="2869130" y="4055273"/>
            <a:ext cx="2487527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37ADBE-1E29-4E55-9E58-A56ED8771EDF}"/>
              </a:ext>
            </a:extLst>
          </p:cNvPr>
          <p:cNvSpPr/>
          <p:nvPr/>
        </p:nvSpPr>
        <p:spPr>
          <a:xfrm rot="19650958">
            <a:off x="3897138" y="3514519"/>
            <a:ext cx="2146573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AB17A-949A-4777-A7E0-0CCFADCF5724}"/>
              </a:ext>
            </a:extLst>
          </p:cNvPr>
          <p:cNvSpPr txBox="1"/>
          <p:nvPr/>
        </p:nvSpPr>
        <p:spPr>
          <a:xfrm>
            <a:off x="2996954" y="3782069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A</a:t>
            </a:r>
            <a:endParaRPr lang="he-IL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6D606-A661-4670-A2AF-17759371DAB0}"/>
              </a:ext>
            </a:extLst>
          </p:cNvPr>
          <p:cNvSpPr txBox="1"/>
          <p:nvPr/>
        </p:nvSpPr>
        <p:spPr>
          <a:xfrm>
            <a:off x="4299520" y="2748692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B</a:t>
            </a:r>
            <a:endParaRPr lang="he-IL" sz="5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311B8D-1CF3-47C1-9453-97272ACD89A9}"/>
              </a:ext>
            </a:extLst>
          </p:cNvPr>
          <p:cNvSpPr/>
          <p:nvPr/>
        </p:nvSpPr>
        <p:spPr>
          <a:xfrm rot="19650958">
            <a:off x="5073260" y="2829105"/>
            <a:ext cx="2146573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3FFCAE-D48E-40B9-B2BB-5BD62B32E85B}"/>
              </a:ext>
            </a:extLst>
          </p:cNvPr>
          <p:cNvSpPr/>
          <p:nvPr/>
        </p:nvSpPr>
        <p:spPr>
          <a:xfrm rot="21440560">
            <a:off x="6412357" y="2445453"/>
            <a:ext cx="2146573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C3F8D-BBD6-4B01-955A-C507A0474E28}"/>
              </a:ext>
            </a:extLst>
          </p:cNvPr>
          <p:cNvSpPr txBox="1"/>
          <p:nvPr/>
        </p:nvSpPr>
        <p:spPr>
          <a:xfrm>
            <a:off x="5631123" y="2109193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C</a:t>
            </a:r>
            <a:endParaRPr lang="he-IL" sz="5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0515C5-8162-4FA9-9690-B7F31B7E7CD4}"/>
              </a:ext>
            </a:extLst>
          </p:cNvPr>
          <p:cNvSpPr txBox="1"/>
          <p:nvPr/>
        </p:nvSpPr>
        <p:spPr>
          <a:xfrm>
            <a:off x="7418970" y="1666120"/>
            <a:ext cx="6353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D</a:t>
            </a:r>
            <a:endParaRPr lang="he-IL" sz="5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A27D7C-AF22-48CB-A6A6-F8649723E371}"/>
              </a:ext>
            </a:extLst>
          </p:cNvPr>
          <p:cNvSpPr/>
          <p:nvPr/>
        </p:nvSpPr>
        <p:spPr>
          <a:xfrm>
            <a:off x="6508645" y="2496326"/>
            <a:ext cx="573612" cy="5420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v4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ADAA9F-E14A-4E7D-8643-DDB026A59B26}"/>
              </a:ext>
            </a:extLst>
          </p:cNvPr>
          <p:cNvSpPr/>
          <p:nvPr/>
        </p:nvSpPr>
        <p:spPr>
          <a:xfrm>
            <a:off x="5296493" y="3236716"/>
            <a:ext cx="573612" cy="5420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v3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DB20DF2-A672-4D55-9DEB-F372A9D7E62B}"/>
              </a:ext>
            </a:extLst>
          </p:cNvPr>
          <p:cNvSpPr/>
          <p:nvPr/>
        </p:nvSpPr>
        <p:spPr>
          <a:xfrm>
            <a:off x="4328617" y="3778800"/>
            <a:ext cx="573612" cy="5420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v2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D79D03-0B04-4B26-9734-ABA668E733C1}"/>
              </a:ext>
            </a:extLst>
          </p:cNvPr>
          <p:cNvSpPr/>
          <p:nvPr/>
        </p:nvSpPr>
        <p:spPr>
          <a:xfrm>
            <a:off x="7342268" y="2509029"/>
            <a:ext cx="573612" cy="5420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v5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C04347-0F48-4925-812E-8761C07EBDEB}"/>
              </a:ext>
            </a:extLst>
          </p:cNvPr>
          <p:cNvSpPr/>
          <p:nvPr/>
        </p:nvSpPr>
        <p:spPr>
          <a:xfrm>
            <a:off x="3415549" y="4353869"/>
            <a:ext cx="573612" cy="5420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v1</a:t>
            </a:r>
            <a:endParaRPr lang="he-IL" sz="1400" dirty="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C3E95DE-E1CB-46D4-9547-F2647B1D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824" y="4101469"/>
            <a:ext cx="5434559" cy="1447731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ABA9CBC-839B-4DC8-9CD8-B3AFEA12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107"/>
          </a:xfrm>
        </p:spPr>
        <p:txBody>
          <a:bodyPr/>
          <a:lstStyle/>
          <a:p>
            <a:pPr algn="r"/>
            <a:r>
              <a:rPr lang="he-IL" dirty="0"/>
              <a:t>אלגוריתם צביעה עבור </a:t>
            </a:r>
            <a:r>
              <a:rPr lang="en-US" dirty="0"/>
              <a:t>K</a:t>
            </a:r>
            <a:r>
              <a:rPr lang="he-IL" dirty="0"/>
              <a:t> טבעי &gt; 1 כלשהו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F23A985-CE5C-490A-9CCA-DB5147F96FC7}"/>
              </a:ext>
            </a:extLst>
          </p:cNvPr>
          <p:cNvSpPr txBox="1">
            <a:spLocks/>
          </p:cNvSpPr>
          <p:nvPr/>
        </p:nvSpPr>
        <p:spPr>
          <a:xfrm>
            <a:off x="2592925" y="1213831"/>
            <a:ext cx="8911687" cy="701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dirty="0"/>
              <a:t>Greedy Coloring Algorithm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8683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DED4-E097-40F8-A3B3-A538986A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למה 2: </a:t>
            </a:r>
            <a:r>
              <a:rPr lang="en-US" dirty="0"/>
              <a:t>G</a:t>
            </a:r>
            <a:r>
              <a:rPr lang="he-IL" dirty="0"/>
              <a:t> הוא </a:t>
            </a:r>
            <a:r>
              <a:rPr lang="en-US" dirty="0"/>
              <a:t>K</a:t>
            </a:r>
            <a:r>
              <a:rPr lang="he-IL" dirty="0"/>
              <a:t> צביע אמ"מ ב</a:t>
            </a:r>
            <a:r>
              <a:rPr lang="en-US" dirty="0"/>
              <a:t>G</a:t>
            </a:r>
            <a:r>
              <a:rPr lang="he-IL" dirty="0"/>
              <a:t> קיים סידור סיגמא כך שהוא לא מכיל שרשרת </a:t>
            </a:r>
            <a:r>
              <a:rPr lang="en-US" dirty="0"/>
              <a:t>K</a:t>
            </a:r>
            <a:r>
              <a:rPr lang="he-IL" dirty="0"/>
              <a:t> מסודרת.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7F35-523C-4342-861E-A7D99C2B8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כיוון א:</a:t>
            </a:r>
          </a:p>
          <a:p>
            <a:pPr marL="0" indent="0">
              <a:buNone/>
            </a:pPr>
            <a:r>
              <a:rPr lang="he-IL" dirty="0"/>
              <a:t>צ"ל: אם </a:t>
            </a:r>
            <a:r>
              <a:rPr lang="en-US" dirty="0"/>
              <a:t>G</a:t>
            </a:r>
            <a:r>
              <a:rPr lang="he-IL" dirty="0"/>
              <a:t> לא </a:t>
            </a:r>
            <a:r>
              <a:rPr lang="en-US" dirty="0"/>
              <a:t>K</a:t>
            </a:r>
            <a:r>
              <a:rPr lang="he-IL" dirty="0"/>
              <a:t> צביע אזי כל סידור סיגמא ב</a:t>
            </a:r>
            <a:r>
              <a:rPr lang="en-US" dirty="0"/>
              <a:t>G</a:t>
            </a:r>
            <a:r>
              <a:rPr lang="he-IL" dirty="0"/>
              <a:t> מכיל שרשרת </a:t>
            </a:r>
            <a:r>
              <a:rPr lang="en-US" dirty="0"/>
              <a:t>K</a:t>
            </a:r>
            <a:r>
              <a:rPr lang="he-IL" dirty="0"/>
              <a:t> מסודרת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כיוון ב:</a:t>
            </a:r>
          </a:p>
          <a:p>
            <a:pPr marL="0" indent="0">
              <a:buNone/>
            </a:pPr>
            <a:r>
              <a:rPr lang="he-IL" dirty="0"/>
              <a:t>צ"ל: אם </a:t>
            </a:r>
            <a:r>
              <a:rPr lang="en-US" dirty="0"/>
              <a:t>G</a:t>
            </a:r>
            <a:r>
              <a:rPr lang="he-IL" dirty="0"/>
              <a:t> כן </a:t>
            </a:r>
            <a:r>
              <a:rPr lang="en-US" dirty="0"/>
              <a:t>K</a:t>
            </a:r>
            <a:r>
              <a:rPr lang="he-IL" dirty="0"/>
              <a:t> צביע אזי קיים סידור סיגמא ב</a:t>
            </a:r>
            <a:r>
              <a:rPr lang="en-US" dirty="0"/>
              <a:t>G</a:t>
            </a:r>
            <a:r>
              <a:rPr lang="he-IL" dirty="0"/>
              <a:t> כך שהוא לא מכיל שרשרת </a:t>
            </a:r>
            <a:r>
              <a:rPr lang="en-US" dirty="0"/>
              <a:t>K</a:t>
            </a:r>
            <a:r>
              <a:rPr lang="he-IL" dirty="0"/>
              <a:t> מסודרת.</a:t>
            </a:r>
          </a:p>
        </p:txBody>
      </p:sp>
    </p:spTree>
    <p:extLst>
      <p:ext uri="{BB962C8B-B14F-4D97-AF65-F5344CB8AC3E}">
        <p14:creationId xmlns:p14="http://schemas.microsoft.com/office/powerpoint/2010/main" val="4248360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DED4-E097-40F8-A3B3-A538986A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/>
              <a:t>טענה 2: עבור סיגמא מסוים, נגדיר את </a:t>
            </a:r>
            <a:r>
              <a:rPr lang="en-US" dirty="0"/>
              <a:t>X</a:t>
            </a:r>
            <a:r>
              <a:rPr lang="he-IL" dirty="0"/>
              <a:t> להיות מספר השרשראות </a:t>
            </a:r>
            <a:r>
              <a:rPr lang="en-US" dirty="0"/>
              <a:t>K</a:t>
            </a:r>
            <a:r>
              <a:rPr lang="he-IL" dirty="0"/>
              <a:t> מסודרות, ו- </a:t>
            </a:r>
            <a:r>
              <a:rPr lang="en-US" dirty="0"/>
              <a:t>s=n-1</a:t>
            </a:r>
            <a:r>
              <a:rPr lang="he-IL" dirty="0"/>
              <a:t>, אזי:</a:t>
            </a:r>
            <a:br>
              <a:rPr lang="he-IL" dirty="0"/>
            </a:b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DEB04-9F3F-4CD7-87E9-D4F4819B0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396" y="1619250"/>
            <a:ext cx="4972050" cy="8001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62007-764C-47B7-9420-A3BD918BC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3600" dirty="0"/>
              <a:t>הוכחה: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D779D-0EA6-49BA-A640-B4FC52007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596" y="3069911"/>
            <a:ext cx="86296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5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DED4-E097-40F8-A3B3-A538986A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מסקנה 3 –א : </a:t>
            </a:r>
            <a:br>
              <a:rPr lang="he-IL" dirty="0"/>
            </a:b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B672C-4968-4E50-BD93-1693D8FE8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52" y="662579"/>
            <a:ext cx="6716164" cy="6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96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DED4-E097-40F8-A3B3-A538986A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מסקנה 3 –ב : </a:t>
            </a:r>
            <a:br>
              <a:rPr lang="he-IL" dirty="0"/>
            </a:b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AAD37-0ABB-4319-8975-445D66DF5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873" y="677934"/>
            <a:ext cx="6317974" cy="679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5F79F1-64CA-40B2-8C4C-446F20BD1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446" y="3291841"/>
            <a:ext cx="5221359" cy="646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9EE73C-E4F6-4B8C-A876-8003E3CC7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368" y="3236148"/>
            <a:ext cx="3159662" cy="70214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6E83D2-9B93-4982-9413-BEF854237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3600" dirty="0"/>
              <a:t>הוכחה:</a:t>
            </a:r>
          </a:p>
        </p:txBody>
      </p:sp>
    </p:spTree>
    <p:extLst>
      <p:ext uri="{BB962C8B-B14F-4D97-AF65-F5344CB8AC3E}">
        <p14:creationId xmlns:p14="http://schemas.microsoft.com/office/powerpoint/2010/main" val="131242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6F22-73C4-481C-AD26-30A182D5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/>
              <a:t>הערה: נשתמש במשפט ממאמר אחר שאומר ש: אם גרף </a:t>
            </a:r>
            <a:r>
              <a:rPr lang="en-US" dirty="0"/>
              <a:t>G</a:t>
            </a:r>
            <a:r>
              <a:rPr lang="he-IL" dirty="0"/>
              <a:t> לא מכיל סדרה באורך </a:t>
            </a:r>
            <a:r>
              <a:rPr lang="en-US" dirty="0"/>
              <a:t>K</a:t>
            </a:r>
            <a:r>
              <a:rPr lang="he-IL" dirty="0"/>
              <a:t> אז הוא </a:t>
            </a:r>
            <a:r>
              <a:rPr lang="en-US" dirty="0"/>
              <a:t>K</a:t>
            </a:r>
            <a:r>
              <a:rPr lang="he-IL" dirty="0"/>
              <a:t> צביע. </a:t>
            </a:r>
          </a:p>
        </p:txBody>
      </p:sp>
    </p:spTree>
    <p:extLst>
      <p:ext uri="{BB962C8B-B14F-4D97-AF65-F5344CB8AC3E}">
        <p14:creationId xmlns:p14="http://schemas.microsoft.com/office/powerpoint/2010/main" val="89060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8711-3131-4034-BF05-845352A1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/>
              <a:t>הגדרה 1: היפרגרף </a:t>
            </a:r>
            <a:r>
              <a:rPr lang="en-US" dirty="0"/>
              <a:t>G= V,E   </a:t>
            </a:r>
            <a:r>
              <a:rPr lang="he-IL" dirty="0"/>
              <a:t> כאשר כל קשת </a:t>
            </a:r>
            <a:r>
              <a:rPr lang="en-US" dirty="0"/>
              <a:t>e</a:t>
            </a:r>
            <a:r>
              <a:rPr lang="he-IL" dirty="0"/>
              <a:t> </a:t>
            </a:r>
            <a:r>
              <a:rPr lang="he-IL" dirty="0" err="1"/>
              <a:t>ששיכת</a:t>
            </a:r>
            <a:r>
              <a:rPr lang="he-IL" dirty="0"/>
              <a:t> ל</a:t>
            </a:r>
            <a:r>
              <a:rPr lang="en-US" dirty="0"/>
              <a:t>E</a:t>
            </a:r>
            <a:r>
              <a:rPr lang="he-IL" dirty="0"/>
              <a:t> היא קבוצה לא ריקה של צמתים ב</a:t>
            </a:r>
            <a:r>
              <a:rPr lang="en-US" dirty="0"/>
              <a:t>V</a:t>
            </a:r>
            <a:r>
              <a:rPr lang="he-IL" dirty="0"/>
              <a:t>.</a:t>
            </a:r>
            <a:br>
              <a:rPr lang="he-IL" dirty="0"/>
            </a:b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A20BB-9CB9-4675-A1F8-5CAD6055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286000"/>
            <a:ext cx="3124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84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9BD7-C6A5-4F70-A500-1F86CEA1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/>
              <a:t>הגדרה: גרף תלויות – עבור המאורעות </a:t>
            </a:r>
            <a:r>
              <a:rPr lang="en-US" dirty="0"/>
              <a:t>A_i</a:t>
            </a:r>
            <a:r>
              <a:rPr lang="he-IL" dirty="0"/>
              <a:t> ש </a:t>
            </a:r>
            <a:r>
              <a:rPr lang="en-US" dirty="0"/>
              <a:t>i</a:t>
            </a:r>
            <a:r>
              <a:rPr lang="he-IL" dirty="0"/>
              <a:t> שייך ל1 עד </a:t>
            </a:r>
            <a:r>
              <a:rPr lang="en-US" dirty="0"/>
              <a:t>n</a:t>
            </a:r>
            <a:r>
              <a:rPr lang="he-IL" dirty="0"/>
              <a:t> במרחב ההסתברות אומגה </a:t>
            </a:r>
            <a:r>
              <a:rPr lang="en-US" dirty="0"/>
              <a:t>P</a:t>
            </a:r>
            <a:r>
              <a:rPr lang="he-IL" dirty="0"/>
              <a:t>, נגדיר גרף (</a:t>
            </a:r>
            <a:r>
              <a:rPr lang="en-US" dirty="0"/>
              <a:t>G=(V,E</a:t>
            </a:r>
            <a:r>
              <a:rPr lang="he-IL" dirty="0"/>
              <a:t> כך ש </a:t>
            </a:r>
            <a:r>
              <a:rPr lang="en-US" dirty="0"/>
              <a:t>V=[n]</a:t>
            </a:r>
            <a:r>
              <a:rPr lang="he-IL" dirty="0"/>
              <a:t> ויש קשת בין </a:t>
            </a:r>
            <a:r>
              <a:rPr lang="en-US" dirty="0"/>
              <a:t>i</a:t>
            </a:r>
            <a:r>
              <a:rPr lang="he-IL" dirty="0"/>
              <a:t> ל</a:t>
            </a:r>
            <a:r>
              <a:rPr lang="en-US" dirty="0"/>
              <a:t>j</a:t>
            </a:r>
            <a:r>
              <a:rPr lang="he-IL" dirty="0"/>
              <a:t> אם </a:t>
            </a:r>
            <a:r>
              <a:rPr lang="en-US" dirty="0"/>
              <a:t>A_i</a:t>
            </a:r>
            <a:r>
              <a:rPr lang="he-IL" dirty="0"/>
              <a:t> תלוי ב</a:t>
            </a:r>
            <a:r>
              <a:rPr lang="en-US" dirty="0"/>
              <a:t>A_j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306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9BD7-C6A5-4F70-A500-1F86CEA1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למה 5 (הלמה המקומית של </a:t>
            </a:r>
            <a:r>
              <a:rPr lang="he-IL" dirty="0" err="1"/>
              <a:t>לובס</a:t>
            </a:r>
            <a:r>
              <a:rPr lang="he-IL" dirty="0"/>
              <a:t>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7D9A2-D7A1-48FA-9438-4A95DA58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" y="2817204"/>
            <a:ext cx="11550601" cy="130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39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0DA769-6834-4F40-B7C0-9C59B3C3C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19" y="576775"/>
            <a:ext cx="11867681" cy="963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EF81A4-37AF-4AFD-B7C1-E45AC76D9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1" y="4395449"/>
            <a:ext cx="11133364" cy="562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36F89-5207-4138-9F09-10B40FDEFA1D}"/>
              </a:ext>
            </a:extLst>
          </p:cNvPr>
          <p:cNvSpPr txBox="1"/>
          <p:nvPr/>
        </p:nvSpPr>
        <p:spPr>
          <a:xfrm>
            <a:off x="8454683" y="3052689"/>
            <a:ext cx="309489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 dirty="0"/>
              <a:t>הוכחה:</a:t>
            </a:r>
          </a:p>
        </p:txBody>
      </p:sp>
    </p:spTree>
    <p:extLst>
      <p:ext uri="{BB962C8B-B14F-4D97-AF65-F5344CB8AC3E}">
        <p14:creationId xmlns:p14="http://schemas.microsoft.com/office/powerpoint/2010/main" val="3930920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036F89-5207-4138-9F09-10B40FDEFA1D}"/>
              </a:ext>
            </a:extLst>
          </p:cNvPr>
          <p:cNvSpPr txBox="1"/>
          <p:nvPr/>
        </p:nvSpPr>
        <p:spPr>
          <a:xfrm>
            <a:off x="8454683" y="3052689"/>
            <a:ext cx="309489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 dirty="0"/>
              <a:t>הוכחה: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D5FBED-EAC9-498D-B09F-5D88BB2B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1" y="674345"/>
            <a:ext cx="11775789" cy="5322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B608DC-072E-4D76-A558-1ACE70DD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793" y="4220308"/>
            <a:ext cx="9456064" cy="8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8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D75B-4BFE-4823-AFC8-094A77BC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/>
              <a:t>הגדרה 2: היפרגרף </a:t>
            </a:r>
            <a:r>
              <a:rPr lang="en-US" dirty="0"/>
              <a:t>G</a:t>
            </a:r>
            <a:r>
              <a:rPr lang="he-IL" dirty="0"/>
              <a:t> יקרא </a:t>
            </a:r>
            <a:r>
              <a:rPr lang="en-US" dirty="0"/>
              <a:t> n</a:t>
            </a:r>
            <a:r>
              <a:rPr lang="he-IL" dirty="0"/>
              <a:t>אחיד (מספר טבעי) אם בכל קשת בגרף יש בדיוק </a:t>
            </a:r>
            <a:r>
              <a:rPr lang="en-US" dirty="0"/>
              <a:t>n</a:t>
            </a:r>
            <a:r>
              <a:rPr lang="he-IL" dirty="0"/>
              <a:t> צמתים.</a:t>
            </a:r>
            <a:br>
              <a:rPr lang="he-IL" dirty="0"/>
            </a:b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6E03E-51EB-4620-A15D-47BAECBC1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2000250"/>
            <a:ext cx="2819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1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D75B-4BFE-4823-AFC8-094A77BC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/>
              <a:t>הגדרה 3: קשת מונוכרומטית היא קשת שכל הצמתים נצבעו ע"י אלגוריתם כלשהו באותו צבע.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8C10D0-C101-4992-B2B0-6ADD1889EB8B}"/>
              </a:ext>
            </a:extLst>
          </p:cNvPr>
          <p:cNvSpPr/>
          <p:nvPr/>
        </p:nvSpPr>
        <p:spPr>
          <a:xfrm>
            <a:off x="6679095" y="4174436"/>
            <a:ext cx="397566" cy="37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6226A5-0570-43D5-BA05-1D23518B9D0E}"/>
              </a:ext>
            </a:extLst>
          </p:cNvPr>
          <p:cNvSpPr/>
          <p:nvPr/>
        </p:nvSpPr>
        <p:spPr>
          <a:xfrm>
            <a:off x="5387007" y="3505200"/>
            <a:ext cx="3094383" cy="16631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972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D75B-4BFE-4823-AFC8-094A77BC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/>
              <a:t>הגדרה 4: היפגרגרף </a:t>
            </a:r>
            <a:r>
              <a:rPr lang="en-US" dirty="0"/>
              <a:t>G</a:t>
            </a:r>
            <a:r>
              <a:rPr lang="he-IL" dirty="0"/>
              <a:t> יקרא </a:t>
            </a:r>
            <a:r>
              <a:rPr lang="en-US" dirty="0"/>
              <a:t>n</a:t>
            </a:r>
            <a:r>
              <a:rPr lang="he-IL" dirty="0"/>
              <a:t> צביע (מספר טבעי גדול ממש מ1) אם אפשר להשתמש לכל היותר ב</a:t>
            </a:r>
            <a:r>
              <a:rPr lang="en-US" dirty="0"/>
              <a:t>n</a:t>
            </a:r>
            <a:r>
              <a:rPr lang="he-IL" dirty="0"/>
              <a:t> צבעים כדי לצבוע את הקשתות כך שכל קשת לא תהיה מונוכרומטית.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C148E9-9123-499B-A55D-8D737AFE8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92" y="2676526"/>
            <a:ext cx="4657725" cy="333375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EC57D85-D07C-4C32-B31E-66BBF3EA6702}"/>
              </a:ext>
            </a:extLst>
          </p:cNvPr>
          <p:cNvSpPr/>
          <p:nvPr/>
        </p:nvSpPr>
        <p:spPr>
          <a:xfrm>
            <a:off x="7846713" y="4202572"/>
            <a:ext cx="397566" cy="3710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1282D7-EF52-4D1C-95B2-0001C1F13904}"/>
              </a:ext>
            </a:extLst>
          </p:cNvPr>
          <p:cNvSpPr/>
          <p:nvPr/>
        </p:nvSpPr>
        <p:spPr>
          <a:xfrm rot="19650958">
            <a:off x="7136723" y="3626102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1695A3-FAA1-4A89-876B-31CE9C6CFB0B}"/>
              </a:ext>
            </a:extLst>
          </p:cNvPr>
          <p:cNvSpPr/>
          <p:nvPr/>
        </p:nvSpPr>
        <p:spPr>
          <a:xfrm>
            <a:off x="9351498" y="3254250"/>
            <a:ext cx="397566" cy="3710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9132AC-4B78-4D4F-8499-FCECC6C21F6E}"/>
              </a:ext>
            </a:extLst>
          </p:cNvPr>
          <p:cNvSpPr/>
          <p:nvPr/>
        </p:nvSpPr>
        <p:spPr>
          <a:xfrm>
            <a:off x="9875624" y="4157870"/>
            <a:ext cx="397566" cy="3710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66CF79-1114-4EE1-9ED2-6B93074A527E}"/>
              </a:ext>
            </a:extLst>
          </p:cNvPr>
          <p:cNvSpPr/>
          <p:nvPr/>
        </p:nvSpPr>
        <p:spPr>
          <a:xfrm>
            <a:off x="7463780" y="4008783"/>
            <a:ext cx="3177286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E3A603-5326-4817-80B4-EDB96A3CEE24}"/>
              </a:ext>
            </a:extLst>
          </p:cNvPr>
          <p:cNvSpPr/>
          <p:nvPr/>
        </p:nvSpPr>
        <p:spPr>
          <a:xfrm rot="3766132">
            <a:off x="8286981" y="3674166"/>
            <a:ext cx="3177286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732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D75B-4BFE-4823-AFC8-094A77BC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/>
              <a:t>הגדרה 5: הדרגה של צומת תהווה את מספר הקשתות שאותה צומת שייכת להם ותסומן ב </a:t>
            </a:r>
            <a:r>
              <a:rPr lang="en-US" dirty="0"/>
              <a:t>d(v)</a:t>
            </a:r>
            <a:r>
              <a:rPr lang="he-IL" dirty="0"/>
              <a:t> (מספר אי שלילי שלם)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14A64D-FC29-4021-9970-8DB4C99CE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92" y="2676526"/>
            <a:ext cx="4657725" cy="33337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B1B93F5-D9A8-4698-BFE3-FDF9B42A7CEF}"/>
              </a:ext>
            </a:extLst>
          </p:cNvPr>
          <p:cNvSpPr/>
          <p:nvPr/>
        </p:nvSpPr>
        <p:spPr>
          <a:xfrm>
            <a:off x="7846713" y="4202572"/>
            <a:ext cx="397566" cy="3710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DAE3B3-1321-41F7-BA14-C98D096880D2}"/>
              </a:ext>
            </a:extLst>
          </p:cNvPr>
          <p:cNvSpPr/>
          <p:nvPr/>
        </p:nvSpPr>
        <p:spPr>
          <a:xfrm rot="19650958">
            <a:off x="7136723" y="3626102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F4DBB4-21A6-4503-BD00-F4337F78A87B}"/>
              </a:ext>
            </a:extLst>
          </p:cNvPr>
          <p:cNvSpPr/>
          <p:nvPr/>
        </p:nvSpPr>
        <p:spPr>
          <a:xfrm>
            <a:off x="9351498" y="3254250"/>
            <a:ext cx="397566" cy="3710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0B76ED-097B-4B63-B857-EDCA5FEE3559}"/>
              </a:ext>
            </a:extLst>
          </p:cNvPr>
          <p:cNvSpPr/>
          <p:nvPr/>
        </p:nvSpPr>
        <p:spPr>
          <a:xfrm>
            <a:off x="9875624" y="4157870"/>
            <a:ext cx="397566" cy="3710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DD16F7-EC0C-496C-A211-0A37978BD1FC}"/>
              </a:ext>
            </a:extLst>
          </p:cNvPr>
          <p:cNvSpPr/>
          <p:nvPr/>
        </p:nvSpPr>
        <p:spPr>
          <a:xfrm>
            <a:off x="7463780" y="4008783"/>
            <a:ext cx="3177286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A1AAFD-8A3A-4DF9-AA9B-55DFB51F1027}"/>
              </a:ext>
            </a:extLst>
          </p:cNvPr>
          <p:cNvSpPr/>
          <p:nvPr/>
        </p:nvSpPr>
        <p:spPr>
          <a:xfrm rot="3766132">
            <a:off x="8286981" y="3674166"/>
            <a:ext cx="3177286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739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D75B-4BFE-4823-AFC8-094A77BC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הגדרה 6: היפרגרף </a:t>
            </a:r>
            <a:r>
              <a:rPr lang="en-US" dirty="0"/>
              <a:t>G</a:t>
            </a:r>
            <a:r>
              <a:rPr lang="he-IL" dirty="0"/>
              <a:t> יקרא </a:t>
            </a:r>
            <a:r>
              <a:rPr lang="en-US" dirty="0"/>
              <a:t>n</a:t>
            </a:r>
            <a:r>
              <a:rPr lang="he-IL" dirty="0"/>
              <a:t> רגיל (מספר טבעי) אם הדרגה של כל צומת בגרף היא בדיוק </a:t>
            </a:r>
            <a:r>
              <a:rPr lang="en-US" dirty="0"/>
              <a:t>n</a:t>
            </a:r>
            <a:r>
              <a:rPr lang="he-IL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2D4A4-BB13-473B-9568-3B85B2D78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92" y="2676526"/>
            <a:ext cx="4657725" cy="33337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6923475-19F8-4E7C-B3B0-E27E0C0EADB4}"/>
              </a:ext>
            </a:extLst>
          </p:cNvPr>
          <p:cNvSpPr/>
          <p:nvPr/>
        </p:nvSpPr>
        <p:spPr>
          <a:xfrm>
            <a:off x="7846713" y="4202572"/>
            <a:ext cx="397566" cy="3710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E7E7CC-DE5C-449D-8BF9-935F2C7705E2}"/>
              </a:ext>
            </a:extLst>
          </p:cNvPr>
          <p:cNvSpPr/>
          <p:nvPr/>
        </p:nvSpPr>
        <p:spPr>
          <a:xfrm rot="19650958">
            <a:off x="7136723" y="3626102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65760A-6719-4940-ABA5-47A89508BE53}"/>
              </a:ext>
            </a:extLst>
          </p:cNvPr>
          <p:cNvSpPr/>
          <p:nvPr/>
        </p:nvSpPr>
        <p:spPr>
          <a:xfrm>
            <a:off x="9351498" y="3254250"/>
            <a:ext cx="397566" cy="3710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46834E-E475-4D6F-9FD8-B43AD283E220}"/>
              </a:ext>
            </a:extLst>
          </p:cNvPr>
          <p:cNvSpPr/>
          <p:nvPr/>
        </p:nvSpPr>
        <p:spPr>
          <a:xfrm>
            <a:off x="9875624" y="4157870"/>
            <a:ext cx="397566" cy="3710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4A3C23-0472-44BB-B98D-C6A1EEEA93B0}"/>
              </a:ext>
            </a:extLst>
          </p:cNvPr>
          <p:cNvSpPr/>
          <p:nvPr/>
        </p:nvSpPr>
        <p:spPr>
          <a:xfrm>
            <a:off x="7463780" y="4008783"/>
            <a:ext cx="3177286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EC3BCA-4191-4818-9924-81678342948F}"/>
              </a:ext>
            </a:extLst>
          </p:cNvPr>
          <p:cNvSpPr/>
          <p:nvPr/>
        </p:nvSpPr>
        <p:spPr>
          <a:xfrm rot="3766132">
            <a:off x="8286981" y="3674166"/>
            <a:ext cx="3177286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24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C9F8-35DA-494A-BEC6-468B4C04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/>
              <a:t>הגדרה 7: עבור היפרגרף </a:t>
            </a:r>
            <a:r>
              <a:rPr lang="en-US" dirty="0"/>
              <a:t>G</a:t>
            </a:r>
            <a:r>
              <a:rPr lang="he-IL" dirty="0"/>
              <a:t> הוא </a:t>
            </a:r>
            <a:r>
              <a:rPr lang="en-US" dirty="0"/>
              <a:t>n</a:t>
            </a:r>
            <a:r>
              <a:rPr lang="he-IL" dirty="0"/>
              <a:t> אחיד, </a:t>
            </a:r>
            <a:r>
              <a:rPr lang="en-US" dirty="0"/>
              <a:t>m_k(n)</a:t>
            </a:r>
            <a:r>
              <a:rPr lang="he-IL" dirty="0"/>
              <a:t> הוא מספר שלם אי שלילי שמייצג את מספר הקשתות המינימאלי כך ש</a:t>
            </a:r>
            <a:r>
              <a:rPr lang="en-US" dirty="0"/>
              <a:t>G</a:t>
            </a:r>
            <a:r>
              <a:rPr lang="he-IL" dirty="0"/>
              <a:t> איננו </a:t>
            </a:r>
            <a:r>
              <a:rPr lang="en-US" dirty="0"/>
              <a:t>k</a:t>
            </a:r>
            <a:r>
              <a:rPr lang="he-IL" dirty="0"/>
              <a:t> צביע.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750B-D4C2-4AD8-8EEB-002B8226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עבור </a:t>
            </a:r>
            <a:r>
              <a:rPr lang="en-US" dirty="0"/>
              <a:t>n=2</a:t>
            </a:r>
            <a:r>
              <a:rPr lang="he-IL" dirty="0"/>
              <a:t>, לדוגמא, נבדוק ידנית, כמה קשתות במינימום צריך ב</a:t>
            </a:r>
            <a:r>
              <a:rPr lang="en-US" dirty="0"/>
              <a:t>G</a:t>
            </a:r>
            <a:r>
              <a:rPr lang="he-IL" dirty="0"/>
              <a:t> כדי ש</a:t>
            </a:r>
            <a:r>
              <a:rPr lang="en-US" dirty="0"/>
              <a:t>G</a:t>
            </a:r>
            <a:r>
              <a:rPr lang="he-IL" dirty="0"/>
              <a:t> לא יהיה 2 צביע: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144AC-3686-433F-98E5-81E61D9F390D}"/>
              </a:ext>
            </a:extLst>
          </p:cNvPr>
          <p:cNvSpPr/>
          <p:nvPr/>
        </p:nvSpPr>
        <p:spPr>
          <a:xfrm>
            <a:off x="9078136" y="4767925"/>
            <a:ext cx="397566" cy="3710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41AD00-D5E1-4E60-984B-A502EAE9C17E}"/>
              </a:ext>
            </a:extLst>
          </p:cNvPr>
          <p:cNvSpPr/>
          <p:nvPr/>
        </p:nvSpPr>
        <p:spPr>
          <a:xfrm rot="19650958">
            <a:off x="8368146" y="4191455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34BB0-9D20-47C0-A3BF-878BFAED026C}"/>
              </a:ext>
            </a:extLst>
          </p:cNvPr>
          <p:cNvSpPr/>
          <p:nvPr/>
        </p:nvSpPr>
        <p:spPr>
          <a:xfrm>
            <a:off x="10582921" y="3819603"/>
            <a:ext cx="397566" cy="3710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237ED-586E-49FE-A08F-5D566785A030}"/>
              </a:ext>
            </a:extLst>
          </p:cNvPr>
          <p:cNvSpPr/>
          <p:nvPr/>
        </p:nvSpPr>
        <p:spPr>
          <a:xfrm>
            <a:off x="11107047" y="4723223"/>
            <a:ext cx="397566" cy="3710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E04A24-E6EB-4341-ACCB-A675A700C57D}"/>
              </a:ext>
            </a:extLst>
          </p:cNvPr>
          <p:cNvSpPr/>
          <p:nvPr/>
        </p:nvSpPr>
        <p:spPr>
          <a:xfrm>
            <a:off x="8695203" y="4574136"/>
            <a:ext cx="3177286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9DCFDD-5E70-43F0-8705-98012E52B637}"/>
              </a:ext>
            </a:extLst>
          </p:cNvPr>
          <p:cNvSpPr/>
          <p:nvPr/>
        </p:nvSpPr>
        <p:spPr>
          <a:xfrm rot="3766132">
            <a:off x="9518404" y="4239519"/>
            <a:ext cx="3177286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C38B8-2785-4C14-BD1A-36B253237090}"/>
              </a:ext>
            </a:extLst>
          </p:cNvPr>
          <p:cNvSpPr/>
          <p:nvPr/>
        </p:nvSpPr>
        <p:spPr>
          <a:xfrm>
            <a:off x="941174" y="4278307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99F430-0F5F-4A7F-BFB6-16AB4507B8C7}"/>
              </a:ext>
            </a:extLst>
          </p:cNvPr>
          <p:cNvSpPr/>
          <p:nvPr/>
        </p:nvSpPr>
        <p:spPr>
          <a:xfrm rot="19650958">
            <a:off x="231184" y="3701837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D0B8DF-DB9B-4CF1-A298-8262D80D26D6}"/>
              </a:ext>
            </a:extLst>
          </p:cNvPr>
          <p:cNvSpPr/>
          <p:nvPr/>
        </p:nvSpPr>
        <p:spPr>
          <a:xfrm>
            <a:off x="2022553" y="3634072"/>
            <a:ext cx="397566" cy="3710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1E4409-BF32-42BE-844D-0BF03CC9BDC4}"/>
              </a:ext>
            </a:extLst>
          </p:cNvPr>
          <p:cNvSpPr/>
          <p:nvPr/>
        </p:nvSpPr>
        <p:spPr>
          <a:xfrm>
            <a:off x="3477033" y="4432516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96010D-1313-4F4F-89DA-5EC9531E7955}"/>
              </a:ext>
            </a:extLst>
          </p:cNvPr>
          <p:cNvSpPr/>
          <p:nvPr/>
        </p:nvSpPr>
        <p:spPr>
          <a:xfrm rot="19650958">
            <a:off x="2361291" y="4129219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15F56C-DA61-437F-A2DA-CC7F012310B3}"/>
              </a:ext>
            </a:extLst>
          </p:cNvPr>
          <p:cNvSpPr/>
          <p:nvPr/>
        </p:nvSpPr>
        <p:spPr>
          <a:xfrm>
            <a:off x="4558412" y="3788281"/>
            <a:ext cx="397566" cy="3710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2252CB-968F-41FB-918B-92223F89CCE8}"/>
              </a:ext>
            </a:extLst>
          </p:cNvPr>
          <p:cNvSpPr/>
          <p:nvPr/>
        </p:nvSpPr>
        <p:spPr>
          <a:xfrm rot="19650958">
            <a:off x="3814127" y="3229575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811E14-B0A3-46EA-863D-5C8ED3E0AD9D}"/>
              </a:ext>
            </a:extLst>
          </p:cNvPr>
          <p:cNvSpPr/>
          <p:nvPr/>
        </p:nvSpPr>
        <p:spPr>
          <a:xfrm>
            <a:off x="5707072" y="3014355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26AFBE-E201-40E4-ACFB-B72CC060A056}"/>
              </a:ext>
            </a:extLst>
          </p:cNvPr>
          <p:cNvSpPr/>
          <p:nvPr/>
        </p:nvSpPr>
        <p:spPr>
          <a:xfrm>
            <a:off x="5386738" y="5298645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35A739-DE2B-4B37-8659-E7A9155D2FC3}"/>
              </a:ext>
            </a:extLst>
          </p:cNvPr>
          <p:cNvSpPr/>
          <p:nvPr/>
        </p:nvSpPr>
        <p:spPr>
          <a:xfrm rot="19650958">
            <a:off x="3390323" y="5532238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F464B-7D91-45ED-9091-211755F427DB}"/>
              </a:ext>
            </a:extLst>
          </p:cNvPr>
          <p:cNvSpPr/>
          <p:nvPr/>
        </p:nvSpPr>
        <p:spPr>
          <a:xfrm>
            <a:off x="4184202" y="6068104"/>
            <a:ext cx="397566" cy="3710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8F1A69-410D-4894-B436-17B621C8148A}"/>
              </a:ext>
            </a:extLst>
          </p:cNvPr>
          <p:cNvSpPr/>
          <p:nvPr/>
        </p:nvSpPr>
        <p:spPr>
          <a:xfrm>
            <a:off x="8258988" y="3320204"/>
            <a:ext cx="397566" cy="3710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4D5C1B-AA13-46CD-8DF9-CDC64646E405}"/>
              </a:ext>
            </a:extLst>
          </p:cNvPr>
          <p:cNvSpPr/>
          <p:nvPr/>
        </p:nvSpPr>
        <p:spPr>
          <a:xfrm rot="19650958">
            <a:off x="6252425" y="3524397"/>
            <a:ext cx="3207691" cy="669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E20998-DCEC-4795-A48A-20E46479A3F5}"/>
              </a:ext>
            </a:extLst>
          </p:cNvPr>
          <p:cNvSpPr/>
          <p:nvPr/>
        </p:nvSpPr>
        <p:spPr>
          <a:xfrm>
            <a:off x="7076052" y="4075570"/>
            <a:ext cx="397566" cy="3710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B8BFB5-D88B-49D7-BD0C-37BBCB5E8FF7}"/>
              </a:ext>
            </a:extLst>
          </p:cNvPr>
          <p:cNvCxnSpPr>
            <a:cxnSpLocks/>
          </p:cNvCxnSpPr>
          <p:nvPr/>
        </p:nvCxnSpPr>
        <p:spPr>
          <a:xfrm flipH="1">
            <a:off x="14723" y="2610678"/>
            <a:ext cx="4703052" cy="386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3DEFC7-58DC-4C51-AA5F-01967A5413A5}"/>
              </a:ext>
            </a:extLst>
          </p:cNvPr>
          <p:cNvCxnSpPr>
            <a:cxnSpLocks/>
          </p:cNvCxnSpPr>
          <p:nvPr/>
        </p:nvCxnSpPr>
        <p:spPr>
          <a:xfrm flipH="1">
            <a:off x="2254522" y="2560603"/>
            <a:ext cx="5898302" cy="420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4F8072-92A2-47EF-B97F-D58FB4C10A8A}"/>
              </a:ext>
            </a:extLst>
          </p:cNvPr>
          <p:cNvCxnSpPr>
            <a:cxnSpLocks/>
          </p:cNvCxnSpPr>
          <p:nvPr/>
        </p:nvCxnSpPr>
        <p:spPr>
          <a:xfrm flipH="1">
            <a:off x="5675751" y="2605654"/>
            <a:ext cx="5223455" cy="425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37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487</TotalTime>
  <Words>1025</Words>
  <Application>Microsoft Office PowerPoint</Application>
  <PresentationFormat>Widescreen</PresentationFormat>
  <Paragraphs>161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Century Gothic</vt:lpstr>
      <vt:lpstr>Gisha</vt:lpstr>
      <vt:lpstr>Wingdings 3</vt:lpstr>
      <vt:lpstr>Wisp</vt:lpstr>
      <vt:lpstr>Greedy Coloring Of Uniform Hypergraphs</vt:lpstr>
      <vt:lpstr>ABSTRACT</vt:lpstr>
      <vt:lpstr>הגדרה 1: היפרגרף G= V,E    כאשר כל קשת e ששיכת לE היא קבוצה לא ריקה של צמתים בV. </vt:lpstr>
      <vt:lpstr>הגדרה 2: היפרגרף G יקרא  nאחיד (מספר טבעי) אם בכל קשת בגרף יש בדיוק n צמתים. </vt:lpstr>
      <vt:lpstr>הגדרה 3: קשת מונוכרומטית היא קשת שכל הצמתים נצבעו ע"י אלגוריתם כלשהו באותו צבע.</vt:lpstr>
      <vt:lpstr>הגדרה 4: היפגרגרף G יקרא n צביע (מספר טבעי גדול ממש מ1) אם אפשר להשתמש לכל היותר בn צבעים כדי לצבוע את הקשתות כך שכל קשת לא תהיה מונוכרומטית. </vt:lpstr>
      <vt:lpstr>הגדרה 5: הדרגה של צומת תהווה את מספר הקשתות שאותה צומת שייכת להם ותסומן ב d(v) (מספר אי שלילי שלם)</vt:lpstr>
      <vt:lpstr>הגדרה 6: היפרגרף G יקרא n רגיל (מספר טבעי) אם הדרגה של כל צומת בגרף היא בדיוק n.</vt:lpstr>
      <vt:lpstr>הגדרה 7: עבור היפרגרף G הוא n אחיד, m_k(n) הוא מספר שלם אי שלילי שמייצג את מספר הקשתות המינימאלי כך שG איננו k צביע.</vt:lpstr>
      <vt:lpstr>אלגוריתם צביעה עבור :k=2</vt:lpstr>
      <vt:lpstr>אלגוריתם צביעה עבור :k=2</vt:lpstr>
      <vt:lpstr>אלגוריתם צביעה עבור :k=2</vt:lpstr>
      <vt:lpstr>טענה עזר 1: עבור  X= מספר הקשתות האדומות בסוף הריצה, ו- X_AB = האינדיקטור שאומר שA מקדים את B ששונה מA,  מתקיים ש:  </vt:lpstr>
      <vt:lpstr>מסקנה נחמדה: אם A מקדים את B בסידור סיגמא אז החיתוך שלהם שווה ל1. </vt:lpstr>
      <vt:lpstr>טענת עזר 3: </vt:lpstr>
      <vt:lpstr>טענת עזר 4: אם ההסתברות שX=0 גדול מ0 אז קיים סידור לסיגמא כך שההיפר גרף הוא 2 צביע.</vt:lpstr>
      <vt:lpstr>PowerPoint Presentation</vt:lpstr>
      <vt:lpstr>מסקנה 1-א: </vt:lpstr>
      <vt:lpstr>מסקנה 1-ב: </vt:lpstr>
      <vt:lpstr>אלגוריתם צביעה עבור K טבעי &gt; 1 כלשהו</vt:lpstr>
      <vt:lpstr>אלגוריתם צביעה עבור K טבעי &gt; 1 כלשהו</vt:lpstr>
      <vt:lpstr>אלגוריתם צביעה עבור K טבעי &gt; 1 כלשהו</vt:lpstr>
      <vt:lpstr>אלגוריתם צביעה עבור K טבעי &gt; 1 כלשהו</vt:lpstr>
      <vt:lpstr>אלגוריתם צביעה עבור K טבעי &gt; 1 כלשהו</vt:lpstr>
      <vt:lpstr>למה 2: G הוא K צביע אמ"מ בG קיים סידור סיגמא כך שהוא לא מכיל שרשרת K מסודרת.</vt:lpstr>
      <vt:lpstr>טענה 2: עבור סיגמא מסוים, נגדיר את X להיות מספר השרשראות K מסודרות, ו- s=n-1, אזי: </vt:lpstr>
      <vt:lpstr>מסקנה 3 –א :  </vt:lpstr>
      <vt:lpstr>מסקנה 3 –ב :  </vt:lpstr>
      <vt:lpstr>הערה: נשתמש במשפט ממאמר אחר שאומר ש: אם גרף G לא מכיל סדרה באורך K אז הוא K צביע. </vt:lpstr>
      <vt:lpstr>הגדרה: גרף תלויות – עבור המאורעות A_i ש i שייך ל1 עד n במרחב ההסתברות אומגה P, נגדיר גרף (G=(V,E כך ש V=[n] ויש קשת בין i לj אם A_i תלוי בA_j.</vt:lpstr>
      <vt:lpstr>למה 5 (הלמה המקומית של לובס):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COLORING OF UNIFORM HYPERGRAPHS</dc:title>
  <dc:creator>Stav Alfi</dc:creator>
  <cp:lastModifiedBy>Stav Alfi</cp:lastModifiedBy>
  <cp:revision>74</cp:revision>
  <dcterms:created xsi:type="dcterms:W3CDTF">2018-06-15T07:44:28Z</dcterms:created>
  <dcterms:modified xsi:type="dcterms:W3CDTF">2018-06-16T19:26:24Z</dcterms:modified>
</cp:coreProperties>
</file>