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2" r:id="rId6"/>
    <p:sldId id="257" r:id="rId7"/>
    <p:sldId id="258" r:id="rId8"/>
    <p:sldId id="298" r:id="rId9"/>
    <p:sldId id="259" r:id="rId10"/>
    <p:sldId id="261" r:id="rId11"/>
    <p:sldId id="262" r:id="rId12"/>
    <p:sldId id="263" r:id="rId13"/>
    <p:sldId id="264" r:id="rId14"/>
    <p:sldId id="265" r:id="rId15"/>
    <p:sldId id="267" r:id="rId16"/>
    <p:sldId id="269" r:id="rId17"/>
    <p:sldId id="276" r:id="rId18"/>
    <p:sldId id="277" r:id="rId19"/>
    <p:sldId id="278" r:id="rId20"/>
    <p:sldId id="272" r:id="rId21"/>
    <p:sldId id="270" r:id="rId22"/>
    <p:sldId id="282" r:id="rId23"/>
    <p:sldId id="283" r:id="rId24"/>
    <p:sldId id="273" r:id="rId25"/>
    <p:sldId id="274" r:id="rId26"/>
    <p:sldId id="286" r:id="rId27"/>
    <p:sldId id="285" r:id="rId28"/>
    <p:sldId id="288" r:id="rId29"/>
    <p:sldId id="293" r:id="rId30"/>
    <p:sldId id="287" r:id="rId31"/>
    <p:sldId id="294" r:id="rId32"/>
    <p:sldId id="295" r:id="rId33"/>
    <p:sldId id="289" r:id="rId34"/>
    <p:sldId id="296" r:id="rId35"/>
    <p:sldId id="291" r:id="rId36"/>
    <p:sldId id="292" r:id="rId37"/>
    <p:sldId id="275" r:id="rId38"/>
    <p:sldId id="303" r:id="rId39"/>
    <p:sldId id="304" r:id="rId40"/>
    <p:sldId id="305" r:id="rId41"/>
    <p:sldId id="297" r:id="rId42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A6EAF7-1AB6-4162-8165-2B6FE09324CA}">
          <p14:sldIdLst>
            <p14:sldId id="256"/>
            <p14:sldId id="299"/>
            <p14:sldId id="300"/>
            <p14:sldId id="301"/>
            <p14:sldId id="302"/>
            <p14:sldId id="257"/>
            <p14:sldId id="258"/>
            <p14:sldId id="298"/>
            <p14:sldId id="259"/>
            <p14:sldId id="261"/>
            <p14:sldId id="262"/>
            <p14:sldId id="263"/>
            <p14:sldId id="264"/>
            <p14:sldId id="265"/>
            <p14:sldId id="267"/>
            <p14:sldId id="269"/>
            <p14:sldId id="276"/>
            <p14:sldId id="277"/>
            <p14:sldId id="278"/>
            <p14:sldId id="272"/>
            <p14:sldId id="270"/>
            <p14:sldId id="282"/>
            <p14:sldId id="283"/>
            <p14:sldId id="273"/>
            <p14:sldId id="274"/>
            <p14:sldId id="286"/>
            <p14:sldId id="285"/>
            <p14:sldId id="288"/>
            <p14:sldId id="293"/>
            <p14:sldId id="287"/>
            <p14:sldId id="294"/>
            <p14:sldId id="295"/>
            <p14:sldId id="289"/>
            <p14:sldId id="296"/>
            <p14:sldId id="291"/>
            <p14:sldId id="292"/>
            <p14:sldId id="275"/>
            <p14:sldId id="303"/>
            <p14:sldId id="304"/>
            <p14:sldId id="30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7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5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2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-tower.com/learn/git/faq/restore-repo-to-previous-revis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stavalfi/1020abe20960c2daf215410da56250e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pengineer.net/wp-content/uploads/2015/04/git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22" y="955343"/>
            <a:ext cx="4861753" cy="486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2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6967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186f45e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4983706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35g6dr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rved Down Arrow 5"/>
          <p:cNvSpPr/>
          <p:nvPr/>
        </p:nvSpPr>
        <p:spPr>
          <a:xfrm rot="10800000">
            <a:off x="2142698" y="5349922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698172" y="3507475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45rf78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5857164" y="5349923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3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6967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186f45e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4983706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35g6dr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rved Down Arrow 5"/>
          <p:cNvSpPr/>
          <p:nvPr/>
        </p:nvSpPr>
        <p:spPr>
          <a:xfrm rot="10800000">
            <a:off x="2142698" y="5349922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698172" y="3507475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45rf78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5857164" y="5349923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25336" y="1476232"/>
            <a:ext cx="1992573" cy="18424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7546dr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839802" y="1476232"/>
            <a:ext cx="1992573" cy="18424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05ed8r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rved Down Arrow 10"/>
          <p:cNvSpPr/>
          <p:nvPr/>
        </p:nvSpPr>
        <p:spPr>
          <a:xfrm rot="18866349" flipH="1">
            <a:off x="117886" y="1899385"/>
            <a:ext cx="3417278" cy="1251459"/>
          </a:xfrm>
          <a:prstGeom prst="curvedDownArrow">
            <a:avLst>
              <a:gd name="adj1" fmla="val 26027"/>
              <a:gd name="adj2" fmla="val 88957"/>
              <a:gd name="adj3" fmla="val 749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flipH="1">
            <a:off x="3732809" y="284311"/>
            <a:ext cx="4362439" cy="1191920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5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6967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186f45e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4983706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35g6dr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rved Down Arrow 5"/>
          <p:cNvSpPr/>
          <p:nvPr/>
        </p:nvSpPr>
        <p:spPr>
          <a:xfrm rot="10800000">
            <a:off x="2142698" y="5349922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698172" y="3507475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45rf78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5857164" y="5349923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" y="284311"/>
            <a:ext cx="1294228" cy="9677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 rot="18467467">
            <a:off x="3103881" y="248845"/>
            <a:ext cx="521379" cy="467480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0333893">
            <a:off x="1315111" y="1141548"/>
            <a:ext cx="521379" cy="266555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7835423">
            <a:off x="5003452" y="-1208732"/>
            <a:ext cx="521379" cy="808015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5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4" grpId="0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6967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186f45e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4983706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35g6dr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rved Down Arrow 5"/>
          <p:cNvSpPr/>
          <p:nvPr/>
        </p:nvSpPr>
        <p:spPr>
          <a:xfrm rot="10800000">
            <a:off x="2142698" y="5349922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698172" y="3507475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45rf78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5857164" y="5349923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25336" y="1476232"/>
            <a:ext cx="1992573" cy="18424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7546dr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839802" y="1476232"/>
            <a:ext cx="1992573" cy="18424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05ed8r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rved Down Arrow 10"/>
          <p:cNvSpPr/>
          <p:nvPr/>
        </p:nvSpPr>
        <p:spPr>
          <a:xfrm rot="18866349" flipH="1">
            <a:off x="117886" y="1899385"/>
            <a:ext cx="3417278" cy="1251459"/>
          </a:xfrm>
          <a:prstGeom prst="curvedDownArrow">
            <a:avLst>
              <a:gd name="adj1" fmla="val 26027"/>
              <a:gd name="adj2" fmla="val 88957"/>
              <a:gd name="adj3" fmla="val 749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flipH="1">
            <a:off x="3732809" y="284311"/>
            <a:ext cx="4362439" cy="1191920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" y="284311"/>
            <a:ext cx="1294228" cy="9677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19" name="Down Arrow 18"/>
          <p:cNvSpPr/>
          <p:nvPr/>
        </p:nvSpPr>
        <p:spPr>
          <a:xfrm rot="17835423">
            <a:off x="5003452" y="-1208732"/>
            <a:ext cx="521379" cy="808015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00230" y="47187"/>
            <a:ext cx="1294228" cy="9677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bug1</a:t>
            </a:r>
            <a:endParaRPr lang="en-US" sz="2800" dirty="0"/>
          </a:p>
        </p:txBody>
      </p:sp>
      <p:sp>
        <p:nvSpPr>
          <p:cNvPr id="21" name="Down Arrow 20"/>
          <p:cNvSpPr/>
          <p:nvPr/>
        </p:nvSpPr>
        <p:spPr>
          <a:xfrm rot="1934461">
            <a:off x="8368538" y="830395"/>
            <a:ext cx="521379" cy="94494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4058716">
            <a:off x="6362825" y="-961498"/>
            <a:ext cx="521379" cy="402296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3694097">
            <a:off x="5590068" y="-835639"/>
            <a:ext cx="521379" cy="61936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9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22" grpId="1" animBg="1"/>
      <p:bldP spid="17" grpId="0" animBg="1"/>
      <p:bldP spid="1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6967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186f45e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4983706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35g6dr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rved Down Arrow 5"/>
          <p:cNvSpPr/>
          <p:nvPr/>
        </p:nvSpPr>
        <p:spPr>
          <a:xfrm rot="10800000">
            <a:off x="2142698" y="5349922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698172" y="3507475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45rf78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5857164" y="5349923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25336" y="1476232"/>
            <a:ext cx="1992573" cy="18424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7546dr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839802" y="1476232"/>
            <a:ext cx="1992573" cy="18424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05ed8r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rved Down Arrow 10"/>
          <p:cNvSpPr/>
          <p:nvPr/>
        </p:nvSpPr>
        <p:spPr>
          <a:xfrm rot="18866349" flipH="1">
            <a:off x="117886" y="1899385"/>
            <a:ext cx="3417278" cy="1251459"/>
          </a:xfrm>
          <a:prstGeom prst="curvedDownArrow">
            <a:avLst>
              <a:gd name="adj1" fmla="val 26027"/>
              <a:gd name="adj2" fmla="val 88957"/>
              <a:gd name="adj3" fmla="val 749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flipH="1">
            <a:off x="3732809" y="284311"/>
            <a:ext cx="4362439" cy="1191920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" y="284311"/>
            <a:ext cx="1294228" cy="9677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19" name="Down Arrow 18"/>
          <p:cNvSpPr/>
          <p:nvPr/>
        </p:nvSpPr>
        <p:spPr>
          <a:xfrm rot="17835423">
            <a:off x="5003452" y="-1208732"/>
            <a:ext cx="521379" cy="808015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00230" y="47187"/>
            <a:ext cx="1294228" cy="9677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bug1</a:t>
            </a:r>
            <a:endParaRPr lang="en-US" sz="2800" dirty="0"/>
          </a:p>
        </p:txBody>
      </p:sp>
      <p:sp>
        <p:nvSpPr>
          <p:cNvPr id="21" name="Down Arrow 20"/>
          <p:cNvSpPr/>
          <p:nvPr/>
        </p:nvSpPr>
        <p:spPr>
          <a:xfrm rot="1934461">
            <a:off x="8368538" y="830395"/>
            <a:ext cx="521379" cy="94494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058400" y="1476231"/>
            <a:ext cx="1448972" cy="1140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 rot="8190029">
            <a:off x="9607320" y="714598"/>
            <a:ext cx="521379" cy="9449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Merges</a:t>
            </a:r>
          </a:p>
          <a:p>
            <a:r>
              <a:rPr lang="en-US" dirty="0" smtClean="0"/>
              <a:t>Rebase</a:t>
            </a:r>
          </a:p>
          <a:p>
            <a:r>
              <a:rPr lang="en-US" dirty="0" smtClean="0"/>
              <a:t>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Conflicts and aborting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528550" y="2938958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3131302">
            <a:off x="2383806" y="2260123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24843" y="1532593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991135" y="4005758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047530" y="4079172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103925" y="4079171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7465667">
            <a:off x="2301161" y="3537908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5400000">
            <a:off x="4099783" y="4045293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5400000">
            <a:off x="6156548" y="4105259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751298" y="4656406"/>
            <a:ext cx="1533379" cy="95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9903655" y="5908431"/>
            <a:ext cx="1012875" cy="4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0916529" y="6049108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54931" y="787779"/>
            <a:ext cx="1549762" cy="106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380432" y="478290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017391" y="5430129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153551" y="5430129"/>
            <a:ext cx="5613009" cy="97067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git merge bug1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32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8550" y="2938958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3131302">
            <a:off x="2383806" y="2260123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24843" y="1532593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91135" y="4005758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047530" y="4079172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03925" y="4079171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7465667">
            <a:off x="2301161" y="3537908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4099783" y="4045293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5400000">
            <a:off x="6156548" y="4105259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879880" y="2168561"/>
            <a:ext cx="1533379" cy="95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369083" y="3439755"/>
            <a:ext cx="1716261" cy="272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0916529" y="6049108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54931" y="787779"/>
            <a:ext cx="1549762" cy="106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380432" y="478290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413259" y="3030351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153551" y="5430129"/>
            <a:ext cx="5613009" cy="97067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git merge bug1</a:t>
            </a:r>
            <a:endParaRPr lang="en-US" sz="5400" dirty="0"/>
          </a:p>
        </p:txBody>
      </p:sp>
      <p:sp>
        <p:nvSpPr>
          <p:cNvPr id="20" name="Oval 19"/>
          <p:cNvSpPr/>
          <p:nvPr/>
        </p:nvSpPr>
        <p:spPr>
          <a:xfrm>
            <a:off x="6222121" y="1543114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5400000">
            <a:off x="4842953" y="1084535"/>
            <a:ext cx="655093" cy="1928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20577213">
            <a:off x="6770148" y="2474213"/>
            <a:ext cx="655093" cy="1608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Git merge bug1</a:t>
            </a:r>
            <a:br>
              <a:rPr lang="en-US" sz="3600" dirty="0" smtClean="0"/>
            </a:br>
            <a:r>
              <a:rPr lang="en-US" sz="3600" dirty="0" smtClean="0"/>
              <a:t>//ERROR: CONFLICT in file xyz.txt</a:t>
            </a:r>
            <a:br>
              <a:rPr lang="en-US" sz="3600" dirty="0" smtClean="0"/>
            </a:br>
            <a:r>
              <a:rPr lang="en-US" sz="3600" dirty="0" smtClean="0"/>
              <a:t>git add xyz.txt</a:t>
            </a:r>
            <a:br>
              <a:rPr lang="en-US" sz="3600" dirty="0" smtClean="0"/>
            </a:br>
            <a:r>
              <a:rPr lang="en-US" sz="3600" dirty="0" smtClean="0"/>
              <a:t>git commit –m “this is the commit of the merge”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4559"/>
            <a:ext cx="10515600" cy="39824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///////////////////</a:t>
            </a:r>
          </a:p>
          <a:p>
            <a:pPr marL="0" indent="0">
              <a:buNone/>
            </a:pPr>
            <a:r>
              <a:rPr lang="en-US" dirty="0"/>
              <a:t>Master</a:t>
            </a:r>
          </a:p>
          <a:p>
            <a:pPr marL="0" indent="0">
              <a:buNone/>
            </a:pPr>
            <a:r>
              <a:rPr lang="en-US" dirty="0"/>
              <a:t>//////////////////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///////////////////</a:t>
            </a:r>
          </a:p>
          <a:p>
            <a:pPr marL="0" indent="0">
              <a:buNone/>
            </a:pPr>
            <a:r>
              <a:rPr lang="en-US" dirty="0" smtClean="0"/>
              <a:t>bug1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//////////////////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8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19472" y="192786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19472" y="1893761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9472" y="2694432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Branch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19472" y="976123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Moving between stages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52322" y="3569685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Moving between branches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330690" y="3554445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merge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82789" y="3581019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52322" y="4363688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Detached head 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317736" y="4345110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Fast forward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05472" y="5484874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push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1792" y="5484874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0622" y="193548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19472" y="5484874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origin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224771" y="5497063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GitHub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29484" y="5484874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Copy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76372" y="3575875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new branch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19472" y="3594544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endCxn id="7" idx="0"/>
          </p:cNvCxnSpPr>
          <p:nvPr/>
        </p:nvCxnSpPr>
        <p:spPr>
          <a:xfrm>
            <a:off x="5811012" y="732282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11012" y="1649920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75960" y="2450591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30162" y="3313367"/>
            <a:ext cx="452627" cy="267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11012" y="3324607"/>
            <a:ext cx="0" cy="19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75960" y="4276338"/>
            <a:ext cx="0" cy="111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2022" y="4234718"/>
            <a:ext cx="1335786" cy="1160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155174" y="4095080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90522" y="4093941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404872" y="4234718"/>
            <a:ext cx="2514600" cy="1160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398264" y="4216049"/>
            <a:ext cx="658368" cy="1178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02552" y="3248405"/>
            <a:ext cx="2615184" cy="240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729484" y="2980754"/>
            <a:ext cx="2117598" cy="53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512564" y="3233928"/>
            <a:ext cx="406908" cy="241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36080" y="4210429"/>
            <a:ext cx="3174492" cy="1239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Rebase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mtClean="0"/>
              <a:t>Rebase - </a:t>
            </a:r>
            <a:r>
              <a:rPr lang="en-US"/>
              <a:t>Going </a:t>
            </a:r>
            <a:r>
              <a:rPr lang="en-US" smtClean="0"/>
              <a:t>deeper</a:t>
            </a:r>
            <a:endParaRPr lang="en-US"/>
          </a:p>
          <a:p>
            <a:pPr marL="514350" indent="-514350">
              <a:buAutoNum type="arabicPeriod"/>
            </a:pPr>
            <a:r>
              <a:rPr lang="en-US" dirty="0" smtClean="0"/>
              <a:t>Remotes</a:t>
            </a:r>
          </a:p>
        </p:txBody>
      </p:sp>
    </p:spTree>
    <p:extLst>
      <p:ext uri="{BB962C8B-B14F-4D97-AF65-F5344CB8AC3E}">
        <p14:creationId xmlns:p14="http://schemas.microsoft.com/office/powerpoint/2010/main" val="24736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Conflicts and aborting</a:t>
            </a:r>
          </a:p>
          <a:p>
            <a:r>
              <a:rPr lang="en-US" dirty="0" smtClean="0"/>
              <a:t>Best practice when you have merging conflicts – Avoid containing changes in the merging commits. Rebase will ignore that commit anyway.</a:t>
            </a:r>
          </a:p>
          <a:p>
            <a:r>
              <a:rPr lang="en-US" dirty="0" smtClean="0"/>
              <a:t>Going deeper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528550" y="2938958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3131302">
            <a:off x="2383806" y="2260123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24843" y="1532593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991135" y="4005758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047530" y="4079172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103925" y="4079171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7465667">
            <a:off x="2301161" y="3537908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5400000">
            <a:off x="4099783" y="4045293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5400000">
            <a:off x="6156548" y="4105259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751298" y="4656406"/>
            <a:ext cx="1533379" cy="95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54931" y="787779"/>
            <a:ext cx="1549762" cy="106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380432" y="478290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017391" y="5430129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153551" y="5430129"/>
            <a:ext cx="5613009" cy="97067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Git rebase master</a:t>
            </a:r>
            <a:endParaRPr lang="en-US" sz="5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477712" y="787780"/>
            <a:ext cx="1988781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460345" y="524010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4969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528550" y="2938958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991135" y="4005758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047530" y="4079172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103925" y="4079171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7465667">
            <a:off x="2301161" y="3537908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5400000">
            <a:off x="4099783" y="4045293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5400000">
            <a:off x="6156548" y="4105259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751298" y="4656406"/>
            <a:ext cx="1533379" cy="95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3"/>
          </p:cNvCxnSpPr>
          <p:nvPr/>
        </p:nvCxnSpPr>
        <p:spPr>
          <a:xfrm flipH="1" flipV="1">
            <a:off x="2477712" y="787780"/>
            <a:ext cx="1988781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460345" y="524010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54931" y="787779"/>
            <a:ext cx="7205389" cy="335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380432" y="478290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017391" y="5430129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153551" y="5430129"/>
            <a:ext cx="5613009" cy="97067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Git rebase master</a:t>
            </a:r>
            <a:endParaRPr lang="en-US" sz="5400" dirty="0"/>
          </a:p>
        </p:txBody>
      </p:sp>
      <p:sp>
        <p:nvSpPr>
          <p:cNvPr id="21" name="Oval 20"/>
          <p:cNvSpPr/>
          <p:nvPr/>
        </p:nvSpPr>
        <p:spPr>
          <a:xfrm>
            <a:off x="9160320" y="4051049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5400000">
            <a:off x="8212943" y="4077137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- Going </a:t>
            </a:r>
            <a:r>
              <a:rPr lang="en-US" dirty="0" smtClean="0"/>
              <a:t>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  <a:p>
            <a:r>
              <a:rPr lang="en-US" dirty="0"/>
              <a:t>Cherry-picking</a:t>
            </a:r>
          </a:p>
          <a:p>
            <a:r>
              <a:rPr lang="en-US" dirty="0"/>
              <a:t>Detached Head State</a:t>
            </a:r>
          </a:p>
          <a:p>
            <a:r>
              <a:rPr lang="en-US" dirty="0"/>
              <a:t>Use  with caution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20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</a:p>
          <a:p>
            <a:r>
              <a:rPr lang="en-US" dirty="0" smtClean="0"/>
              <a:t>Fetch – Does not do any new local commits</a:t>
            </a:r>
          </a:p>
          <a:p>
            <a:r>
              <a:rPr lang="en-US" dirty="0" smtClean="0"/>
              <a:t>Push – Conditions: Fast-forward and updates</a:t>
            </a:r>
          </a:p>
          <a:p>
            <a:r>
              <a:rPr lang="en-US" dirty="0" smtClean="0"/>
              <a:t>Pull – Fetch with specific and a single merge – don’t use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Don’t rebase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 flipV="1">
            <a:off x="2879686" y="4393621"/>
            <a:ext cx="484777" cy="11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 flipH="1">
            <a:off x="908209" y="1146412"/>
            <a:ext cx="2299015" cy="362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3237" y="539996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 flipH="1">
            <a:off x="838200" y="5056496"/>
            <a:ext cx="594812" cy="7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88107" y="4419600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0"/>
          </p:cNvCxnSpPr>
          <p:nvPr/>
        </p:nvCxnSpPr>
        <p:spPr>
          <a:xfrm flipH="1">
            <a:off x="618696" y="929912"/>
            <a:ext cx="112893" cy="372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07224" y="5454554"/>
            <a:ext cx="1920926" cy="103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local/bug1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433012" y="4653887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70076" y="3746310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9263" y="585488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9263" y="465388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2548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2935687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5786680" y="-194480"/>
            <a:ext cx="204717" cy="7847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526784" y="484040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569151" y="388050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526784" y="539996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526784" y="899248"/>
            <a:ext cx="246199" cy="12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6" idx="6"/>
          </p:cNvCxnSpPr>
          <p:nvPr/>
        </p:nvCxnSpPr>
        <p:spPr>
          <a:xfrm flipH="1">
            <a:off x="6936254" y="1146412"/>
            <a:ext cx="2056235" cy="66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112810" y="585488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112810" y="4995081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159718" y="409205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149496" y="3181062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376095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8839234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sp>
        <p:nvSpPr>
          <p:cNvPr id="68" name="Rounded Rectangle 67"/>
          <p:cNvSpPr/>
          <p:nvPr/>
        </p:nvSpPr>
        <p:spPr>
          <a:xfrm>
            <a:off x="1678675" y="5854889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Stav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7607669" y="5853886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284192" y="1976652"/>
            <a:ext cx="3634766" cy="14762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Stav: git fetch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537043" y="2110846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127610" y="232238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117388" y="141139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0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 flipV="1">
            <a:off x="2879686" y="4393621"/>
            <a:ext cx="484777" cy="11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6" idx="7"/>
          </p:cNvCxnSpPr>
          <p:nvPr/>
        </p:nvCxnSpPr>
        <p:spPr>
          <a:xfrm flipH="1">
            <a:off x="807840" y="1146412"/>
            <a:ext cx="2399385" cy="400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 flipH="1">
            <a:off x="838200" y="5056496"/>
            <a:ext cx="594812" cy="7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88107" y="4419600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23237" y="899248"/>
            <a:ext cx="246199" cy="12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07224" y="5454554"/>
            <a:ext cx="1920926" cy="103723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local/bug1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433012" y="4653887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70076" y="3746310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2548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2935687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5786680" y="-194480"/>
            <a:ext cx="204717" cy="7847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526784" y="899248"/>
            <a:ext cx="246199" cy="12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968362" y="1146412"/>
            <a:ext cx="2024127" cy="5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76095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8839234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sp>
        <p:nvSpPr>
          <p:cNvPr id="68" name="Rounded Rectangle 67"/>
          <p:cNvSpPr/>
          <p:nvPr/>
        </p:nvSpPr>
        <p:spPr>
          <a:xfrm>
            <a:off x="1678675" y="5854889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Stav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7607669" y="5853886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4192" y="1976652"/>
            <a:ext cx="3634766" cy="14762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Stav: git checkout local/dev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26784" y="484040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569151" y="388050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526784" y="539996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112810" y="585488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112810" y="4995081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159718" y="409205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149496" y="3181062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537043" y="2110846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127610" y="232238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117388" y="141139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2868" y="487384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5235" y="391394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2868" y="543340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8894" y="588832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08894" y="5028521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55802" y="412549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145580" y="3214502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33127" y="2144286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23694" y="235582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13472" y="144483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 flipV="1">
            <a:off x="2879686" y="4393621"/>
            <a:ext cx="484777" cy="11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6" idx="7"/>
          </p:cNvCxnSpPr>
          <p:nvPr/>
        </p:nvCxnSpPr>
        <p:spPr>
          <a:xfrm flipH="1">
            <a:off x="807840" y="1146412"/>
            <a:ext cx="2399385" cy="400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 flipH="1">
            <a:off x="838200" y="5056496"/>
            <a:ext cx="594812" cy="7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88107" y="4419600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23237" y="899248"/>
            <a:ext cx="246199" cy="12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05649" y="1146412"/>
            <a:ext cx="2083293" cy="67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07224" y="5454554"/>
            <a:ext cx="1920926" cy="103723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local/bug1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433012" y="4653887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70076" y="3746310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2548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2935687" y="109182"/>
            <a:ext cx="2094933" cy="103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5786680" y="-194480"/>
            <a:ext cx="204717" cy="7847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526784" y="899248"/>
            <a:ext cx="246199" cy="12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968362" y="1146412"/>
            <a:ext cx="2024127" cy="5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76095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8839234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sp>
        <p:nvSpPr>
          <p:cNvPr id="68" name="Rounded Rectangle 67"/>
          <p:cNvSpPr/>
          <p:nvPr/>
        </p:nvSpPr>
        <p:spPr>
          <a:xfrm>
            <a:off x="1678675" y="5854889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Stav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7607669" y="5853886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4192" y="1976652"/>
            <a:ext cx="3634766" cy="14762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Stav: git merge remote/dev</a:t>
            </a:r>
          </a:p>
          <a:p>
            <a:r>
              <a:rPr lang="en-US" dirty="0" smtClean="0"/>
              <a:t>Stav: git rebase local/bug1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26784" y="484040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569151" y="388050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526784" y="539996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112810" y="585488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112810" y="4995081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159718" y="409205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149496" y="3181062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537043" y="2110846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127610" y="232238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117388" y="141139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2868" y="487384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5235" y="391394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2868" y="543340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8894" y="588832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08894" y="5028521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55802" y="412549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145580" y="3214502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33127" y="2144286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23694" y="235582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13472" y="144483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6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19472" y="192786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 Areas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19472" y="1893761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9472" y="2694432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19472" y="976123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Moving between stages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52322" y="3569685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Moving between branches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330690" y="3554445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82789" y="3581019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52322" y="4363688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Detached head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317736" y="4345110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Fast forward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0622" y="193548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76372" y="3575875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new 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7" idx="0"/>
          </p:cNvCxnSpPr>
          <p:nvPr/>
        </p:nvCxnSpPr>
        <p:spPr>
          <a:xfrm>
            <a:off x="5811012" y="732282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11012" y="1649920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75960" y="2450591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30162" y="3313367"/>
            <a:ext cx="452627" cy="267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155174" y="4095080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90522" y="4093941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02552" y="3248405"/>
            <a:ext cx="2615184" cy="240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729484" y="2980754"/>
            <a:ext cx="2117598" cy="53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512564" y="3233928"/>
            <a:ext cx="406908" cy="241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 flipV="1">
            <a:off x="2879686" y="4393621"/>
            <a:ext cx="484777" cy="11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 flipH="1">
            <a:off x="838200" y="5056496"/>
            <a:ext cx="594812" cy="7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88107" y="4419600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23237" y="899248"/>
            <a:ext cx="246199" cy="12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88942" y="1146412"/>
            <a:ext cx="1528547" cy="34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07224" y="5454554"/>
            <a:ext cx="1920926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local/bug1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433012" y="4653887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70076" y="3746310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2548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2935687" y="109182"/>
            <a:ext cx="2094933" cy="103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5786680" y="-194480"/>
            <a:ext cx="204717" cy="7847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522243" y="414891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519963" y="293426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526784" y="539996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526784" y="899248"/>
            <a:ext cx="246199" cy="12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80" idx="6"/>
          </p:cNvCxnSpPr>
          <p:nvPr/>
        </p:nvCxnSpPr>
        <p:spPr>
          <a:xfrm flipH="1">
            <a:off x="6936254" y="1146412"/>
            <a:ext cx="2056235" cy="66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76095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8839234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sp>
        <p:nvSpPr>
          <p:cNvPr id="68" name="Rounded Rectangle 67"/>
          <p:cNvSpPr/>
          <p:nvPr/>
        </p:nvSpPr>
        <p:spPr>
          <a:xfrm>
            <a:off x="1678675" y="5854889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Stav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7607669" y="5853886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2849254" y="3328617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062510" y="3002926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765933" y="3010192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280573" y="2309487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6’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8284192" y="1976652"/>
            <a:ext cx="3634766" cy="14762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Stav : </a:t>
            </a:r>
            <a:r>
              <a:rPr lang="en-US" dirty="0" smtClean="0"/>
              <a:t>git checkout local/bug1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526784" y="484040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569151" y="388050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26784" y="539996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112810" y="585488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112810" y="4995081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159718" y="409205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149496" y="3181062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537043" y="2110846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127610" y="232238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6117388" y="141139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18651" y="4681172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1018" y="3721277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18651" y="5240731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04677" y="569565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204677" y="483584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251585" y="3932818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241363" y="302183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28910" y="195161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19477" y="2163155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209255" y="125216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3848109" y="1654776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7’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4662230" y="1305628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stCxn id="5" idx="2"/>
          </p:cNvCxnSpPr>
          <p:nvPr/>
        </p:nvCxnSpPr>
        <p:spPr>
          <a:xfrm flipH="1">
            <a:off x="838200" y="5056496"/>
            <a:ext cx="594812" cy="7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88107" y="4419600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23237" y="899248"/>
            <a:ext cx="246199" cy="12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88942" y="1146412"/>
            <a:ext cx="1528547" cy="34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07224" y="5454554"/>
            <a:ext cx="1920926" cy="103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local/bug1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433012" y="4653887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70076" y="3746310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2548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2935687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5786680" y="-194480"/>
            <a:ext cx="204717" cy="7847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522243" y="414891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519963" y="293426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526784" y="539996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526784" y="899248"/>
            <a:ext cx="246199" cy="12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80" idx="6"/>
          </p:cNvCxnSpPr>
          <p:nvPr/>
        </p:nvCxnSpPr>
        <p:spPr>
          <a:xfrm flipH="1">
            <a:off x="6936254" y="1146412"/>
            <a:ext cx="2056235" cy="66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76095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8839234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sp>
        <p:nvSpPr>
          <p:cNvPr id="68" name="Rounded Rectangle 67"/>
          <p:cNvSpPr/>
          <p:nvPr/>
        </p:nvSpPr>
        <p:spPr>
          <a:xfrm>
            <a:off x="1678675" y="5854889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Stav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7607669" y="5853886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102" idx="4"/>
          </p:cNvCxnSpPr>
          <p:nvPr/>
        </p:nvCxnSpPr>
        <p:spPr>
          <a:xfrm flipV="1">
            <a:off x="4664358" y="2110846"/>
            <a:ext cx="407305" cy="341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849254" y="3328617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062510" y="3002926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765933" y="3010192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280573" y="2309487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6’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8284192" y="1976652"/>
            <a:ext cx="3634766" cy="14762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Stav </a:t>
            </a:r>
            <a:r>
              <a:rPr lang="en-US" dirty="0"/>
              <a:t>: </a:t>
            </a:r>
            <a:r>
              <a:rPr lang="en-US" dirty="0" smtClean="0"/>
              <a:t>git merge local/dev</a:t>
            </a:r>
          </a:p>
          <a:p>
            <a:r>
              <a:rPr lang="en-US" dirty="0"/>
              <a:t>Stav : </a:t>
            </a:r>
            <a:r>
              <a:rPr lang="en-US" dirty="0" smtClean="0"/>
              <a:t>git checkout local/dev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526784" y="484040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569151" y="388050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26784" y="539996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112810" y="585488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112810" y="4995081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159718" y="409205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149496" y="3181062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537043" y="2110846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127610" y="232238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6117388" y="141139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18651" y="4681172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1018" y="3721277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18651" y="5240731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04677" y="569565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204677" y="483584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251585" y="3932818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241363" y="302183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28910" y="195161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19477" y="2163155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209255" y="125216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3848109" y="1654776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7’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4662230" y="1305628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5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stCxn id="5" idx="2"/>
          </p:cNvCxnSpPr>
          <p:nvPr/>
        </p:nvCxnSpPr>
        <p:spPr>
          <a:xfrm flipH="1">
            <a:off x="838200" y="5056496"/>
            <a:ext cx="594812" cy="7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88107" y="4419600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23237" y="899248"/>
            <a:ext cx="246199" cy="12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88942" y="1146412"/>
            <a:ext cx="1528547" cy="34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07224" y="5454554"/>
            <a:ext cx="1920926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local/bug1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433012" y="4653887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70076" y="3746310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2548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2935687" y="109182"/>
            <a:ext cx="2094933" cy="103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5786680" y="-194480"/>
            <a:ext cx="204717" cy="7847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522243" y="414891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519963" y="293426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526784" y="539996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526784" y="899248"/>
            <a:ext cx="246199" cy="12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80" idx="6"/>
          </p:cNvCxnSpPr>
          <p:nvPr/>
        </p:nvCxnSpPr>
        <p:spPr>
          <a:xfrm flipH="1">
            <a:off x="6936254" y="1146412"/>
            <a:ext cx="2056235" cy="66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76095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8839234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sp>
        <p:nvSpPr>
          <p:cNvPr id="68" name="Rounded Rectangle 67"/>
          <p:cNvSpPr/>
          <p:nvPr/>
        </p:nvSpPr>
        <p:spPr>
          <a:xfrm>
            <a:off x="1678675" y="5854889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Stav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7607669" y="5853886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102" idx="4"/>
          </p:cNvCxnSpPr>
          <p:nvPr/>
        </p:nvCxnSpPr>
        <p:spPr>
          <a:xfrm flipV="1">
            <a:off x="4664358" y="2110846"/>
            <a:ext cx="407305" cy="341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849254" y="3328617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062510" y="3002926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765933" y="3010192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280573" y="2309487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6’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8284192" y="1976652"/>
            <a:ext cx="3634766" cy="14762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Stav </a:t>
            </a:r>
            <a:r>
              <a:rPr lang="en-US" dirty="0"/>
              <a:t>: </a:t>
            </a:r>
            <a:r>
              <a:rPr lang="en-US" dirty="0" smtClean="0"/>
              <a:t>git merge remote/dev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526784" y="484040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569151" y="388050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26784" y="539996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112810" y="585488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112810" y="4995081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159718" y="409205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149496" y="3181062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537043" y="2110846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127610" y="232238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6117388" y="141139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18651" y="4681172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1018" y="3721277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18651" y="5240731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04677" y="569565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204677" y="483584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251585" y="3932818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241363" y="302183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28910" y="195161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19477" y="2163155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209255" y="125216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3848109" y="1654776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7’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4662230" y="1305628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H="1" flipV="1">
            <a:off x="1121246" y="1814008"/>
            <a:ext cx="721200" cy="43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587372" y="1528549"/>
            <a:ext cx="2074858" cy="52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548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2935687" y="109182"/>
            <a:ext cx="2094933" cy="103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5786680" y="-194480"/>
            <a:ext cx="204717" cy="7847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522243" y="414891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519963" y="293426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526784" y="539996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526784" y="899248"/>
            <a:ext cx="246199" cy="12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946476" y="1146412"/>
            <a:ext cx="2046013" cy="59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76095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8839234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sp>
        <p:nvSpPr>
          <p:cNvPr id="69" name="Rounded Rectangle 68"/>
          <p:cNvSpPr/>
          <p:nvPr/>
        </p:nvSpPr>
        <p:spPr>
          <a:xfrm>
            <a:off x="7122286" y="5729784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71028" y="5129283"/>
            <a:ext cx="3460896" cy="14762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Stav: git branch –d local/bug1</a:t>
            </a:r>
          </a:p>
          <a:p>
            <a:r>
              <a:rPr lang="en-US" dirty="0"/>
              <a:t>Stav : </a:t>
            </a:r>
            <a:r>
              <a:rPr lang="en-US" dirty="0" smtClean="0"/>
              <a:t>git push remote local/dev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522243" y="414891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519963" y="293426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526784" y="539996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526784" y="484040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569151" y="388050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526784" y="539996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112810" y="585488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6112810" y="4995081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159718" y="409205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6149496" y="3181062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537043" y="2110846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127610" y="232238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6117388" y="141139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4" idx="2"/>
          </p:cNvCxnSpPr>
          <p:nvPr/>
        </p:nvCxnSpPr>
        <p:spPr>
          <a:xfrm flipH="1">
            <a:off x="838200" y="5056496"/>
            <a:ext cx="594812" cy="7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2088107" y="4419600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207224" y="5454554"/>
            <a:ext cx="1920926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local/bug1</a:t>
            </a:r>
            <a:endParaRPr lang="en-US" sz="2800" dirty="0"/>
          </a:p>
        </p:txBody>
      </p:sp>
      <p:sp>
        <p:nvSpPr>
          <p:cNvPr id="104" name="Oval 103"/>
          <p:cNvSpPr/>
          <p:nvPr/>
        </p:nvSpPr>
        <p:spPr>
          <a:xfrm>
            <a:off x="1433012" y="4653887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2270076" y="3746310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6" name="Rounded Rectangle 105"/>
          <p:cNvSpPr/>
          <p:nvPr/>
        </p:nvSpPr>
        <p:spPr>
          <a:xfrm>
            <a:off x="1678675" y="5854889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Stav</a:t>
            </a:r>
          </a:p>
        </p:txBody>
      </p:sp>
      <p:cxnSp>
        <p:nvCxnSpPr>
          <p:cNvPr id="107" name="Straight Arrow Connector 106"/>
          <p:cNvCxnSpPr>
            <a:endCxn id="123" idx="4"/>
          </p:cNvCxnSpPr>
          <p:nvPr/>
        </p:nvCxnSpPr>
        <p:spPr>
          <a:xfrm flipV="1">
            <a:off x="4664358" y="2110846"/>
            <a:ext cx="407305" cy="341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2849254" y="3328617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3062510" y="3002926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765933" y="3010192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3280573" y="2309487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6’</a:t>
            </a:r>
            <a:endParaRPr lang="en-US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618651" y="4681172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61018" y="3721277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18651" y="5240731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204677" y="569565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204677" y="483584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251585" y="3932818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241363" y="302183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628910" y="195161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219477" y="2163155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209255" y="125216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2" name="Oval 121"/>
          <p:cNvSpPr/>
          <p:nvPr/>
        </p:nvSpPr>
        <p:spPr>
          <a:xfrm>
            <a:off x="3848109" y="1654776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7’</a:t>
            </a:r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4662230" y="1305628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8’</a:t>
            </a:r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1768506" y="1852112"/>
            <a:ext cx="818866" cy="8052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2461381" y="1174545"/>
            <a:ext cx="817777" cy="66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1023543" y="1146412"/>
            <a:ext cx="1068001" cy="38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7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H="1" flipV="1">
            <a:off x="1121246" y="1814008"/>
            <a:ext cx="721200" cy="43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587372" y="1528549"/>
            <a:ext cx="2074858" cy="52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548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2935687" y="109182"/>
            <a:ext cx="2094933" cy="103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5786680" y="-194480"/>
            <a:ext cx="204717" cy="7847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522243" y="414891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519963" y="293426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526784" y="539996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526784" y="899248"/>
            <a:ext cx="246199" cy="12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946476" y="1146412"/>
            <a:ext cx="2046013" cy="59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76095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8839234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sp>
        <p:nvSpPr>
          <p:cNvPr id="69" name="Rounded Rectangle 68"/>
          <p:cNvSpPr/>
          <p:nvPr/>
        </p:nvSpPr>
        <p:spPr>
          <a:xfrm>
            <a:off x="7122286" y="5729784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71028" y="5129283"/>
            <a:ext cx="3460896" cy="14762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Bar: git fetch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522243" y="414891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519963" y="293426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526784" y="539996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526784" y="484040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569151" y="388050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526784" y="5399963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112810" y="585488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6112810" y="4995081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159718" y="409205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6149496" y="3181062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537043" y="2110846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127610" y="232238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6117388" y="141139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4" idx="2"/>
          </p:cNvCxnSpPr>
          <p:nvPr/>
        </p:nvCxnSpPr>
        <p:spPr>
          <a:xfrm flipH="1">
            <a:off x="838200" y="5056496"/>
            <a:ext cx="594812" cy="7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2088107" y="4419600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1433012" y="4653887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2270076" y="3746310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6" name="Rounded Rectangle 105"/>
          <p:cNvSpPr/>
          <p:nvPr/>
        </p:nvSpPr>
        <p:spPr>
          <a:xfrm>
            <a:off x="1678675" y="5854889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Stav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2849254" y="3328617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3062510" y="3002926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765933" y="3010192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3280573" y="2309487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6’</a:t>
            </a:r>
            <a:endParaRPr lang="en-US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618651" y="4681172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61018" y="3721277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18651" y="5240731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204677" y="569565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204677" y="483584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251585" y="3932818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241363" y="302183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628910" y="195161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219477" y="2163155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209255" y="125216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2" name="Oval 121"/>
          <p:cNvSpPr/>
          <p:nvPr/>
        </p:nvSpPr>
        <p:spPr>
          <a:xfrm>
            <a:off x="3848109" y="1654776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7’</a:t>
            </a:r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4662230" y="1305628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8’</a:t>
            </a:r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1768506" y="1852112"/>
            <a:ext cx="818866" cy="8052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2461381" y="1174545"/>
            <a:ext cx="817777" cy="66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24" idx="0"/>
          </p:cNvCxnSpPr>
          <p:nvPr/>
        </p:nvCxnSpPr>
        <p:spPr>
          <a:xfrm>
            <a:off x="2091545" y="1146412"/>
            <a:ext cx="86394" cy="70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3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786680" y="-194480"/>
            <a:ext cx="204717" cy="7847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7129769" y="1798856"/>
            <a:ext cx="721200" cy="43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595895" y="1513397"/>
            <a:ext cx="2074858" cy="52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81071" y="94030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89" name="Rectangle 88"/>
          <p:cNvSpPr/>
          <p:nvPr/>
        </p:nvSpPr>
        <p:spPr>
          <a:xfrm>
            <a:off x="8944210" y="94030"/>
            <a:ext cx="2094933" cy="103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cxnSp>
        <p:nvCxnSpPr>
          <p:cNvPr id="90" name="Straight Arrow Connector 89"/>
          <p:cNvCxnSpPr>
            <a:stCxn id="93" idx="2"/>
          </p:cNvCxnSpPr>
          <p:nvPr/>
        </p:nvCxnSpPr>
        <p:spPr>
          <a:xfrm flipH="1">
            <a:off x="6846723" y="5041344"/>
            <a:ext cx="594812" cy="7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8096630" y="4404448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7441535" y="4638735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8278599" y="3731158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7687198" y="5839737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8857777" y="3313465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9071033" y="2987774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8774456" y="2995040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9289096" y="2294335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6’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6627174" y="4666020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669541" y="3706125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627174" y="5225579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213200" y="5680505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213200" y="482069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6260108" y="3917666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6249886" y="3006678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637433" y="1936462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6228000" y="2148003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6217778" y="1237015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9856632" y="1639624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7’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10670753" y="1290476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8’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777029" y="1836960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7129769" y="1159393"/>
            <a:ext cx="2157913" cy="35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3" idx="0"/>
          </p:cNvCxnSpPr>
          <p:nvPr/>
        </p:nvCxnSpPr>
        <p:spPr>
          <a:xfrm>
            <a:off x="8100068" y="1131260"/>
            <a:ext cx="86394" cy="70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1121246" y="1814008"/>
            <a:ext cx="721200" cy="43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587372" y="1528549"/>
            <a:ext cx="2074858" cy="52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472548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119" name="Rectangle 118"/>
          <p:cNvSpPr/>
          <p:nvPr/>
        </p:nvSpPr>
        <p:spPr>
          <a:xfrm>
            <a:off x="2935687" y="109182"/>
            <a:ext cx="2094933" cy="103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cxnSp>
        <p:nvCxnSpPr>
          <p:cNvPr id="120" name="Straight Arrow Connector 119"/>
          <p:cNvCxnSpPr>
            <a:stCxn id="123" idx="2"/>
          </p:cNvCxnSpPr>
          <p:nvPr/>
        </p:nvCxnSpPr>
        <p:spPr>
          <a:xfrm flipH="1">
            <a:off x="838200" y="5056496"/>
            <a:ext cx="594812" cy="7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2088107" y="4419600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33012" y="4653887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2270076" y="3746310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678675" y="5854889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Stav</a:t>
            </a:r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2849254" y="3328617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062510" y="3002926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2765933" y="3010192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130" name="Oval 129"/>
          <p:cNvSpPr/>
          <p:nvPr/>
        </p:nvSpPr>
        <p:spPr>
          <a:xfrm>
            <a:off x="3280573" y="2309487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6’</a:t>
            </a:r>
            <a:endParaRPr lang="en-US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618651" y="4681172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661018" y="3721277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618651" y="5240731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04677" y="569565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204677" y="483584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251585" y="3932818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241363" y="302183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628910" y="195161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19477" y="2163155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209255" y="125216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3848109" y="1654776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7’</a:t>
            </a:r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4662230" y="1305628"/>
            <a:ext cx="818866" cy="805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8’</a:t>
            </a:r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1768506" y="1852112"/>
            <a:ext cx="818866" cy="8052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144" name="Straight Arrow Connector 143"/>
          <p:cNvCxnSpPr/>
          <p:nvPr/>
        </p:nvCxnSpPr>
        <p:spPr>
          <a:xfrm flipH="1">
            <a:off x="2402006" y="1174545"/>
            <a:ext cx="877154" cy="66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43" idx="0"/>
          </p:cNvCxnSpPr>
          <p:nvPr/>
        </p:nvCxnSpPr>
        <p:spPr>
          <a:xfrm>
            <a:off x="2091544" y="1146412"/>
            <a:ext cx="86395" cy="70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786680" y="-194480"/>
            <a:ext cx="204717" cy="7847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 flipH="1" flipV="1">
            <a:off x="1121246" y="1814008"/>
            <a:ext cx="721200" cy="43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472548" y="109182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119" name="Rectangle 118"/>
          <p:cNvSpPr/>
          <p:nvPr/>
        </p:nvSpPr>
        <p:spPr>
          <a:xfrm>
            <a:off x="2935687" y="109182"/>
            <a:ext cx="2094933" cy="103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cxnSp>
        <p:nvCxnSpPr>
          <p:cNvPr id="120" name="Straight Arrow Connector 119"/>
          <p:cNvCxnSpPr>
            <a:stCxn id="123" idx="2"/>
          </p:cNvCxnSpPr>
          <p:nvPr/>
        </p:nvCxnSpPr>
        <p:spPr>
          <a:xfrm flipH="1">
            <a:off x="838200" y="5056496"/>
            <a:ext cx="594812" cy="7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2088107" y="4419600"/>
            <a:ext cx="479375" cy="5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33012" y="4653887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2270076" y="3746310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678675" y="5854889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275194" y="2450364"/>
            <a:ext cx="312178" cy="133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18651" y="4681172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661018" y="3721277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618651" y="5240731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04677" y="569565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204677" y="4835849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251585" y="3932818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241363" y="302183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628910" y="195161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19477" y="2163155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209255" y="1252167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1768506" y="1852112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144" name="Straight Arrow Connector 143"/>
          <p:cNvCxnSpPr>
            <a:endCxn id="143" idx="7"/>
          </p:cNvCxnSpPr>
          <p:nvPr/>
        </p:nvCxnSpPr>
        <p:spPr>
          <a:xfrm flipH="1">
            <a:off x="2467452" y="1174545"/>
            <a:ext cx="811707" cy="79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43" idx="0"/>
          </p:cNvCxnSpPr>
          <p:nvPr/>
        </p:nvCxnSpPr>
        <p:spPr>
          <a:xfrm>
            <a:off x="2091544" y="1146412"/>
            <a:ext cx="86395" cy="70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774902" y="470343"/>
            <a:ext cx="1309176" cy="144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48267" y="153187"/>
            <a:ext cx="2094933" cy="103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remote/dev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7745797" y="1857740"/>
            <a:ext cx="2094933" cy="103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local/dev</a:t>
            </a:r>
            <a:endParaRPr lang="en-US" sz="2800" dirty="0"/>
          </a:p>
        </p:txBody>
      </p:sp>
      <p:cxnSp>
        <p:nvCxnSpPr>
          <p:cNvPr id="66" name="Straight Arrow Connector 65"/>
          <p:cNvCxnSpPr>
            <a:stCxn id="69" idx="2"/>
          </p:cNvCxnSpPr>
          <p:nvPr/>
        </p:nvCxnSpPr>
        <p:spPr>
          <a:xfrm flipH="1">
            <a:off x="5600838" y="1280300"/>
            <a:ext cx="594812" cy="7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195650" y="877691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6240494" y="17883"/>
            <a:ext cx="81886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7756035" y="5929700"/>
            <a:ext cx="1037229" cy="805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609624" y="4969805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651991" y="4009910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609624" y="5529364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95650" y="5984290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195650" y="5124482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215913" y="4288852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217111" y="3421502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619883" y="2240247"/>
            <a:ext cx="0" cy="61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226948" y="2561694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199205" y="1726064"/>
            <a:ext cx="818866" cy="805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 flipV="1">
            <a:off x="6864762" y="325988"/>
            <a:ext cx="684488" cy="10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498918" y="3836795"/>
            <a:ext cx="3055336" cy="121970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Good solution with rebase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845904" y="4636823"/>
            <a:ext cx="2792354" cy="1203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Good solution with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Rebase – Not for </a:t>
            </a:r>
            <a:r>
              <a:rPr lang="en-US" dirty="0" smtClean="0"/>
              <a:t>everything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1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Most </a:t>
            </a:r>
            <a:r>
              <a:rPr lang="en-US" dirty="0"/>
              <a:t>asked questions about local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Restoring a previous version of your </a:t>
            </a:r>
            <a:r>
              <a:rPr lang="en-US" dirty="0" smtClean="0">
                <a:hlinkClick r:id="rId2"/>
              </a:rPr>
              <a:t>project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I’m in detached head state. What do I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edit my friend’s code which is written in a specific time in history?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merge my friend’s code to my code?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merged and got too much conflicts. I don’t know what to do. How do I abort the merge?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shouldn’t be saved in Git repository?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delete a commit?</a:t>
            </a:r>
          </a:p>
        </p:txBody>
      </p:sp>
    </p:spTree>
    <p:extLst>
      <p:ext uri="{BB962C8B-B14F-4D97-AF65-F5344CB8AC3E}">
        <p14:creationId xmlns:p14="http://schemas.microsoft.com/office/powerpoint/2010/main" val="41791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didn’t cover </a:t>
            </a:r>
            <a:r>
              <a:rPr lang="en-US" dirty="0"/>
              <a:t>about local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How to really control what gets into a merge commit?</a:t>
            </a:r>
          </a:p>
          <a:p>
            <a:pPr marL="0" indent="0">
              <a:buNone/>
            </a:pPr>
            <a:r>
              <a:rPr lang="en-US" dirty="0" smtClean="0"/>
              <a:t>2. How to move to a different branch when I have staged work?</a:t>
            </a:r>
          </a:p>
          <a:p>
            <a:pPr marL="0" indent="0">
              <a:buNone/>
            </a:pPr>
            <a:r>
              <a:rPr lang="en-US" dirty="0" smtClean="0"/>
              <a:t>3. How to replace a commit with a different content?</a:t>
            </a:r>
          </a:p>
          <a:p>
            <a:pPr marL="0" indent="0">
              <a:buNone/>
            </a:pPr>
            <a:r>
              <a:rPr lang="en-US" dirty="0" smtClean="0"/>
              <a:t>4. How to see differences between the content of 2 branches/commits?</a:t>
            </a:r>
          </a:p>
          <a:p>
            <a:pPr marL="0" indent="0">
              <a:buNone/>
            </a:pPr>
            <a:r>
              <a:rPr lang="en-US" dirty="0" smtClean="0"/>
              <a:t>5. How to search in Git history?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63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a source control?</a:t>
            </a:r>
          </a:p>
          <a:p>
            <a:r>
              <a:rPr lang="en-US" strike="sngStrike" dirty="0" smtClean="0"/>
              <a:t>How does Git save our project history internally?</a:t>
            </a:r>
          </a:p>
          <a:p>
            <a:r>
              <a:rPr lang="en-US" dirty="0" smtClean="0"/>
              <a:t>Introduction to Git areas</a:t>
            </a:r>
          </a:p>
          <a:p>
            <a:r>
              <a:rPr lang="en-US" dirty="0" smtClean="0"/>
              <a:t>Git merge operation</a:t>
            </a:r>
          </a:p>
          <a:p>
            <a:r>
              <a:rPr lang="en-US" dirty="0" smtClean="0"/>
              <a:t>Most asked questions about local work</a:t>
            </a:r>
          </a:p>
        </p:txBody>
      </p:sp>
    </p:spTree>
    <p:extLst>
      <p:ext uri="{BB962C8B-B14F-4D97-AF65-F5344CB8AC3E}">
        <p14:creationId xmlns:p14="http://schemas.microsoft.com/office/powerpoint/2010/main" val="13881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we didn’t cover </a:t>
            </a:r>
            <a:r>
              <a:rPr lang="en-US" dirty="0"/>
              <a:t>about </a:t>
            </a:r>
            <a:r>
              <a:rPr lang="en-US" dirty="0" smtClean="0"/>
              <a:t>remote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Save our commits and branches in a remote server = git push</a:t>
            </a:r>
          </a:p>
          <a:p>
            <a:pPr marL="514350" indent="-514350">
              <a:buAutoNum type="arabicPeriod"/>
            </a:pPr>
            <a:r>
              <a:rPr lang="en-US" dirty="0" smtClean="0"/>
              <a:t>Getting commits which our friends made from the server = git fetch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is branch protection? 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is a pull request and why do we need it?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are Git </a:t>
            </a:r>
            <a:r>
              <a:rPr lang="en-US" dirty="0" err="1" smtClean="0"/>
              <a:t>WebHooks</a:t>
            </a:r>
            <a:r>
              <a:rPr lang="en-US" dirty="0" smtClean="0"/>
              <a:t> and </a:t>
            </a:r>
            <a:r>
              <a:rPr lang="en-US" dirty="0"/>
              <a:t>h</a:t>
            </a:r>
            <a:r>
              <a:rPr lang="en-US" dirty="0" smtClean="0"/>
              <a:t>ow we communicate between Bitbucket &amp; Jenkins </a:t>
            </a:r>
            <a:r>
              <a:rPr lang="en-US" u="sng" dirty="0" smtClean="0"/>
              <a:t>(Both directions)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87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Most </a:t>
            </a:r>
            <a:r>
              <a:rPr lang="en-US" dirty="0"/>
              <a:t>asked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 push failed because someone pushed before I did. Why it failed?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I’m in detached head state. What do I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edit a friend’s code written in a specific time in history?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merge my friend’s code to my code?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I’m not ready to commit but must checkout to other branch. What do I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I’m not ready to push but my friend want to merge some of my code. What should we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merged and got too much conflicts. I don’t know what to do. How do I abort the merge?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Should we use a new commands we didn’t learn today?</a:t>
            </a:r>
          </a:p>
        </p:txBody>
      </p:sp>
    </p:spTree>
    <p:extLst>
      <p:ext uri="{BB962C8B-B14F-4D97-AF65-F5344CB8AC3E}">
        <p14:creationId xmlns:p14="http://schemas.microsoft.com/office/powerpoint/2010/main" val="166414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Why do we need a source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</a:p>
          <a:p>
            <a:r>
              <a:rPr lang="en-US" dirty="0" smtClean="0"/>
              <a:t>Backup</a:t>
            </a:r>
          </a:p>
          <a:p>
            <a:r>
              <a:rPr lang="en-US" dirty="0" smtClean="0"/>
              <a:t>Backup</a:t>
            </a:r>
          </a:p>
          <a:p>
            <a:r>
              <a:rPr lang="en-US" dirty="0" smtClean="0"/>
              <a:t>Backup</a:t>
            </a:r>
          </a:p>
          <a:p>
            <a:r>
              <a:rPr lang="en-US" dirty="0" smtClean="0"/>
              <a:t>A search tool</a:t>
            </a:r>
          </a:p>
          <a:p>
            <a:r>
              <a:rPr lang="en-US" dirty="0" smtClean="0"/>
              <a:t>A merge tool</a:t>
            </a:r>
          </a:p>
          <a:p>
            <a:r>
              <a:rPr lang="en-US" dirty="0" smtClean="0"/>
              <a:t>A distributed solution for remotely working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of Git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tutorial on Gist.Github.com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https://gist.github.com/stavalfi/1020abe20960c2daf215410da56250eb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Most </a:t>
            </a:r>
            <a:r>
              <a:rPr lang="en-US" dirty="0"/>
              <a:t>asked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 push failed because someone pushed before I did. Why it failed?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I’m in detached head state. What do I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edit a friend’s code written in a specific time in history?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merge my friend’s code to my code?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I’m not ready to commit but must checkout to other branch. What do I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I’m not ready to push but my friend want to merge some of my code. What should we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merged and got too much conflicts. I don’t know what to do. How do I abort the merge?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Should we use a new commands we didn’t learn today?</a:t>
            </a:r>
          </a:p>
        </p:txBody>
      </p:sp>
    </p:spTree>
    <p:extLst>
      <p:ext uri="{BB962C8B-B14F-4D97-AF65-F5344CB8AC3E}">
        <p14:creationId xmlns:p14="http://schemas.microsoft.com/office/powerpoint/2010/main" val="29581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 – Git Basics</a:t>
            </a:r>
            <a:endParaRPr lang="en-US" dirty="0"/>
          </a:p>
        </p:txBody>
      </p:sp>
      <p:pic>
        <p:nvPicPr>
          <p:cNvPr id="2050" name="Picture 2" descr="https://git-scm.com/images/about/index1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24" y="1811669"/>
            <a:ext cx="653415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1126</Words>
  <Application>Microsoft Office PowerPoint</Application>
  <PresentationFormat>Widescreen</PresentationFormat>
  <Paragraphs>447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Agenda</vt:lpstr>
      <vt:lpstr>1. Why do we need a source control?</vt:lpstr>
      <vt:lpstr>Sections</vt:lpstr>
      <vt:lpstr>Full tutorial on Gist.Github.com</vt:lpstr>
      <vt:lpstr>Most asked questions</vt:lpstr>
      <vt:lpstr>Part 1 – Git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Merges</vt:lpstr>
      <vt:lpstr>PowerPoint Presentation</vt:lpstr>
      <vt:lpstr>PowerPoint Presentation</vt:lpstr>
      <vt:lpstr>Git merge bug1 //ERROR: CONFLICT in file xyz.txt git add xyz.txt git commit –m “this is the commit of the merge”</vt:lpstr>
      <vt:lpstr>Part 2</vt:lpstr>
      <vt:lpstr>Rebase</vt:lpstr>
      <vt:lpstr>PowerPoint Presentation</vt:lpstr>
      <vt:lpstr>PowerPoint Presentation</vt:lpstr>
      <vt:lpstr>Rebase - Going deeper</vt:lpstr>
      <vt:lpstr>Remote</vt:lpstr>
      <vt:lpstr>Don’t rebase everything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so far</vt:lpstr>
      <vt:lpstr>5. Most asked questions about local work</vt:lpstr>
      <vt:lpstr>Topics we didn’t cover about local work</vt:lpstr>
      <vt:lpstr>Subject we didn’t cover about remote server</vt:lpstr>
      <vt:lpstr>Most asked questions</vt:lpstr>
    </vt:vector>
  </TitlesOfParts>
  <Company>NICE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 Alfi</dc:creator>
  <cp:lastModifiedBy>Stav Alfi</cp:lastModifiedBy>
  <cp:revision>50</cp:revision>
  <cp:lastPrinted>2018-04-30T09:21:11Z</cp:lastPrinted>
  <dcterms:created xsi:type="dcterms:W3CDTF">2017-03-29T17:32:39Z</dcterms:created>
  <dcterms:modified xsi:type="dcterms:W3CDTF">2018-04-30T09:23:15Z</dcterms:modified>
</cp:coreProperties>
</file>