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1" r:id="rId4"/>
    <p:sldId id="273" r:id="rId5"/>
    <p:sldId id="258" r:id="rId6"/>
    <p:sldId id="264" r:id="rId7"/>
    <p:sldId id="257" r:id="rId8"/>
    <p:sldId id="259" r:id="rId9"/>
    <p:sldId id="260" r:id="rId10"/>
    <p:sldId id="261" r:id="rId11"/>
    <p:sldId id="262" r:id="rId12"/>
    <p:sldId id="270" r:id="rId13"/>
    <p:sldId id="266" r:id="rId14"/>
    <p:sldId id="267" r:id="rId15"/>
    <p:sldId id="265" r:id="rId16"/>
    <p:sldId id="268" r:id="rId17"/>
    <p:sldId id="269" r:id="rId18"/>
    <p:sldId id="274" r:id="rId19"/>
    <p:sldId id="277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086" autoAdjust="0"/>
  </p:normalViewPr>
  <p:slideViewPr>
    <p:cSldViewPr snapToGrid="0">
      <p:cViewPr varScale="1">
        <p:scale>
          <a:sx n="103" d="100"/>
          <a:sy n="103" d="100"/>
        </p:scale>
        <p:origin x="840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א'/אדר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Discovering data slices for improvement </a:t>
            </a:r>
            <a:br>
              <a:rPr lang="en-US" dirty="0"/>
            </a:b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/>
              <a:t>MLOps course Final Project</a:t>
            </a:r>
          </a:p>
          <a:p>
            <a:pPr algn="l" rtl="0"/>
            <a:r>
              <a:rPr lang="en-US" dirty="0"/>
              <a:t>Nitay Cohen, Stav Cohen, Kilièmah Ouattara,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original model predicted the original output successfully</a:t>
            </a:r>
          </a:p>
          <a:p>
            <a:pPr lvl="1" algn="l" rtl="0"/>
            <a:r>
              <a:rPr lang="en-US" dirty="0"/>
              <a:t>‘False’ = original model failed in its prediction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Our FreaAI modification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</a:t>
            </a:r>
            <a:r>
              <a:rPr lang="en-US" b="1" u="sng" dirty="0"/>
              <a:t>anomalies</a:t>
            </a:r>
            <a:r>
              <a:rPr lang="en-US" dirty="0"/>
              <a:t> in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 original model predicted the original output successfully = True Positive</a:t>
            </a:r>
          </a:p>
          <a:p>
            <a:pPr lvl="1" algn="l" rtl="0"/>
            <a:r>
              <a:rPr lang="en-US" dirty="0"/>
              <a:t>‘False’ = original model failed in its prediction = False Negative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architecture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937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65AF-46C2-3616-1532-D71DEC7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898-C934-4F56-A10A-009A01A21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Runtime environment: We use our laptops as the runtime environment, with the following installed: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OS: MacOS M1 / M2 or Windows 10+ supported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Python 3.11 with Anaconda / Miniconda installed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The requirements Python packages specified in requirements.txt files installed using pip or conda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In a real scenario the runtime environment should be run on an Instance in the cloud</a:t>
            </a:r>
          </a:p>
          <a:p>
            <a:pPr algn="l" rtl="0"/>
            <a:r>
              <a:rPr lang="en-IL" dirty="0"/>
              <a:t>Model registry: We use Databricks SaaS platform to register and store our trained models. The Databricks platform is hosted in AWS cloud</a:t>
            </a:r>
          </a:p>
        </p:txBody>
      </p:sp>
    </p:spTree>
    <p:extLst>
      <p:ext uri="{BB962C8B-B14F-4D97-AF65-F5344CB8AC3E}">
        <p14:creationId xmlns:p14="http://schemas.microsoft.com/office/powerpoint/2010/main" val="81045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947-AC74-53B5-5D6B-12BA87E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36E-200E-3148-DE13-5E3FEC8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774" y="1794934"/>
            <a:ext cx="10363826" cy="4614333"/>
          </a:xfrm>
        </p:spPr>
        <p:txBody>
          <a:bodyPr>
            <a:normAutofit fontScale="92500" lnSpcReduction="10000"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Load the dataset from a set of CSV files and concatinate them into a Dataframe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By the selected algorithm (LightGBM / ConvAE):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Split the dataset into train / valid</a:t>
            </a:r>
            <a:r>
              <a:rPr lang="en-US" dirty="0" err="1"/>
              <a:t>ation</a:t>
            </a:r>
            <a:r>
              <a:rPr lang="en-IL" dirty="0"/>
              <a:t> / test sets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Run a training using the train set and validate it with the valid set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Make a test using the test set in order to calculate our desired metrics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Run a </a:t>
            </a:r>
            <a:r>
              <a:rPr lang="en-US" dirty="0"/>
              <a:t>FreaAI algorithm based on a single feature of the original dataset and compare between the predicted vs actual test results (In our use-case it’s anomaly)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Calculate our desired metrics based on the FreaAI algorithm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Register our model into Databricks platform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Load the model from Databricks and make a test using the test set in order to calculate our desired metrics</a:t>
            </a:r>
          </a:p>
        </p:txBody>
      </p:sp>
    </p:spTree>
    <p:extLst>
      <p:ext uri="{BB962C8B-B14F-4D97-AF65-F5344CB8AC3E}">
        <p14:creationId xmlns:p14="http://schemas.microsoft.com/office/powerpoint/2010/main" val="175709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2B8-C3E4-9CCB-39B6-3632459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208-15B2-8B64-720E-70C7E9DBB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MLFlow is a MLOps library provider by Databricks, a MLOps software company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We use MLFlow to register our trained model in the Databricks cloud SaaS platform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Using MLFlow, we can handle versions of the trained model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In production scenario, we can load the model from the platform and run a prediction against a test set in order to calculate our metrics </a:t>
            </a:r>
          </a:p>
        </p:txBody>
      </p:sp>
    </p:spTree>
    <p:extLst>
      <p:ext uri="{BB962C8B-B14F-4D97-AF65-F5344CB8AC3E}">
        <p14:creationId xmlns:p14="http://schemas.microsoft.com/office/powerpoint/2010/main" val="172208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1DF4-196C-8FE2-0E0C-8C7A927A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Train phase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64C20-7D7C-249A-9C83-EF2ECBD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05" y="2214694"/>
            <a:ext cx="9238029" cy="28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3FC51-B546-6F8D-4C97-AD5B416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Test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90F11-6647-757B-DC11-F1CD8F0E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75" y="2271481"/>
            <a:ext cx="9823375" cy="30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2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DEMO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200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report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7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objectives &amp; target metric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 - the theory behind the step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report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future steps</a:t>
            </a:r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SUGGESTED Phase 2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264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1DBFF-E78A-5E15-AE30-ADBCC1AA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Suggested future steps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19A5D-9E9E-6F41-14A2-DB1A1BAECC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Improve models’ F2, addressing data slices recommended by Phase 1 report.</a:t>
            </a:r>
          </a:p>
          <a:p>
            <a:pPr marL="0" indent="0" algn="l" rtl="0">
              <a:buNone/>
            </a:pPr>
            <a:r>
              <a:rPr lang="en-US" dirty="0"/>
              <a:t>For each data slice: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Additionally train the model on a subset of original train set, specified by a data slice.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For even more F2 improvement:</a:t>
            </a:r>
          </a:p>
          <a:p>
            <a:pPr marL="0" indent="0" algn="l" rtl="0">
              <a:buNone/>
            </a:pPr>
            <a:r>
              <a:rPr lang="en-US" dirty="0"/>
              <a:t>       Augment train data by generation of additional synthetic data, specified by a data slice.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140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From business OBJECTIVE –</a:t>
            </a:r>
            <a:br>
              <a:rPr lang="en-US" cap="all" dirty="0"/>
            </a:br>
            <a:r>
              <a:rPr lang="en-US" cap="all" dirty="0"/>
              <a:t>to TECHNICAL metric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05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 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Client: A water utility company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Business purpose: ensure uninterrupted supply of clean water to consumers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Major costs: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developing and maintaining infrastructure of water pipes network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fixing of infrastructure failures and repair of associated damage</a:t>
            </a:r>
          </a:p>
          <a:p>
            <a:pPr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Preventive measures and servicing false alarms are considerably less expensive</a:t>
            </a:r>
          </a:p>
        </p:txBody>
      </p:sp>
    </p:spTree>
    <p:extLst>
      <p:ext uri="{BB962C8B-B14F-4D97-AF65-F5344CB8AC3E}">
        <p14:creationId xmlns:p14="http://schemas.microsoft.com/office/powerpoint/2010/main" val="25077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challenge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Prevent failures as much as possible =&gt;</a:t>
            </a:r>
          </a:p>
          <a:p>
            <a:pPr lvl="1"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Proactively detect as much anomalies as possible</a:t>
            </a:r>
          </a:p>
          <a:p>
            <a:pPr lvl="1"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&lt;prioritize&gt; Missed anomalies costs more than false anomalies</a:t>
            </a:r>
          </a:p>
          <a:p>
            <a:pPr marL="457200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Ensure balanced ability to detect to anomalies in all variety of situations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Phase 1 of the project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Technical goals:</a:t>
            </a:r>
          </a:p>
          <a:p>
            <a:pPr algn="l" rtl="0"/>
            <a:r>
              <a:rPr lang="en-US" dirty="0"/>
              <a:t>Discover F2 over variety of data slices</a:t>
            </a:r>
          </a:p>
          <a:p>
            <a:pPr algn="l" rtl="0"/>
            <a:r>
              <a:rPr lang="en-US" dirty="0"/>
              <a:t>Detect data slices in which discovered F2 is worse</a:t>
            </a:r>
          </a:p>
          <a:p>
            <a:pPr algn="l" rtl="0"/>
            <a:r>
              <a:rPr lang="en-US" dirty="0"/>
              <a:t>Provide values of possible improvement of F2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technical metrics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F2 &lt;add formula&gt;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weighted mean of precision and recall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giving more weight to recall than to precision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Possible F2 improvement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focus on data slices which improvement with maximize overall F2 improvement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&lt;formula&gt;</a:t>
            </a:r>
          </a:p>
          <a:p>
            <a:pPr marL="457200" lvl="1" indent="0" algn="l" rtl="0">
              <a:buNone/>
            </a:pPr>
            <a:r>
              <a:rPr lang="en-US" dirty="0"/>
              <a:t>&lt;F2 of other slices&gt; - &lt;F2 of overall&gt;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IBM FreaAI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“Automated extraction of data slices to test machine learning models”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Identify data slices with low accuracy</a:t>
            </a:r>
          </a:p>
          <a:p>
            <a:pPr algn="l" rtl="0"/>
            <a:r>
              <a:rPr lang="en-US" dirty="0"/>
              <a:t>Not talking about how to improve them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452</TotalTime>
  <Words>709</Words>
  <Application>Microsoft Office PowerPoint</Application>
  <PresentationFormat>Widescreen</PresentationFormat>
  <Paragraphs>86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Tw Cen MT</vt:lpstr>
      <vt:lpstr>Droplet</vt:lpstr>
      <vt:lpstr>Discovering data slices for improvement  </vt:lpstr>
      <vt:lpstr>Agenda</vt:lpstr>
      <vt:lpstr>From business OBJECTIVE – to TECHNICAL metric</vt:lpstr>
      <vt:lpstr>Client background</vt:lpstr>
      <vt:lpstr>Client’s challenge</vt:lpstr>
      <vt:lpstr>Phase 1 of the project</vt:lpstr>
      <vt:lpstr>Target technical metrics</vt:lpstr>
      <vt:lpstr>IBM FreaAI</vt:lpstr>
      <vt:lpstr>Method’s purpose</vt:lpstr>
      <vt:lpstr>Decision Trees as a feature analysis heuristic</vt:lpstr>
      <vt:lpstr>Our FreaAI modification</vt:lpstr>
      <vt:lpstr>The architecture</vt:lpstr>
      <vt:lpstr>Architecture - Overall</vt:lpstr>
      <vt:lpstr>Architecture - Process</vt:lpstr>
      <vt:lpstr>Architecture – MLFlow</vt:lpstr>
      <vt:lpstr>Architecture – Visualize – Train phase</vt:lpstr>
      <vt:lpstr>Architecture – Visualize – Test phase</vt:lpstr>
      <vt:lpstr>DEMO</vt:lpstr>
      <vt:lpstr>THE report</vt:lpstr>
      <vt:lpstr>SUGGESTED Phase 2</vt:lpstr>
      <vt:lpstr>Suggested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Natalia Meergus</cp:lastModifiedBy>
  <cp:revision>56</cp:revision>
  <dcterms:created xsi:type="dcterms:W3CDTF">2024-02-04T19:26:31Z</dcterms:created>
  <dcterms:modified xsi:type="dcterms:W3CDTF">2024-02-10T11:08:05Z</dcterms:modified>
</cp:coreProperties>
</file>