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6" r:id="rId2"/>
    <p:sldId id="263" r:id="rId3"/>
    <p:sldId id="271" r:id="rId4"/>
    <p:sldId id="273" r:id="rId5"/>
    <p:sldId id="258" r:id="rId6"/>
    <p:sldId id="280" r:id="rId7"/>
    <p:sldId id="264" r:id="rId8"/>
    <p:sldId id="257" r:id="rId9"/>
    <p:sldId id="259" r:id="rId10"/>
    <p:sldId id="260" r:id="rId11"/>
    <p:sldId id="261" r:id="rId12"/>
    <p:sldId id="283" r:id="rId13"/>
    <p:sldId id="281" r:id="rId14"/>
    <p:sldId id="262" r:id="rId15"/>
    <p:sldId id="284" r:id="rId16"/>
    <p:sldId id="270" r:id="rId17"/>
    <p:sldId id="266" r:id="rId18"/>
    <p:sldId id="267" r:id="rId19"/>
    <p:sldId id="265" r:id="rId20"/>
    <p:sldId id="268" r:id="rId21"/>
    <p:sldId id="269" r:id="rId22"/>
    <p:sldId id="274" r:id="rId23"/>
    <p:sldId id="277" r:id="rId24"/>
    <p:sldId id="282" r:id="rId25"/>
    <p:sldId id="276" r:id="rId26"/>
    <p:sldId id="275" r:id="rId27"/>
    <p:sldId id="27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5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92086" autoAdjust="0"/>
  </p:normalViewPr>
  <p:slideViewPr>
    <p:cSldViewPr snapToGrid="0">
      <p:cViewPr>
        <p:scale>
          <a:sx n="100" d="100"/>
          <a:sy n="100" d="100"/>
        </p:scale>
        <p:origin x="204" y="14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3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C27A723-51FE-45AC-AC04-AE77775347B3}" type="datetimeFigureOut">
              <a:rPr lang="he-IL" smtClean="0"/>
              <a:t>ב'/אדר א/תשפ"ד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894B87DD-015A-4410-BE23-4EE1FA9265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3388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Preserving </a:t>
            </a:r>
            <a:r>
              <a:rPr lang="en-US" dirty="0" err="1"/>
              <a:t>intuitivity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B87DD-015A-4410-BE23-4EE1FA92658F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7013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55569-74E7-1017-F665-0497C8A51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5AD8AF-3AC1-43CC-0B91-4057C771FC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278318-D388-579E-399F-C0FA8FE577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Preserving </a:t>
            </a:r>
            <a:r>
              <a:rPr lang="en-US" dirty="0" err="1"/>
              <a:t>intuitivity</a:t>
            </a: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832C8-DECE-F8DC-9A79-26D0A1A335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B87DD-015A-4410-BE23-4EE1FA92658F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3423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correlation matrix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B87DD-015A-4410-BE23-4EE1FA92658F}" type="slidenum">
              <a:rPr lang="he-IL" smtClean="0"/>
              <a:t>26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0093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 cap="none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11-Feb-24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11-Feb-24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11-Feb-24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11-Feb-24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11-Feb-24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11-Feb-24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11-Feb-24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11-Feb-24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11-Feb-24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11-Feb-24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11-Feb-24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11-Feb-24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11-Feb-24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11-Feb-24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11-Feb-24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11-Feb-24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11-Feb-24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11-Feb-24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3600" kern="1200" cap="none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11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5E192-699A-ABF7-6AE3-D4CB650B6D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Automatic discovery of </a:t>
            </a:r>
            <a:br>
              <a:rPr lang="en-US" dirty="0"/>
            </a:br>
            <a:r>
              <a:rPr lang="en-US" dirty="0"/>
              <a:t>under-performing data slices</a:t>
            </a:r>
            <a:br>
              <a:rPr lang="en-US" dirty="0"/>
            </a:br>
            <a:r>
              <a:rPr lang="en-US" dirty="0"/>
              <a:t>in anomaly detection models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1374D-A5A6-B7FC-4C98-2C459CA872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 rtl="0"/>
            <a:r>
              <a:rPr lang="en-US" dirty="0"/>
              <a:t>MLOps course Final Project</a:t>
            </a:r>
          </a:p>
          <a:p>
            <a:pPr algn="l" rtl="0"/>
            <a:r>
              <a:rPr lang="en-US" dirty="0"/>
              <a:t>Nitay Cohen, Stav Cohen, Kilièmah Ouattara, Natalia Meergus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36371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7389B7-3B50-5AF5-789C-04E529B65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Method’s purpose</a:t>
            </a:r>
            <a:endParaRPr lang="he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14B7C8-595F-3C26-415A-30842CDAF55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800" dirty="0"/>
              <a:t>Identify data slices with low accuracy</a:t>
            </a:r>
          </a:p>
          <a:p>
            <a:pPr algn="l" rtl="0"/>
            <a:r>
              <a:rPr lang="en-US" sz="2800" dirty="0"/>
              <a:t>Not talking about how to improve them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2804087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BD3D-6969-0A2D-4588-65BADF920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as a feature analysis heuristic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7FA47-36B5-06F4-62F0-E63065DCFC8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 rtl="0"/>
            <a:r>
              <a:rPr lang="en-US" dirty="0"/>
              <a:t>X: single feature or subset of features of the original dataset</a:t>
            </a:r>
          </a:p>
          <a:p>
            <a:pPr algn="l" rtl="0"/>
            <a:r>
              <a:rPr lang="en-US" dirty="0"/>
              <a:t>Y:</a:t>
            </a:r>
          </a:p>
          <a:p>
            <a:pPr lvl="1" algn="l" rtl="0"/>
            <a:r>
              <a:rPr lang="en-US" dirty="0"/>
              <a:t>‘True’ = original model predicted the original output successfully</a:t>
            </a:r>
          </a:p>
          <a:p>
            <a:pPr lvl="1" algn="l" rtl="0"/>
            <a:r>
              <a:rPr lang="en-US" dirty="0"/>
              <a:t>‘False’ = original model failed in its prediction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03145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9C8C-1D97-C7C3-FF49-2B4E5DF8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4E5DA-2825-C02D-2507-0FC6317331A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 rtl="0"/>
            <a:r>
              <a:rPr lang="en-US" dirty="0"/>
              <a:t>&lt;insert example of accuracy decision tree here (ours)&gt;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47549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23C7B2-A1F9-E6EE-8039-6BF200CBF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7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9" name="Picture 4108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4111" name="Rectangle 4110">
            <a:extLst>
              <a:ext uri="{FF2B5EF4-FFF2-40B4-BE49-F238E27FC236}">
                <a16:creationId xmlns:a16="http://schemas.microsoft.com/office/drawing/2014/main" id="{EB31A706-2873-4971-8BF0-CBBBD9ABD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2" name="Picture 6" descr="Reichman University on LinkedIn: #university | 23 comments">
            <a:extLst>
              <a:ext uri="{FF2B5EF4-FFF2-40B4-BE49-F238E27FC236}">
                <a16:creationId xmlns:a16="http://schemas.microsoft.com/office/drawing/2014/main" id="{8BF6D8A0-28F6-D13D-AB8D-D18D847B5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8026" y="2357436"/>
            <a:ext cx="2143125" cy="2143125"/>
          </a:xfrm>
          <a:prstGeom prst="roundRect">
            <a:avLst>
              <a:gd name="adj" fmla="val 530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3" name="Picture 4112">
            <a:extLst>
              <a:ext uri="{FF2B5EF4-FFF2-40B4-BE49-F238E27FC236}">
                <a16:creationId xmlns:a16="http://schemas.microsoft.com/office/drawing/2014/main" id="{CF39D056-257D-44E2-9374-900B94D4F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BA0ED86-B4D3-702B-13B0-852D20456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00" y="2678905"/>
            <a:ext cx="6524626" cy="15001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sz="4800" dirty="0"/>
              <a:t>Our adaptation of FreaAI</a:t>
            </a:r>
            <a:br>
              <a:rPr lang="en-US" sz="4800" dirty="0"/>
            </a:br>
            <a:r>
              <a:rPr lang="en-US" sz="4800" dirty="0"/>
              <a:t>for anomalies detection</a:t>
            </a:r>
          </a:p>
        </p:txBody>
      </p:sp>
    </p:spTree>
    <p:extLst>
      <p:ext uri="{BB962C8B-B14F-4D97-AF65-F5344CB8AC3E}">
        <p14:creationId xmlns:p14="http://schemas.microsoft.com/office/powerpoint/2010/main" val="4207168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BD3D-6969-0A2D-4588-65BADF920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FreaAI adaptation for F2 metric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7FA47-36B5-06F4-62F0-E63065DCFC8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endParaRPr lang="en-US" sz="1000" dirty="0"/>
          </a:p>
          <a:p>
            <a:pPr marL="0" indent="0" algn="l" rtl="0">
              <a:buNone/>
            </a:pPr>
            <a:r>
              <a:rPr lang="en-US" sz="2400" dirty="0"/>
              <a:t>X: single feature or subset of features in the original dataset, without TNs</a:t>
            </a:r>
          </a:p>
          <a:p>
            <a:pPr marL="0" indent="0" algn="l" rtl="0">
              <a:buNone/>
            </a:pPr>
            <a:endParaRPr lang="en-US" sz="1000" dirty="0"/>
          </a:p>
          <a:p>
            <a:pPr marL="0" indent="0" algn="l" rtl="0">
              <a:buNone/>
            </a:pPr>
            <a:r>
              <a:rPr lang="en-US" sz="2400" dirty="0"/>
              <a:t>Y:</a:t>
            </a:r>
          </a:p>
          <a:p>
            <a:pPr lvl="1" algn="l" rtl="0"/>
            <a:r>
              <a:rPr lang="en-US" sz="2000" dirty="0"/>
              <a:t>‘True’ =  original model predicted the original output successfully = TP</a:t>
            </a:r>
          </a:p>
          <a:p>
            <a:pPr lvl="1" algn="l" rtl="0"/>
            <a:r>
              <a:rPr lang="en-US" sz="2000" dirty="0"/>
              <a:t>‘False’ = original model failed in its prediction = FP + FN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230825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3EC792-68A3-4BAB-85F3-B639063A1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Comparison </a:t>
            </a:r>
            <a:r>
              <a:rPr lang="en-US"/>
              <a:t>of approaches</a:t>
            </a:r>
            <a:br>
              <a:rPr lang="en-US"/>
            </a:br>
            <a:r>
              <a:rPr lang="en-US"/>
              <a:t>(decision-tree guiding </a:t>
            </a:r>
            <a:r>
              <a:rPr lang="en-US" dirty="0"/>
              <a:t>metrics)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694C7-2D22-1276-11D6-C8CA4A37305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/>
              <a:t>&lt;insert example of accuracy decision tree by accuracy&gt;</a:t>
            </a:r>
            <a:endParaRPr lang="he-IL" dirty="0"/>
          </a:p>
          <a:p>
            <a:pPr marL="0" indent="0" algn="l" rtl="0">
              <a:buNone/>
            </a:pPr>
            <a:endParaRPr lang="he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F7A0AC-20B4-EA15-65A9-81B24AC5492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/>
              <a:t>&lt;insert example of decision tree by F2&gt;</a:t>
            </a:r>
            <a:endParaRPr lang="he-IL" dirty="0"/>
          </a:p>
          <a:p>
            <a:pPr marL="0" indent="0" algn="l" rtl="0">
              <a:buNone/>
            </a:pPr>
            <a:endParaRPr lang="he-IL" dirty="0"/>
          </a:p>
          <a:p>
            <a:pPr marL="0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01413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64B796-02E6-2CF2-AD58-6BA0FF61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cap="all" dirty="0"/>
              <a:t>The architecture</a:t>
            </a:r>
            <a:endParaRPr lang="he-IL" cap="al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087E06-C5E1-41C3-1F28-1C6A2EEE3E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39371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365AF-46C2-3616-1532-D71DEC709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IL" dirty="0"/>
              <a:t>Architecture - Overall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F5898-C934-4F56-A10A-009A01A21DA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828800"/>
            <a:ext cx="10363826" cy="3962399"/>
          </a:xfrm>
        </p:spPr>
        <p:txBody>
          <a:bodyPr>
            <a:normAutofit/>
          </a:bodyPr>
          <a:lstStyle/>
          <a:p>
            <a: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L" dirty="0"/>
              <a:t>Runtime environment: We use our laptops as the runtime environment, with the following installed:</a:t>
            </a:r>
          </a:p>
          <a:p>
            <a:pPr lvl="1" algn="l" rtl="0">
              <a:spcBef>
                <a:spcPts val="1000"/>
              </a:spcBef>
            </a:pPr>
            <a:r>
              <a:rPr lang="en-IL" sz="2000" dirty="0"/>
              <a:t>OS: MacOS M1 / M2 or Windows 10+ supported</a:t>
            </a:r>
          </a:p>
          <a:p>
            <a:pPr lvl="1" algn="l" rtl="0">
              <a:spcBef>
                <a:spcPts val="1000"/>
              </a:spcBef>
            </a:pPr>
            <a:r>
              <a:rPr lang="en-IL" sz="2000" dirty="0"/>
              <a:t>Python 3.11 with Anaconda / Miniconda installed</a:t>
            </a:r>
          </a:p>
          <a:p>
            <a:pPr lvl="1" algn="l" rtl="0">
              <a:spcBef>
                <a:spcPts val="1000"/>
              </a:spcBef>
            </a:pPr>
            <a:r>
              <a:rPr lang="en-IL" sz="2000" dirty="0"/>
              <a:t>The requirements Python packages specified in requirements.txt files installed using pip or conda</a:t>
            </a:r>
          </a:p>
          <a:p>
            <a:pPr lvl="1" algn="l" rtl="0">
              <a:spcBef>
                <a:spcPts val="1000"/>
              </a:spcBef>
            </a:pPr>
            <a:r>
              <a:rPr lang="en-IL" sz="2000" dirty="0"/>
              <a:t>In a real scenario the runtime environment should be run on an Instance in the cloud</a:t>
            </a:r>
          </a:p>
          <a:p>
            <a:pPr algn="l" rtl="0"/>
            <a:r>
              <a:rPr lang="en-IL" dirty="0"/>
              <a:t>Model registry: We use Databricks SaaS platform to register and store our trained models. The Databricks platform is hosted in AWS cloud</a:t>
            </a:r>
          </a:p>
        </p:txBody>
      </p:sp>
    </p:spTree>
    <p:extLst>
      <p:ext uri="{BB962C8B-B14F-4D97-AF65-F5344CB8AC3E}">
        <p14:creationId xmlns:p14="http://schemas.microsoft.com/office/powerpoint/2010/main" val="810456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2D947-AC74-53B5-5D6B-12BA87E65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IL" dirty="0"/>
              <a:t>Architecture -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8136E-200E-3148-DE13-5E3FEC8D9D6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9774" y="1794934"/>
            <a:ext cx="10363826" cy="4614333"/>
          </a:xfrm>
        </p:spPr>
        <p:txBody>
          <a:bodyPr>
            <a:normAutofit fontScale="92500" lnSpcReduction="10000"/>
          </a:bodyPr>
          <a:lstStyle/>
          <a:p>
            <a:pPr marL="457200" indent="-4572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IL" dirty="0"/>
              <a:t>Load the dataset from a set of CSV files and concatinate them into a Dataframe object</a:t>
            </a:r>
          </a:p>
          <a:p>
            <a:pPr marL="457200" indent="-4572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IL" dirty="0"/>
              <a:t>By the selected algorithm (LightGBM / ConvAE):</a:t>
            </a:r>
          </a:p>
          <a:p>
            <a:pPr marL="914400" lvl="1" indent="-457200" algn="l" rtl="0">
              <a:spcBef>
                <a:spcPts val="1000"/>
              </a:spcBef>
              <a:buFont typeface="+mj-lt"/>
              <a:buAutoNum type="arabicPeriod"/>
            </a:pPr>
            <a:r>
              <a:rPr lang="en-IL" dirty="0"/>
              <a:t>Split the dataset into train / valid</a:t>
            </a:r>
            <a:r>
              <a:rPr lang="en-US" dirty="0" err="1"/>
              <a:t>ation</a:t>
            </a:r>
            <a:r>
              <a:rPr lang="en-IL" dirty="0"/>
              <a:t> / test sets</a:t>
            </a:r>
          </a:p>
          <a:p>
            <a:pPr marL="914400" lvl="1" indent="-457200" algn="l" rtl="0">
              <a:spcBef>
                <a:spcPts val="1000"/>
              </a:spcBef>
              <a:buFont typeface="+mj-lt"/>
              <a:buAutoNum type="arabicPeriod"/>
            </a:pPr>
            <a:r>
              <a:rPr lang="en-IL" dirty="0"/>
              <a:t>Run a training using the train set and validate it with the valid set</a:t>
            </a:r>
          </a:p>
          <a:p>
            <a:pPr marL="914400" lvl="1" indent="-457200" algn="l" rtl="0">
              <a:spcBef>
                <a:spcPts val="1000"/>
              </a:spcBef>
              <a:buFont typeface="+mj-lt"/>
              <a:buAutoNum type="arabicPeriod"/>
            </a:pPr>
            <a:r>
              <a:rPr lang="en-IL" dirty="0"/>
              <a:t>Make a test using the test set in order to calculate our desired metrics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IL" dirty="0"/>
              <a:t>Run a </a:t>
            </a:r>
            <a:r>
              <a:rPr lang="en-US" dirty="0"/>
              <a:t>FreaAI algorithm based on a single feature of the original dataset and compare between the predicted vs actual test results (In our use-case it’s anomaly)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Calculate our desired metrics based on the FreaAI algorithm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Register our model into Databricks platform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IL" dirty="0"/>
              <a:t>Load the model from Databricks and make a test using the test set in order to calculate our desired metrics</a:t>
            </a:r>
          </a:p>
        </p:txBody>
      </p:sp>
    </p:spTree>
    <p:extLst>
      <p:ext uri="{BB962C8B-B14F-4D97-AF65-F5344CB8AC3E}">
        <p14:creationId xmlns:p14="http://schemas.microsoft.com/office/powerpoint/2010/main" val="1757092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CA2B8-C3E4-9CCB-39B6-3632459C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IL" dirty="0"/>
              <a:t>Architecture – MLFlow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E4208-15B2-8B64-720E-70C7E9DBB45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L" dirty="0"/>
              <a:t>MLFlow is a MLOps library provider by Databricks, a MLOps software company</a:t>
            </a:r>
          </a:p>
          <a:p>
            <a: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L" dirty="0"/>
              <a:t>We use MLFlow to register our trained model in the Databricks cloud SaaS platform</a:t>
            </a:r>
          </a:p>
          <a:p>
            <a: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L" dirty="0"/>
              <a:t>Using MLFlow, we can handle versions of the trained model</a:t>
            </a:r>
          </a:p>
          <a:p>
            <a: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L" dirty="0"/>
              <a:t>In production scenario, we can load the model from the platform and run a prediction against a test set in order to calculate our metrics </a:t>
            </a:r>
          </a:p>
        </p:txBody>
      </p:sp>
    </p:spTree>
    <p:extLst>
      <p:ext uri="{BB962C8B-B14F-4D97-AF65-F5344CB8AC3E}">
        <p14:creationId xmlns:p14="http://schemas.microsoft.com/office/powerpoint/2010/main" val="1722080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244FA-F083-30E0-A5AC-29F054B70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>
                <a:cs typeface="Calibri" panose="020F0502020204030204" pitchFamily="34" charset="0"/>
              </a:rPr>
              <a:t>Contents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EFC3E-263B-69C0-08B7-35900E4D088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 algn="l" rtl="0" font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Business objective &amp; target metrics</a:t>
            </a:r>
            <a:endParaRPr lang="en-US" sz="2800" dirty="0">
              <a:effectLst/>
              <a:cs typeface="Calibri" panose="020F0502020204030204" pitchFamily="34" charset="0"/>
            </a:endParaRPr>
          </a:p>
          <a:p>
            <a:pPr marL="514350" indent="-514350" algn="l" rtl="0" fontAlgn="ctr">
              <a:lnSpc>
                <a:spcPct val="160000"/>
              </a:lnSpc>
              <a:spcBef>
                <a:spcPts val="0"/>
              </a:spcBef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FreaAI - the theory behind the step</a:t>
            </a:r>
            <a:endParaRPr lang="en-US" sz="2800" dirty="0">
              <a:effectLst/>
              <a:cs typeface="Calibri" panose="020F0502020204030204" pitchFamily="34" charset="0"/>
            </a:endParaRPr>
          </a:p>
          <a:p>
            <a:pPr marL="514350" indent="-514350" algn="l" rtl="0" font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Architecture</a:t>
            </a:r>
            <a:endParaRPr lang="en-US" sz="2800" dirty="0">
              <a:effectLst/>
              <a:cs typeface="Calibri" panose="020F0502020204030204" pitchFamily="34" charset="0"/>
            </a:endParaRPr>
          </a:p>
          <a:p>
            <a:pPr marL="514350" indent="-514350" algn="l" rtl="0" fontAlgn="ctr">
              <a:lnSpc>
                <a:spcPct val="160000"/>
              </a:lnSpc>
              <a:spcBef>
                <a:spcPts val="0"/>
              </a:spcBef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  <a:endParaRPr lang="en-US" sz="2800" dirty="0">
              <a:effectLst/>
              <a:cs typeface="Calibri" panose="020F0502020204030204" pitchFamily="34" charset="0"/>
            </a:endParaRPr>
          </a:p>
          <a:p>
            <a:pPr marL="514350" indent="-514350" algn="l" rtl="0" font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report</a:t>
            </a:r>
            <a:endParaRPr lang="en-US" sz="2800" dirty="0">
              <a:effectLst/>
              <a:cs typeface="Calibri" panose="020F0502020204030204" pitchFamily="34" charset="0"/>
            </a:endParaRPr>
          </a:p>
          <a:p>
            <a:pPr marL="514350" indent="-514350" algn="l" rtl="0" font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Suggested next steps</a:t>
            </a:r>
          </a:p>
        </p:txBody>
      </p:sp>
    </p:spTree>
    <p:extLst>
      <p:ext uri="{BB962C8B-B14F-4D97-AF65-F5344CB8AC3E}">
        <p14:creationId xmlns:p14="http://schemas.microsoft.com/office/powerpoint/2010/main" val="3576737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B1DF4-196C-8FE2-0E0C-8C7A927A9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IL" dirty="0"/>
              <a:t>Architecture – Visualize – Train phase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164C20-7D7C-249A-9C83-EF2ECBD1C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705" y="2214694"/>
            <a:ext cx="9238029" cy="286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312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C03FC51-B546-6F8D-4C97-AD5B416C6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IL" dirty="0"/>
              <a:t>Architecture – Visualize – Test phase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E90F11-6647-757B-DC11-F1CD8F0EF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475" y="2271481"/>
            <a:ext cx="9823375" cy="303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624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64B796-02E6-2CF2-AD58-6BA0FF61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cap="all" dirty="0"/>
              <a:t>DEMO</a:t>
            </a:r>
            <a:endParaRPr lang="he-IL" cap="al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087E06-C5E1-41C3-1F28-1C6A2EEE3E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22007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64B796-02E6-2CF2-AD58-6BA0FF61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cap="all" dirty="0"/>
              <a:t>THE report</a:t>
            </a:r>
            <a:endParaRPr lang="he-IL" cap="al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087E06-C5E1-41C3-1F28-1C6A2EEE3E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78710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5488FF-F6DF-42CF-C78C-A0BBBAECD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E03400-D284-9C48-FF87-998796FA846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 rtl="0"/>
            <a:r>
              <a:rPr lang="en-US" dirty="0"/>
              <a:t>&lt;Insert reports for each model – 2 slides?&gt;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4569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9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2079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061" name="Rectangle 2060">
            <a:extLst>
              <a:ext uri="{FF2B5EF4-FFF2-40B4-BE49-F238E27FC236}">
                <a16:creationId xmlns:a16="http://schemas.microsoft.com/office/drawing/2014/main" id="{53E559B7-FFF0-4CD8-9260-633468131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Free Next phase Photos, Pictures and Images - PikWizard">
            <a:extLst>
              <a:ext uri="{FF2B5EF4-FFF2-40B4-BE49-F238E27FC236}">
                <a16:creationId xmlns:a16="http://schemas.microsoft.com/office/drawing/2014/main" id="{6126533D-EFCE-050A-53AA-B525E91F5D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902"/>
          <a:stretch/>
        </p:blipFill>
        <p:spPr bwMode="auto">
          <a:xfrm>
            <a:off x="6095903" y="2543031"/>
            <a:ext cx="5135784" cy="1764039"/>
          </a:xfrm>
          <a:prstGeom prst="roundRect">
            <a:avLst>
              <a:gd name="adj" fmla="val 530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2062">
            <a:extLst>
              <a:ext uri="{FF2B5EF4-FFF2-40B4-BE49-F238E27FC236}">
                <a16:creationId xmlns:a16="http://schemas.microsoft.com/office/drawing/2014/main" id="{180BC9E0-1901-4FD9-90B5-82D9EE513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BA040D-3A8D-0632-5A5B-D725137AD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57486"/>
            <a:ext cx="4175471" cy="31319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sz="4800" cap="all" dirty="0"/>
              <a:t>SUGGESTED</a:t>
            </a:r>
            <a:br>
              <a:rPr lang="en-US" sz="4800" cap="all" dirty="0"/>
            </a:br>
            <a:r>
              <a:rPr lang="en-US" sz="4800" cap="all" dirty="0"/>
              <a:t>PHASE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C12DE-F16A-9A64-9372-282A581F4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165600"/>
            <a:ext cx="4192557" cy="1727016"/>
          </a:xfrm>
        </p:spPr>
        <p:txBody>
          <a:bodyPr vert="horz" lIns="91440" tIns="45720" rIns="91440" bIns="45720" rtlCol="0">
            <a:normAutofit/>
          </a:bodyPr>
          <a:lstStyle/>
          <a:p>
            <a:pPr rtl="0"/>
            <a:endParaRPr lang="en-US" sz="2200" cap="all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642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41DBFF-E78A-5E15-AE30-ADBCC1AA6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Suggested next steps</a:t>
            </a:r>
            <a:endParaRPr lang="he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919A5D-9E9E-6F41-14A2-DB1A1BAECC5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400" dirty="0"/>
              <a:t>Improve models’ F2, addressing top data slices recommended by Phase 1 report.</a:t>
            </a:r>
          </a:p>
          <a:p>
            <a:pPr marL="0" indent="0" algn="l" rtl="0">
              <a:buNone/>
            </a:pPr>
            <a:r>
              <a:rPr lang="en-US" sz="2400" dirty="0"/>
              <a:t>For each data slice: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sz="2400" dirty="0"/>
              <a:t>Additionally train the model on a subset of original train set, specified by a data slice.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sz="2400" dirty="0"/>
              <a:t>For even more F2 improvement: Augment train data by generation of additional synthetic data, specified by a data slice.</a:t>
            </a:r>
          </a:p>
          <a:p>
            <a:pPr marL="0" indent="0" algn="l" rtl="0">
              <a:buNone/>
            </a:pP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41614018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F3DE69-1344-3EF8-02BA-1EF744333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3080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083" name="Rectangle 3082">
            <a:extLst>
              <a:ext uri="{FF2B5EF4-FFF2-40B4-BE49-F238E27FC236}">
                <a16:creationId xmlns:a16="http://schemas.microsoft.com/office/drawing/2014/main" id="{53E559B7-FFF0-4CD8-9260-633468131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CWSA">
            <a:extLst>
              <a:ext uri="{FF2B5EF4-FFF2-40B4-BE49-F238E27FC236}">
                <a16:creationId xmlns:a16="http://schemas.microsoft.com/office/drawing/2014/main" id="{4B97DA6B-D8DB-6D4E-4973-AF28FC4AB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6230" y="957486"/>
            <a:ext cx="4286250" cy="4286250"/>
          </a:xfrm>
          <a:prstGeom prst="roundRect">
            <a:avLst>
              <a:gd name="adj" fmla="val 530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3084">
            <a:extLst>
              <a:ext uri="{FF2B5EF4-FFF2-40B4-BE49-F238E27FC236}">
                <a16:creationId xmlns:a16="http://schemas.microsoft.com/office/drawing/2014/main" id="{180BC9E0-1901-4FD9-90B5-82D9EE513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F15D2FF-5B40-ADEC-1E20-4BCD82920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57486"/>
            <a:ext cx="4175471" cy="31319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sz="4800" cap="all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78472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64B796-02E6-2CF2-AD58-6BA0FF61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cap="all" dirty="0"/>
              <a:t>From business OBJECTIVE –</a:t>
            </a:r>
            <a:br>
              <a:rPr lang="en-US" cap="all" dirty="0"/>
            </a:br>
            <a:r>
              <a:rPr lang="en-US" cap="all" dirty="0"/>
              <a:t>to TECHNICAL metrics</a:t>
            </a:r>
            <a:endParaRPr lang="he-IL" cap="al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087E06-C5E1-41C3-1F28-1C6A2EEE3E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30595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8347-6A32-E5FD-1763-9750102DD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Client background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1A247-8606-0AD0-8F8D-677EF8C43D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algn="l" rtl="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400" dirty="0"/>
              <a:t>Client: A water utility company</a:t>
            </a:r>
          </a:p>
          <a:p>
            <a:pPr algn="l" rtl="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400" dirty="0"/>
              <a:t>Business purpose: ensure uninterrupted supply of clean water to consumers</a:t>
            </a:r>
          </a:p>
          <a:p>
            <a:pPr algn="l" rtl="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400" dirty="0"/>
              <a:t>Major costs:</a:t>
            </a:r>
          </a:p>
          <a:p>
            <a:pPr lvl="1" algn="l" rtl="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200" dirty="0"/>
              <a:t>development and maintenance of water pipes infrastructure</a:t>
            </a:r>
          </a:p>
          <a:p>
            <a:pPr lvl="1" algn="l" rtl="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200" dirty="0"/>
              <a:t>fixes of infrastructure failures and repair of associated damage</a:t>
            </a:r>
          </a:p>
          <a:p>
            <a:pPr algn="l" rtl="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400" dirty="0"/>
              <a:t>Costs reduction: by preventive measures and excessive checks</a:t>
            </a:r>
          </a:p>
        </p:txBody>
      </p:sp>
    </p:spTree>
    <p:extLst>
      <p:ext uri="{BB962C8B-B14F-4D97-AF65-F5344CB8AC3E}">
        <p14:creationId xmlns:p14="http://schemas.microsoft.com/office/powerpoint/2010/main" val="2507757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8347-6A32-E5FD-1763-9750102DD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Client’s challenge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1A247-8606-0AD0-8F8D-677EF8C43D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 algn="l" rtl="0"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2800" dirty="0"/>
              <a:t>Strive to prevent all failures</a:t>
            </a:r>
          </a:p>
          <a:p>
            <a:pPr lvl="1" algn="l" rtl="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r>
              <a:rPr lang="en-US" sz="2400" dirty="0"/>
              <a:t>proactively detect as much of the anomalies as possible</a:t>
            </a:r>
          </a:p>
          <a:p>
            <a:pPr lvl="1" algn="l" rtl="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r>
              <a:rPr lang="en-US" sz="2400" dirty="0"/>
              <a:t>prioritize missed anomalies over false alarms</a:t>
            </a:r>
          </a:p>
          <a:p>
            <a:pPr marL="457200" indent="-457200" algn="l" rtl="0"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2800" dirty="0"/>
              <a:t>Achieve balanced anomalies detection independent of anomaly parameters</a:t>
            </a:r>
          </a:p>
        </p:txBody>
      </p:sp>
    </p:spTree>
    <p:extLst>
      <p:ext uri="{BB962C8B-B14F-4D97-AF65-F5344CB8AC3E}">
        <p14:creationId xmlns:p14="http://schemas.microsoft.com/office/powerpoint/2010/main" val="106282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4B985-AF2D-FB48-CC3D-8CA38F91A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8EAB8-E380-049C-77C6-F272C36E5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Project’s technical metric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C3DE7-9048-76B1-2C3C-623C1ACA4E4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/>
              <a:t>F2 &lt;add formula&gt;</a:t>
            </a:r>
          </a:p>
          <a:p>
            <a:pPr lvl="1" algn="l" rtl="0">
              <a:buFont typeface="Courier New" panose="02070309020205020404" pitchFamily="49" charset="0"/>
              <a:buChar char="o"/>
            </a:pPr>
            <a:endParaRPr lang="en-US" dirty="0"/>
          </a:p>
          <a:p>
            <a:pPr lvl="1" algn="l" rtl="0">
              <a:buFont typeface="Courier New" panose="02070309020205020404" pitchFamily="49" charset="0"/>
              <a:buChar char="o"/>
            </a:pPr>
            <a:r>
              <a:rPr lang="en-US" dirty="0"/>
              <a:t>weighted mean of precision and recall</a:t>
            </a:r>
          </a:p>
          <a:p>
            <a:pPr lvl="1" algn="l" rtl="0">
              <a:buFont typeface="Courier New" panose="02070309020205020404" pitchFamily="49" charset="0"/>
              <a:buChar char="o"/>
            </a:pPr>
            <a:r>
              <a:rPr lang="en-US" dirty="0"/>
              <a:t>giving more weight to recall than to precision</a:t>
            </a:r>
          </a:p>
        </p:txBody>
      </p:sp>
    </p:spTree>
    <p:extLst>
      <p:ext uri="{BB962C8B-B14F-4D97-AF65-F5344CB8AC3E}">
        <p14:creationId xmlns:p14="http://schemas.microsoft.com/office/powerpoint/2010/main" val="2441465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667FC-3734-7C4D-1E5A-67D379A34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Phase 1 of the project – technical goals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BC5C6-4076-19BE-A933-C1043D0D54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514350" indent="-514350" algn="l" rtl="0"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endParaRPr lang="en-US" sz="1000" dirty="0"/>
          </a:p>
          <a:p>
            <a:pPr marL="514350" indent="-514350" algn="l" rtl="0"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3200" dirty="0"/>
              <a:t>Measure F2 for variety of data slices.</a:t>
            </a:r>
          </a:p>
          <a:p>
            <a:pPr marL="514350" indent="-514350" algn="l" rtl="0"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3200" dirty="0"/>
              <a:t>Identify most under-performing data slices (in terms of F2).</a:t>
            </a:r>
          </a:p>
          <a:p>
            <a:pPr marL="514350" indent="-514350" algn="l" rtl="0"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3200" dirty="0"/>
              <a:t>Estimate potential F2 improvement for those slices.</a:t>
            </a:r>
          </a:p>
        </p:txBody>
      </p:sp>
    </p:spTree>
    <p:extLst>
      <p:ext uri="{BB962C8B-B14F-4D97-AF65-F5344CB8AC3E}">
        <p14:creationId xmlns:p14="http://schemas.microsoft.com/office/powerpoint/2010/main" val="3485616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312DF-F229-EF9F-D7F0-A6C57FCC9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 technical metric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648DB-5759-AF17-B6A3-738D1BC3432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/>
              <a:t>Potential F2 improvement</a:t>
            </a:r>
          </a:p>
          <a:p>
            <a:pPr lvl="1" algn="l" rtl="0">
              <a:buFont typeface="Courier New" panose="02070309020205020404" pitchFamily="49" charset="0"/>
              <a:buChar char="o"/>
            </a:pPr>
            <a:r>
              <a:rPr lang="en-US" dirty="0"/>
              <a:t>focus on data slices which improvement with maximize overall F2 improvement</a:t>
            </a:r>
          </a:p>
          <a:p>
            <a:pPr lvl="1" algn="l" rtl="0">
              <a:buFont typeface="Courier New" panose="02070309020205020404" pitchFamily="49" charset="0"/>
              <a:buChar char="o"/>
            </a:pPr>
            <a:r>
              <a:rPr lang="en-US" dirty="0"/>
              <a:t>&lt;formula&gt;</a:t>
            </a:r>
          </a:p>
          <a:p>
            <a:pPr marL="457200" lvl="1" indent="0" algn="l" rtl="0">
              <a:buNone/>
            </a:pPr>
            <a:r>
              <a:rPr lang="en-US" dirty="0"/>
              <a:t>&lt;F2 of other slices&gt; - &lt;F2 of overall&gt;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47464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2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1043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105" name="Rectangle 1104">
            <a:extLst>
              <a:ext uri="{FF2B5EF4-FFF2-40B4-BE49-F238E27FC236}">
                <a16:creationId xmlns:a16="http://schemas.microsoft.com/office/drawing/2014/main" id="{EB31A706-2873-4971-8BF0-CBBBD9ABD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high angle view of a city&#10;&#10;Description automatically generated">
            <a:extLst>
              <a:ext uri="{FF2B5EF4-FFF2-40B4-BE49-F238E27FC236}">
                <a16:creationId xmlns:a16="http://schemas.microsoft.com/office/drawing/2014/main" id="{F97EECA8-358E-8049-34D4-A5D9CD8875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13" b="3388"/>
          <a:stretch/>
        </p:blipFill>
        <p:spPr bwMode="auto">
          <a:xfrm>
            <a:off x="7298338" y="2422559"/>
            <a:ext cx="4191000" cy="2357406"/>
          </a:xfrm>
          <a:prstGeom prst="roundRect">
            <a:avLst>
              <a:gd name="adj" fmla="val 530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6" name="Picture 1105">
            <a:extLst>
              <a:ext uri="{FF2B5EF4-FFF2-40B4-BE49-F238E27FC236}">
                <a16:creationId xmlns:a16="http://schemas.microsoft.com/office/drawing/2014/main" id="{CF39D056-257D-44E2-9374-900B94D4F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164B796-02E6-2CF2-AD58-6BA0FF61E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074" y="957486"/>
            <a:ext cx="5614603" cy="31319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sz="4800" dirty="0"/>
              <a:t>IBM    FreaAI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087E06-C5E1-41C3-1F28-1C6A2EEE3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1075" y="4165600"/>
            <a:ext cx="5614602" cy="1715043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rtl="0"/>
            <a:r>
              <a:rPr lang="en-US" sz="2800" dirty="0">
                <a:solidFill>
                  <a:srgbClr val="2E502E"/>
                </a:solidFill>
              </a:rPr>
              <a:t>“Automated extraction of data slices to test machine learning models”,</a:t>
            </a:r>
          </a:p>
          <a:p>
            <a:pPr rtl="0"/>
            <a:r>
              <a:rPr lang="en-US" sz="2800" dirty="0">
                <a:solidFill>
                  <a:srgbClr val="2E502E"/>
                </a:solidFill>
              </a:rPr>
              <a:t>Aug 2021</a:t>
            </a:r>
          </a:p>
        </p:txBody>
      </p:sp>
      <p:pic>
        <p:nvPicPr>
          <p:cNvPr id="1030" name="Picture 6" descr="Israel Flag Icon Photos and Images &amp; Pictures | Shutterstock">
            <a:extLst>
              <a:ext uri="{FF2B5EF4-FFF2-40B4-BE49-F238E27FC236}">
                <a16:creationId xmlns:a16="http://schemas.microsoft.com/office/drawing/2014/main" id="{284C373A-F5C3-4E12-EE63-69D9AB5F8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907" y="3425050"/>
            <a:ext cx="538163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77420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1497</TotalTime>
  <Words>789</Words>
  <Application>Microsoft Office PowerPoint</Application>
  <PresentationFormat>Widescreen</PresentationFormat>
  <Paragraphs>102</Paragraphs>
  <Slides>27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Courier New</vt:lpstr>
      <vt:lpstr>Tw Cen MT</vt:lpstr>
      <vt:lpstr>Droplet</vt:lpstr>
      <vt:lpstr>Automatic discovery of  under-performing data slices in anomaly detection models</vt:lpstr>
      <vt:lpstr>Contents</vt:lpstr>
      <vt:lpstr>From business OBJECTIVE – to TECHNICAL metrics</vt:lpstr>
      <vt:lpstr>Client background</vt:lpstr>
      <vt:lpstr>Client’s challenge</vt:lpstr>
      <vt:lpstr>Project’s technical metric</vt:lpstr>
      <vt:lpstr>Phase 1 of the project – technical goals</vt:lpstr>
      <vt:lpstr>Phase 1 technical metric</vt:lpstr>
      <vt:lpstr>IBM    FreaAI</vt:lpstr>
      <vt:lpstr>Method’s purpose</vt:lpstr>
      <vt:lpstr>Decision Trees as a feature analysis heuristic</vt:lpstr>
      <vt:lpstr>PowerPoint Presentation</vt:lpstr>
      <vt:lpstr>Our adaptation of FreaAI for anomalies detection</vt:lpstr>
      <vt:lpstr>FreaAI adaptation for F2 metric</vt:lpstr>
      <vt:lpstr>Comparison of approaches (decision-tree guiding metrics)</vt:lpstr>
      <vt:lpstr>The architecture</vt:lpstr>
      <vt:lpstr>Architecture - Overall</vt:lpstr>
      <vt:lpstr>Architecture - Process</vt:lpstr>
      <vt:lpstr>Architecture – MLFlow</vt:lpstr>
      <vt:lpstr>Architecture – Visualize – Train phase</vt:lpstr>
      <vt:lpstr>Architecture – Visualize – Test phase</vt:lpstr>
      <vt:lpstr>DEMO</vt:lpstr>
      <vt:lpstr>THE report</vt:lpstr>
      <vt:lpstr>PowerPoint Presentation</vt:lpstr>
      <vt:lpstr>SUGGESTED PHASE 2</vt:lpstr>
      <vt:lpstr>Suggested next steps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MLOps Final Project</dc:title>
  <dc:creator>Natalia Meergus</dc:creator>
  <cp:lastModifiedBy>Natalia Meergus</cp:lastModifiedBy>
  <cp:revision>78</cp:revision>
  <dcterms:created xsi:type="dcterms:W3CDTF">2024-02-04T19:26:31Z</dcterms:created>
  <dcterms:modified xsi:type="dcterms:W3CDTF">2024-02-12T14:00:54Z</dcterms:modified>
</cp:coreProperties>
</file>