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271" r:id="rId4"/>
    <p:sldId id="273" r:id="rId5"/>
    <p:sldId id="258" r:id="rId6"/>
    <p:sldId id="280" r:id="rId7"/>
    <p:sldId id="264" r:id="rId8"/>
    <p:sldId id="257" r:id="rId9"/>
    <p:sldId id="259" r:id="rId10"/>
    <p:sldId id="260" r:id="rId11"/>
    <p:sldId id="261" r:id="rId12"/>
    <p:sldId id="283" r:id="rId13"/>
    <p:sldId id="285" r:id="rId14"/>
    <p:sldId id="281" r:id="rId15"/>
    <p:sldId id="262" r:id="rId16"/>
    <p:sldId id="284" r:id="rId17"/>
    <p:sldId id="270" r:id="rId18"/>
    <p:sldId id="266" r:id="rId19"/>
    <p:sldId id="267" r:id="rId20"/>
    <p:sldId id="265" r:id="rId21"/>
    <p:sldId id="268" r:id="rId22"/>
    <p:sldId id="269" r:id="rId23"/>
    <p:sldId id="274" r:id="rId24"/>
    <p:sldId id="277" r:id="rId25"/>
    <p:sldId id="290" r:id="rId26"/>
    <p:sldId id="292" r:id="rId27"/>
    <p:sldId id="291" r:id="rId28"/>
    <p:sldId id="293" r:id="rId29"/>
    <p:sldId id="282" r:id="rId30"/>
    <p:sldId id="288" r:id="rId31"/>
    <p:sldId id="289" r:id="rId32"/>
    <p:sldId id="276" r:id="rId33"/>
    <p:sldId id="275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086" autoAdjust="0"/>
  </p:normalViewPr>
  <p:slideViewPr>
    <p:cSldViewPr snapToGrid="0">
      <p:cViewPr varScale="1">
        <p:scale>
          <a:sx n="100" d="100"/>
          <a:sy n="100" d="100"/>
        </p:scale>
        <p:origin x="210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27A723-51FE-45AC-AC04-AE77775347B3}" type="datetimeFigureOut">
              <a:rPr lang="he-IL" smtClean="0"/>
              <a:t>ג'/אדר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4B87DD-015A-4410-BE23-4EE1FA9265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3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01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55569-74E7-1017-F665-0497C8A5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AD8AF-3AC1-43CC-0B91-4057C771F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78318-D388-579E-399F-C0FA8FE57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32C8-DECE-F8DC-9A79-26D0A1A33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42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68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correlation matrix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09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192-699A-ABF7-6AE3-D4CB650B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Automatic discovery of </a:t>
            </a:r>
            <a:br>
              <a:rPr lang="en-US" dirty="0"/>
            </a:br>
            <a:r>
              <a:rPr lang="en-US" dirty="0"/>
              <a:t>under-performing data slices</a:t>
            </a:r>
            <a:br>
              <a:rPr lang="en-US" dirty="0"/>
            </a:br>
            <a:r>
              <a:rPr lang="en-US" dirty="0"/>
              <a:t>in anomaly detection models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374D-A5A6-B7FC-4C98-2C459CA87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/>
              <a:t>MLOps course Final Project</a:t>
            </a:r>
          </a:p>
          <a:p>
            <a:pPr algn="l" rtl="0"/>
            <a:r>
              <a:rPr lang="en-US" dirty="0"/>
              <a:t>Nitay Cohen, Stav Cohen, Kilièmah Ouattara, Natalia Meergus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3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89B7-3B50-5AF5-789C-04E529B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Method’s purpose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B7C8-595F-3C26-415A-30842CDA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Identify data slices with low accuracy</a:t>
            </a:r>
          </a:p>
          <a:p>
            <a:pPr algn="l" rtl="0"/>
            <a:r>
              <a:rPr lang="en-US" sz="2800" dirty="0"/>
              <a:t>Not talking about how to improve them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040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as a feature analysis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/>
              <a:t>Input</a:t>
            </a:r>
          </a:p>
          <a:p>
            <a:pPr marL="457200" lvl="1" indent="0" algn="l" rtl="0">
              <a:buNone/>
            </a:pPr>
            <a:r>
              <a:rPr lang="en-US" dirty="0"/>
              <a:t>X: single feature or subset of features of the original dataset</a:t>
            </a:r>
          </a:p>
          <a:p>
            <a:pPr marL="457200" lvl="1" indent="0" algn="l" rtl="0">
              <a:buNone/>
            </a:pPr>
            <a:r>
              <a:rPr lang="en-US" dirty="0"/>
              <a:t>Y:	  ‘True’ = original model correctly predicted the original output</a:t>
            </a:r>
          </a:p>
          <a:p>
            <a:pPr marL="457200" lvl="1" indent="0" algn="l" rtl="0">
              <a:buNone/>
            </a:pPr>
            <a:r>
              <a:rPr lang="en-US" dirty="0"/>
              <a:t>	  ‘False’ = original model failed in its prediction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/>
              <a:t>Build the tree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/>
              <a:t>Filter the leaves with:</a:t>
            </a:r>
          </a:p>
          <a:p>
            <a:pPr lvl="1" algn="l" rtl="0"/>
            <a:r>
              <a:rPr lang="en-US" dirty="0"/>
              <a:t>minimal support (above 5% of total misclassification)</a:t>
            </a:r>
          </a:p>
          <a:p>
            <a:pPr lvl="1" algn="l" rtl="0"/>
            <a:r>
              <a:rPr lang="en-US" dirty="0"/>
              <a:t>statistically significant drop in accuracy (above 4%)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314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9C8C-1D97-C7C3-FF49-2B4E5DF8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Decision tree – ideal case </a:t>
            </a:r>
            <a:endParaRPr lang="he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7C1335-76D2-67D7-5A04-99841E6B32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2286000" y="221469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45F7A1-B981-CEFD-A21A-3CBE07BF60EC}"/>
              </a:ext>
            </a:extLst>
          </p:cNvPr>
          <p:cNvSpPr txBox="1"/>
          <p:nvPr/>
        </p:nvSpPr>
        <p:spPr>
          <a:xfrm>
            <a:off x="4833263" y="4012163"/>
            <a:ext cx="5721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True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302B-E56D-A227-7DAA-3DC3AF830AB1}"/>
              </a:ext>
            </a:extLst>
          </p:cNvPr>
          <p:cNvSpPr txBox="1"/>
          <p:nvPr/>
        </p:nvSpPr>
        <p:spPr>
          <a:xfrm>
            <a:off x="7018242" y="4012163"/>
            <a:ext cx="6537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False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754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162D3-4660-713A-5E88-829DA7D7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768-4C8E-C7A6-5C15-127EB02E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Decision tree – usual case</a:t>
            </a:r>
            <a:endParaRPr lang="he-IL" dirty="0"/>
          </a:p>
        </p:txBody>
      </p:sp>
      <p:pic>
        <p:nvPicPr>
          <p:cNvPr id="7" name="Content Placeholder 6" descr="A diagram of a algorithm&#10;&#10;Description automatically generated">
            <a:extLst>
              <a:ext uri="{FF2B5EF4-FFF2-40B4-BE49-F238E27FC236}">
                <a16:creationId xmlns:a16="http://schemas.microsoft.com/office/drawing/2014/main" id="{17055945-7A9F-6BCE-9B80-930610912C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67100" y="1646052"/>
            <a:ext cx="5257800" cy="459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6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3C7B2-A1F9-E6EE-8039-6BF200CB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4108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Reichman University on LinkedIn: #university | 23 comments">
            <a:extLst>
              <a:ext uri="{FF2B5EF4-FFF2-40B4-BE49-F238E27FC236}">
                <a16:creationId xmlns:a16="http://schemas.microsoft.com/office/drawing/2014/main" id="{8BF6D8A0-28F6-D13D-AB8D-D18D847B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8026" y="2357436"/>
            <a:ext cx="2143125" cy="2143125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4112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0ED86-B4D3-702B-13B0-852D2045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0" y="2678905"/>
            <a:ext cx="6524626" cy="150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Our adaptation of FreaAI</a:t>
            </a:r>
            <a:br>
              <a:rPr lang="en-US" sz="4800" dirty="0"/>
            </a:br>
            <a:r>
              <a:rPr lang="en-US" sz="4800" dirty="0"/>
              <a:t>for anomalies detection</a:t>
            </a:r>
          </a:p>
        </p:txBody>
      </p:sp>
    </p:spTree>
    <p:extLst>
      <p:ext uri="{BB962C8B-B14F-4D97-AF65-F5344CB8AC3E}">
        <p14:creationId xmlns:p14="http://schemas.microsoft.com/office/powerpoint/2010/main" val="420716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FreaAI adaptation for F2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/>
              <a:t>Input:</a:t>
            </a:r>
          </a:p>
          <a:p>
            <a:pPr marL="457200" lvl="1" indent="0" algn="l" rtl="0">
              <a:buNone/>
            </a:pPr>
            <a:r>
              <a:rPr lang="en-US" sz="2200" dirty="0"/>
              <a:t>X: single feature or subset of features in the original dataset, without TNs</a:t>
            </a:r>
          </a:p>
          <a:p>
            <a:pPr marL="457200" lvl="1" indent="0" algn="l" rtl="0">
              <a:buNone/>
            </a:pPr>
            <a:r>
              <a:rPr lang="en-US" sz="2200" dirty="0"/>
              <a:t>Y:	</a:t>
            </a:r>
            <a:r>
              <a:rPr lang="en-US" sz="2000" dirty="0"/>
              <a:t>True’ =  original model predicted the original output successfully = TP</a:t>
            </a:r>
          </a:p>
          <a:p>
            <a:pPr marL="457200" lvl="1" indent="0" algn="l" rtl="0">
              <a:buNone/>
            </a:pPr>
            <a:r>
              <a:rPr lang="en-US" sz="2000" dirty="0"/>
              <a:t>	‘False’ = original model failed in its prediction = FP + FN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200" dirty="0"/>
              <a:t>Build the tree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200" dirty="0"/>
              <a:t>Filter the nodes: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sz="2000" dirty="0"/>
              <a:t>Number of samples below 20% of total</a:t>
            </a:r>
          </a:p>
          <a:p>
            <a:pPr marL="457200" indent="-457200" algn="l" rtl="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200" dirty="0"/>
              <a:t>Sort the nodes by potential overall F2 improvement</a:t>
            </a:r>
          </a:p>
          <a:p>
            <a:pPr algn="l" rtl="0"/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3082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43499CB-3A50-2F7C-7750-2F435E9195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0869" y="2429483"/>
            <a:ext cx="7620000" cy="3810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F7A0AC-20B4-EA15-65A9-81B24AC5492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0775" y="2392112"/>
            <a:ext cx="5572539" cy="674282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/>
              <a:t>By F2:</a:t>
            </a:r>
            <a:endParaRPr lang="he-IL" dirty="0"/>
          </a:p>
        </p:txBody>
      </p:sp>
      <p:pic>
        <p:nvPicPr>
          <p:cNvPr id="6" name="Picture 5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075D71A1-36E1-20B7-93E1-7F8362F1E5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1921" y="2536550"/>
            <a:ext cx="7620000" cy="381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3EC792-68A3-4BAB-85F3-B639063A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Comparison </a:t>
            </a:r>
            <a:r>
              <a:rPr lang="en-US"/>
              <a:t>of approaches</a:t>
            </a:r>
            <a:br>
              <a:rPr lang="en-US"/>
            </a:br>
            <a:r>
              <a:rPr lang="en-US"/>
              <a:t>(decision-tree guiding </a:t>
            </a:r>
            <a:r>
              <a:rPr lang="en-US" dirty="0"/>
              <a:t>metrics)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94C7-2D22-1276-11D6-C8CA4A3730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87413"/>
            <a:ext cx="4953628" cy="674282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/>
              <a:t>By accuracy: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14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architecture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937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65AF-46C2-3616-1532-D71DEC7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898-C934-4F56-A10A-009A01A21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Runtime environment: We use our laptops as the runtime environment, with the following installed: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OS: MacOS M1 / M2 or Windows 10+ supported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Python 3.11 with Anaconda / Miniconda installed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The requirements Python packages specified in requirements.txt files installed using pip or conda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In a real scenario the runtime environment should be run on an Instance in the cloud</a:t>
            </a:r>
          </a:p>
          <a:p>
            <a:pPr algn="l" rtl="0"/>
            <a:r>
              <a:rPr lang="en-IL" dirty="0"/>
              <a:t>Model registry: We use Databricks SaaS platform to register and store our trained models. The Databricks platform is hosted in AWS cloud</a:t>
            </a:r>
          </a:p>
        </p:txBody>
      </p:sp>
    </p:spTree>
    <p:extLst>
      <p:ext uri="{BB962C8B-B14F-4D97-AF65-F5344CB8AC3E}">
        <p14:creationId xmlns:p14="http://schemas.microsoft.com/office/powerpoint/2010/main" val="81045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947-AC74-53B5-5D6B-12BA87E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136E-200E-3148-DE13-5E3FEC8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774" y="1794934"/>
            <a:ext cx="10363826" cy="4614333"/>
          </a:xfrm>
        </p:spPr>
        <p:txBody>
          <a:bodyPr>
            <a:normAutofit fontScale="92500" lnSpcReduction="10000"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Load the dataset from a set of CSV files and concatinate them into a Dataframe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By the selected algorithm (LightGBM / ConvAE):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Split the dataset into train / valid</a:t>
            </a:r>
            <a:r>
              <a:rPr lang="en-US" dirty="0" err="1"/>
              <a:t>ation</a:t>
            </a:r>
            <a:r>
              <a:rPr lang="en-IL" dirty="0"/>
              <a:t> / test sets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Run a training using the train set and validate it with the valid set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Make a test using the test set in order to calculate our desired metrics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Run a </a:t>
            </a:r>
            <a:r>
              <a:rPr lang="en-US" dirty="0"/>
              <a:t>FreaAI algorithm based on a single feature of the original dataset and compare between the predicted vs actual test results (In our use-case it’s anomaly)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Calculate our desired metrics based on the FreaAI algorithm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Register our model into Databricks platform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Load the model from Databricks and make a test using the test set in order to calculate our desired metrics</a:t>
            </a:r>
          </a:p>
        </p:txBody>
      </p:sp>
    </p:spTree>
    <p:extLst>
      <p:ext uri="{BB962C8B-B14F-4D97-AF65-F5344CB8AC3E}">
        <p14:creationId xmlns:p14="http://schemas.microsoft.com/office/powerpoint/2010/main" val="175709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4FA-F083-30E0-A5AC-29F054B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cs typeface="Calibri" panose="020F0502020204030204" pitchFamily="34" charset="0"/>
              </a:rPr>
              <a:t>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FC3E-263B-69C0-08B7-35900E4D0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objective &amp; target metrics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FreaAI - the theory behind the step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report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next steps</a:t>
            </a:r>
          </a:p>
        </p:txBody>
      </p:sp>
    </p:spTree>
    <p:extLst>
      <p:ext uri="{BB962C8B-B14F-4D97-AF65-F5344CB8AC3E}">
        <p14:creationId xmlns:p14="http://schemas.microsoft.com/office/powerpoint/2010/main" val="357673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2B8-C3E4-9CCB-39B6-3632459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MLFlow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4208-15B2-8B64-720E-70C7E9DBB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MLFlow is a MLOps library provider by Databricks, a MLOps software company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We use MLFlow to register our trained model in the Databricks cloud SaaS platform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Using MLFlow, we can handle versions of the trained model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In production scenario, we can load the model from the platform and run a prediction against a test set in order to calculate our metrics </a:t>
            </a:r>
          </a:p>
        </p:txBody>
      </p:sp>
    </p:spTree>
    <p:extLst>
      <p:ext uri="{BB962C8B-B14F-4D97-AF65-F5344CB8AC3E}">
        <p14:creationId xmlns:p14="http://schemas.microsoft.com/office/powerpoint/2010/main" val="172208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1DF4-196C-8FE2-0E0C-8C7A927A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Train phase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64C20-7D7C-249A-9C83-EF2ECBD1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05" y="2214694"/>
            <a:ext cx="9238029" cy="28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1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03FC51-B546-6F8D-4C97-AD5B416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Test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90F11-6647-757B-DC11-F1CD8F0E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75" y="2271481"/>
            <a:ext cx="9823375" cy="30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DEMO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200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report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871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DF131-2AA4-818C-3F7D-2ED8713A13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By accuracy: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By F2:</a:t>
            </a:r>
            <a:endParaRPr lang="he-IL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092D4D-B110-5B0E-570E-76A5B93F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LightGBM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Top under-performing single features</a:t>
            </a:r>
            <a:endParaRPr lang="he-I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E7FC67-0E6A-42BF-B4BC-1905BC4A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52872"/>
              </p:ext>
            </p:extLst>
          </p:nvPr>
        </p:nvGraphicFramePr>
        <p:xfrm>
          <a:off x="2158687" y="2938527"/>
          <a:ext cx="7874000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209">
                  <a:extLst>
                    <a:ext uri="{9D8B030D-6E8A-4147-A177-3AD203B41FA5}">
                      <a16:colId xmlns:a16="http://schemas.microsoft.com/office/drawing/2014/main" val="2754320989"/>
                    </a:ext>
                  </a:extLst>
                </a:gridCol>
                <a:gridCol w="523031">
                  <a:extLst>
                    <a:ext uri="{9D8B030D-6E8A-4147-A177-3AD203B41FA5}">
                      <a16:colId xmlns:a16="http://schemas.microsoft.com/office/drawing/2014/main" val="483831662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476530001"/>
                    </a:ext>
                  </a:extLst>
                </a:gridCol>
                <a:gridCol w="1166519">
                  <a:extLst>
                    <a:ext uri="{9D8B030D-6E8A-4147-A177-3AD203B41FA5}">
                      <a16:colId xmlns:a16="http://schemas.microsoft.com/office/drawing/2014/main" val="2745154616"/>
                    </a:ext>
                  </a:extLst>
                </a:gridCol>
                <a:gridCol w="710055">
                  <a:extLst>
                    <a:ext uri="{9D8B030D-6E8A-4147-A177-3AD203B41FA5}">
                      <a16:colId xmlns:a16="http://schemas.microsoft.com/office/drawing/2014/main" val="740235767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593267708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3535882070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3809395613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3499893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5620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Flow_max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0.21023766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0.106485577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0.175572519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19.36008677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0.485899448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0.771553427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828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Flow_mean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0.067854194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17.78741866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0.587693065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0.752080858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2580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0.531914894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0.066775792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0.476190476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17.89587852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0.712257057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0.895799369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487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6FC923-C676-0208-191A-F3566D7F7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77890"/>
              </p:ext>
            </p:extLst>
          </p:nvPr>
        </p:nvGraphicFramePr>
        <p:xfrm>
          <a:off x="2158687" y="4243387"/>
          <a:ext cx="7874000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209">
                  <a:extLst>
                    <a:ext uri="{9D8B030D-6E8A-4147-A177-3AD203B41FA5}">
                      <a16:colId xmlns:a16="http://schemas.microsoft.com/office/drawing/2014/main" val="1320939090"/>
                    </a:ext>
                  </a:extLst>
                </a:gridCol>
                <a:gridCol w="523031">
                  <a:extLst>
                    <a:ext uri="{9D8B030D-6E8A-4147-A177-3AD203B41FA5}">
                      <a16:colId xmlns:a16="http://schemas.microsoft.com/office/drawing/2014/main" val="336562321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910527669"/>
                    </a:ext>
                  </a:extLst>
                </a:gridCol>
                <a:gridCol w="1166519">
                  <a:extLst>
                    <a:ext uri="{9D8B030D-6E8A-4147-A177-3AD203B41FA5}">
                      <a16:colId xmlns:a16="http://schemas.microsoft.com/office/drawing/2014/main" val="2976591645"/>
                    </a:ext>
                  </a:extLst>
                </a:gridCol>
                <a:gridCol w="710055">
                  <a:extLst>
                    <a:ext uri="{9D8B030D-6E8A-4147-A177-3AD203B41FA5}">
                      <a16:colId xmlns:a16="http://schemas.microsoft.com/office/drawing/2014/main" val="1102177779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2271837709"/>
                    </a:ext>
                  </a:extLst>
                </a:gridCol>
                <a:gridCol w="903418">
                  <a:extLst>
                    <a:ext uri="{9D8B030D-6E8A-4147-A177-3AD203B41FA5}">
                      <a16:colId xmlns:a16="http://schemas.microsoft.com/office/drawing/2014/main" val="2370843522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1229169231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20079525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7681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0.056052405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0.424778761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14.04555315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0.609992176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0.817405879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2404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0.559440559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0.051775773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0.503937008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14.42516269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0.505282819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0.772128463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0451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Flow_max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0.047679034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11.55097614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0.674449623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0.760386884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00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26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D080-F07D-CD49-A3A3-C3A5CA926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C33B0-2142-3BD6-A585-8D8FA69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LightGBM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Top under-performing pairs of features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BF611AF-4008-8B2E-F23B-8EA14A2DAB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By accuracy: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By F2:</a:t>
            </a:r>
            <a:endParaRPr lang="he-IL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39D9F-6777-DD92-DC41-5A262BB2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88147"/>
              </p:ext>
            </p:extLst>
          </p:nvPr>
        </p:nvGraphicFramePr>
        <p:xfrm>
          <a:off x="914402" y="2947528"/>
          <a:ext cx="10363198" cy="714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163">
                  <a:extLst>
                    <a:ext uri="{9D8B030D-6E8A-4147-A177-3AD203B41FA5}">
                      <a16:colId xmlns:a16="http://schemas.microsoft.com/office/drawing/2014/main" val="75131988"/>
                    </a:ext>
                  </a:extLst>
                </a:gridCol>
                <a:gridCol w="504701">
                  <a:extLst>
                    <a:ext uri="{9D8B030D-6E8A-4147-A177-3AD203B41FA5}">
                      <a16:colId xmlns:a16="http://schemas.microsoft.com/office/drawing/2014/main" val="2604055914"/>
                    </a:ext>
                  </a:extLst>
                </a:gridCol>
                <a:gridCol w="871757">
                  <a:extLst>
                    <a:ext uri="{9D8B030D-6E8A-4147-A177-3AD203B41FA5}">
                      <a16:colId xmlns:a16="http://schemas.microsoft.com/office/drawing/2014/main" val="1435037767"/>
                    </a:ext>
                  </a:extLst>
                </a:gridCol>
                <a:gridCol w="1125637">
                  <a:extLst>
                    <a:ext uri="{9D8B030D-6E8A-4147-A177-3AD203B41FA5}">
                      <a16:colId xmlns:a16="http://schemas.microsoft.com/office/drawing/2014/main" val="406192077"/>
                    </a:ext>
                  </a:extLst>
                </a:gridCol>
                <a:gridCol w="685170">
                  <a:extLst>
                    <a:ext uri="{9D8B030D-6E8A-4147-A177-3AD203B41FA5}">
                      <a16:colId xmlns:a16="http://schemas.microsoft.com/office/drawing/2014/main" val="4113929228"/>
                    </a:ext>
                  </a:extLst>
                </a:gridCol>
                <a:gridCol w="871757">
                  <a:extLst>
                    <a:ext uri="{9D8B030D-6E8A-4147-A177-3AD203B41FA5}">
                      <a16:colId xmlns:a16="http://schemas.microsoft.com/office/drawing/2014/main" val="4259224871"/>
                    </a:ext>
                  </a:extLst>
                </a:gridCol>
                <a:gridCol w="871757">
                  <a:extLst>
                    <a:ext uri="{9D8B030D-6E8A-4147-A177-3AD203B41FA5}">
                      <a16:colId xmlns:a16="http://schemas.microsoft.com/office/drawing/2014/main" val="3481492377"/>
                    </a:ext>
                  </a:extLst>
                </a:gridCol>
                <a:gridCol w="966579">
                  <a:extLst>
                    <a:ext uri="{9D8B030D-6E8A-4147-A177-3AD203B41FA5}">
                      <a16:colId xmlns:a16="http://schemas.microsoft.com/office/drawing/2014/main" val="4024434761"/>
                    </a:ext>
                  </a:extLst>
                </a:gridCol>
                <a:gridCol w="991049">
                  <a:extLst>
                    <a:ext uri="{9D8B030D-6E8A-4147-A177-3AD203B41FA5}">
                      <a16:colId xmlns:a16="http://schemas.microsoft.com/office/drawing/2014/main" val="530730272"/>
                    </a:ext>
                  </a:extLst>
                </a:gridCol>
                <a:gridCol w="966579">
                  <a:extLst>
                    <a:ext uri="{9D8B030D-6E8A-4147-A177-3AD203B41FA5}">
                      <a16:colId xmlns:a16="http://schemas.microsoft.com/office/drawing/2014/main" val="838628728"/>
                    </a:ext>
                  </a:extLst>
                </a:gridCol>
                <a:gridCol w="991049">
                  <a:extLst>
                    <a:ext uri="{9D8B030D-6E8A-4147-A177-3AD203B41FA5}">
                      <a16:colId xmlns:a16="http://schemas.microsoft.com/office/drawing/2014/main" val="287416216"/>
                    </a:ext>
                  </a:extLst>
                </a:gridCol>
              </a:tblGrid>
              <a:tr h="183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1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1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2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2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extLst>
                  <a:ext uri="{0D108BD9-81ED-4DB2-BD59-A6C34878D82A}">
                    <a16:rowId xmlns:a16="http://schemas.microsoft.com/office/drawing/2014/main" val="4037882470"/>
                  </a:ext>
                </a:extLst>
              </a:tr>
              <a:tr h="174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A2_min-Flow_min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0.134154319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19.30585683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-1.094181836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0.118916146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0.218962058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0.734922409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extLst>
                  <a:ext uri="{0D108BD9-81ED-4DB2-BD59-A6C34878D82A}">
                    <a16:rowId xmlns:a16="http://schemas.microsoft.com/office/drawing/2014/main" val="1591409636"/>
                  </a:ext>
                </a:extLst>
              </a:tr>
              <a:tr h="174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Ther_min-Flow_mean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0.086372361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0.119862232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0.0703125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18.65509761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-1.913559854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0.355449021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0.752080858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extLst>
                  <a:ext uri="{0D108BD9-81ED-4DB2-BD59-A6C34878D82A}">
                    <a16:rowId xmlns:a16="http://schemas.microsoft.com/office/drawing/2014/main" val="3112477601"/>
                  </a:ext>
                </a:extLst>
              </a:tr>
              <a:tr h="174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A2_min-Flow_mean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0.050301811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0.118831397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0.040650407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18.92624729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-1.094181836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0.355449021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0.752080858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7" marR="9187" marT="9187" marB="0" anchor="b"/>
                </a:tc>
                <a:extLst>
                  <a:ext uri="{0D108BD9-81ED-4DB2-BD59-A6C34878D82A}">
                    <a16:rowId xmlns:a16="http://schemas.microsoft.com/office/drawing/2014/main" val="40013179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D425F7-3253-F85D-B314-7347E3A1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106"/>
              </p:ext>
            </p:extLst>
          </p:nvPr>
        </p:nvGraphicFramePr>
        <p:xfrm>
          <a:off x="913774" y="4181030"/>
          <a:ext cx="10363201" cy="712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9385">
                  <a:extLst>
                    <a:ext uri="{9D8B030D-6E8A-4147-A177-3AD203B41FA5}">
                      <a16:colId xmlns:a16="http://schemas.microsoft.com/office/drawing/2014/main" val="2085981271"/>
                    </a:ext>
                  </a:extLst>
                </a:gridCol>
                <a:gridCol w="501151">
                  <a:extLst>
                    <a:ext uri="{9D8B030D-6E8A-4147-A177-3AD203B41FA5}">
                      <a16:colId xmlns:a16="http://schemas.microsoft.com/office/drawing/2014/main" val="879990362"/>
                    </a:ext>
                  </a:extLst>
                </a:gridCol>
                <a:gridCol w="865625">
                  <a:extLst>
                    <a:ext uri="{9D8B030D-6E8A-4147-A177-3AD203B41FA5}">
                      <a16:colId xmlns:a16="http://schemas.microsoft.com/office/drawing/2014/main" val="3275787206"/>
                    </a:ext>
                  </a:extLst>
                </a:gridCol>
                <a:gridCol w="1117719">
                  <a:extLst>
                    <a:ext uri="{9D8B030D-6E8A-4147-A177-3AD203B41FA5}">
                      <a16:colId xmlns:a16="http://schemas.microsoft.com/office/drawing/2014/main" val="3318499662"/>
                    </a:ext>
                  </a:extLst>
                </a:gridCol>
                <a:gridCol w="680351">
                  <a:extLst>
                    <a:ext uri="{9D8B030D-6E8A-4147-A177-3AD203B41FA5}">
                      <a16:colId xmlns:a16="http://schemas.microsoft.com/office/drawing/2014/main" val="814933535"/>
                    </a:ext>
                  </a:extLst>
                </a:gridCol>
                <a:gridCol w="865625">
                  <a:extLst>
                    <a:ext uri="{9D8B030D-6E8A-4147-A177-3AD203B41FA5}">
                      <a16:colId xmlns:a16="http://schemas.microsoft.com/office/drawing/2014/main" val="2089028842"/>
                    </a:ext>
                  </a:extLst>
                </a:gridCol>
                <a:gridCol w="865625">
                  <a:extLst>
                    <a:ext uri="{9D8B030D-6E8A-4147-A177-3AD203B41FA5}">
                      <a16:colId xmlns:a16="http://schemas.microsoft.com/office/drawing/2014/main" val="1382159602"/>
                    </a:ext>
                  </a:extLst>
                </a:gridCol>
                <a:gridCol w="959781">
                  <a:extLst>
                    <a:ext uri="{9D8B030D-6E8A-4147-A177-3AD203B41FA5}">
                      <a16:colId xmlns:a16="http://schemas.microsoft.com/office/drawing/2014/main" val="4249612255"/>
                    </a:ext>
                  </a:extLst>
                </a:gridCol>
                <a:gridCol w="984079">
                  <a:extLst>
                    <a:ext uri="{9D8B030D-6E8A-4147-A177-3AD203B41FA5}">
                      <a16:colId xmlns:a16="http://schemas.microsoft.com/office/drawing/2014/main" val="2753661137"/>
                    </a:ext>
                  </a:extLst>
                </a:gridCol>
                <a:gridCol w="959781">
                  <a:extLst>
                    <a:ext uri="{9D8B030D-6E8A-4147-A177-3AD203B41FA5}">
                      <a16:colId xmlns:a16="http://schemas.microsoft.com/office/drawing/2014/main" val="1657951328"/>
                    </a:ext>
                  </a:extLst>
                </a:gridCol>
                <a:gridCol w="984079">
                  <a:extLst>
                    <a:ext uri="{9D8B030D-6E8A-4147-A177-3AD203B41FA5}">
                      <a16:colId xmlns:a16="http://schemas.microsoft.com/office/drawing/2014/main" val="1924654912"/>
                    </a:ext>
                  </a:extLst>
                </a:gridCol>
              </a:tblGrid>
              <a:tr h="182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1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1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2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2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716078682"/>
                  </a:ext>
                </a:extLst>
              </a:tr>
              <a:tr h="17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A2_mean-Temp_max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0.435139573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0.078905549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0.381294964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19.57700651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-0.936725825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0.206062786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-1.507191718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-1.051625073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343684883"/>
                  </a:ext>
                </a:extLst>
              </a:tr>
              <a:tr h="17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A1_mean-Cur_mean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0.49689441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0.072045884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0.44137931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17.02819957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0.580596834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0.942281395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-0.188461393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-0.022254567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421485121"/>
                  </a:ext>
                </a:extLst>
              </a:tr>
              <a:tr h="173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A1_max-Cur_mean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0.421245421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0.071682102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0.368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17.13665944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0.693404496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0.895799369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-1000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-0.022254567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71417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0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87F47-B9BA-6178-2A04-B3E9C200A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CB866-8F51-B628-ED77-C525DF47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ConvAE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Top under-performing single features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3A06EEA-0545-8C42-8831-FA5D3583E1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By accuracy: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By F2:</a:t>
            </a:r>
            <a:endParaRPr lang="he-IL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1322D6-710E-4623-F341-658CB8BC8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48850"/>
              </p:ext>
            </p:extLst>
          </p:nvPr>
        </p:nvGraphicFramePr>
        <p:xfrm>
          <a:off x="1733236" y="2881945"/>
          <a:ext cx="8724902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1232">
                  <a:extLst>
                    <a:ext uri="{9D8B030D-6E8A-4147-A177-3AD203B41FA5}">
                      <a16:colId xmlns:a16="http://schemas.microsoft.com/office/drawing/2014/main" val="3968182816"/>
                    </a:ext>
                  </a:extLst>
                </a:gridCol>
                <a:gridCol w="522924">
                  <a:extLst>
                    <a:ext uri="{9D8B030D-6E8A-4147-A177-3AD203B41FA5}">
                      <a16:colId xmlns:a16="http://schemas.microsoft.com/office/drawing/2014/main" val="261158899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764438153"/>
                    </a:ext>
                  </a:extLst>
                </a:gridCol>
                <a:gridCol w="1166278">
                  <a:extLst>
                    <a:ext uri="{9D8B030D-6E8A-4147-A177-3AD203B41FA5}">
                      <a16:colId xmlns:a16="http://schemas.microsoft.com/office/drawing/2014/main" val="2958485378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240189524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756067679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2426948944"/>
                    </a:ext>
                  </a:extLst>
                </a:gridCol>
                <a:gridCol w="950770">
                  <a:extLst>
                    <a:ext uri="{9D8B030D-6E8A-4147-A177-3AD203B41FA5}">
                      <a16:colId xmlns:a16="http://schemas.microsoft.com/office/drawing/2014/main" val="3840057067"/>
                    </a:ext>
                  </a:extLst>
                </a:gridCol>
                <a:gridCol w="950770">
                  <a:extLst>
                    <a:ext uri="{9D8B030D-6E8A-4147-A177-3AD203B41FA5}">
                      <a16:colId xmlns:a16="http://schemas.microsoft.com/office/drawing/2014/main" val="13087566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3530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Flow RateRMS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0.364727608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0.090140611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0.314741036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13.99108138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-4.238382816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-1.515254796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1785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0.072819231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13.21070234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-0.759024441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-0.65916568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2256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Accelerometer1RMS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0.229257642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0.049144344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0.233333333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0.22826087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16.49944259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0.275259927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0.394063577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208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34EFAA-E9B1-283F-5C6D-85A7884E3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20869"/>
              </p:ext>
            </p:extLst>
          </p:nvPr>
        </p:nvGraphicFramePr>
        <p:xfrm>
          <a:off x="1733236" y="4175077"/>
          <a:ext cx="8724902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1232">
                  <a:extLst>
                    <a:ext uri="{9D8B030D-6E8A-4147-A177-3AD203B41FA5}">
                      <a16:colId xmlns:a16="http://schemas.microsoft.com/office/drawing/2014/main" val="2915198669"/>
                    </a:ext>
                  </a:extLst>
                </a:gridCol>
                <a:gridCol w="522924">
                  <a:extLst>
                    <a:ext uri="{9D8B030D-6E8A-4147-A177-3AD203B41FA5}">
                      <a16:colId xmlns:a16="http://schemas.microsoft.com/office/drawing/2014/main" val="624811003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605322023"/>
                    </a:ext>
                  </a:extLst>
                </a:gridCol>
                <a:gridCol w="1166278">
                  <a:extLst>
                    <a:ext uri="{9D8B030D-6E8A-4147-A177-3AD203B41FA5}">
                      <a16:colId xmlns:a16="http://schemas.microsoft.com/office/drawing/2014/main" val="1855428958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2230952255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682478926"/>
                    </a:ext>
                  </a:extLst>
                </a:gridCol>
                <a:gridCol w="903232">
                  <a:extLst>
                    <a:ext uri="{9D8B030D-6E8A-4147-A177-3AD203B41FA5}">
                      <a16:colId xmlns:a16="http://schemas.microsoft.com/office/drawing/2014/main" val="1412074277"/>
                    </a:ext>
                  </a:extLst>
                </a:gridCol>
                <a:gridCol w="950770">
                  <a:extLst>
                    <a:ext uri="{9D8B030D-6E8A-4147-A177-3AD203B41FA5}">
                      <a16:colId xmlns:a16="http://schemas.microsoft.com/office/drawing/2014/main" val="2896328077"/>
                    </a:ext>
                  </a:extLst>
                </a:gridCol>
                <a:gridCol w="950770">
                  <a:extLst>
                    <a:ext uri="{9D8B030D-6E8A-4147-A177-3AD203B41FA5}">
                      <a16:colId xmlns:a16="http://schemas.microsoft.com/office/drawing/2014/main" val="27577141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Leaf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Feature 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4643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Flow RateRMS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0.364727608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0.090140611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0.314741036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13.99108138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-4.238382816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-1.515254796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7778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Accelerometer2RMS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0.24534687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0.063093241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0.568627451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0.214814815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17.83723523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-0.411027819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-0.298931405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113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29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0.0607177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15.10590858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-0.585140437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-0.520010054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886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4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06C02-1E48-26B5-DD51-2C78C8B2C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D0940-525D-DCC4-9F4B-35691258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ConvAE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Top under-performing pairs of features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E891D3F-78E3-8DA8-5174-CEE67B1934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By accuracy: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By F2:</a:t>
            </a:r>
            <a:endParaRPr lang="he-IL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C1FF93-8AE2-D5BE-1FCB-D8016EC8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67042"/>
              </p:ext>
            </p:extLst>
          </p:nvPr>
        </p:nvGraphicFramePr>
        <p:xfrm>
          <a:off x="913774" y="2892234"/>
          <a:ext cx="10363200" cy="619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526">
                  <a:extLst>
                    <a:ext uri="{9D8B030D-6E8A-4147-A177-3AD203B41FA5}">
                      <a16:colId xmlns:a16="http://schemas.microsoft.com/office/drawing/2014/main" val="1885018364"/>
                    </a:ext>
                  </a:extLst>
                </a:gridCol>
                <a:gridCol w="441956">
                  <a:extLst>
                    <a:ext uri="{9D8B030D-6E8A-4147-A177-3AD203B41FA5}">
                      <a16:colId xmlns:a16="http://schemas.microsoft.com/office/drawing/2014/main" val="2464712261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819918011"/>
                    </a:ext>
                  </a:extLst>
                </a:gridCol>
                <a:gridCol w="985696">
                  <a:extLst>
                    <a:ext uri="{9D8B030D-6E8A-4147-A177-3AD203B41FA5}">
                      <a16:colId xmlns:a16="http://schemas.microsoft.com/office/drawing/2014/main" val="3543980047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24435360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4013523398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1194388231"/>
                    </a:ext>
                  </a:extLst>
                </a:gridCol>
                <a:gridCol w="846412">
                  <a:extLst>
                    <a:ext uri="{9D8B030D-6E8A-4147-A177-3AD203B41FA5}">
                      <a16:colId xmlns:a16="http://schemas.microsoft.com/office/drawing/2014/main" val="474322978"/>
                    </a:ext>
                  </a:extLst>
                </a:gridCol>
                <a:gridCol w="867841">
                  <a:extLst>
                    <a:ext uri="{9D8B030D-6E8A-4147-A177-3AD203B41FA5}">
                      <a16:colId xmlns:a16="http://schemas.microsoft.com/office/drawing/2014/main" val="342957599"/>
                    </a:ext>
                  </a:extLst>
                </a:gridCol>
                <a:gridCol w="846412">
                  <a:extLst>
                    <a:ext uri="{9D8B030D-6E8A-4147-A177-3AD203B41FA5}">
                      <a16:colId xmlns:a16="http://schemas.microsoft.com/office/drawing/2014/main" val="2574656736"/>
                    </a:ext>
                  </a:extLst>
                </a:gridCol>
                <a:gridCol w="867841">
                  <a:extLst>
                    <a:ext uri="{9D8B030D-6E8A-4147-A177-3AD203B41FA5}">
                      <a16:colId xmlns:a16="http://schemas.microsoft.com/office/drawing/2014/main" val="3438061689"/>
                    </a:ext>
                  </a:extLst>
                </a:gridCol>
              </a:tblGrid>
              <a:tr h="160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Leaf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F2 improvement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Size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1 Min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1 Max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2 Min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2 Max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320947194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Accelerometer1RMS-Volume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0.249233129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0.175147328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0.706521739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0.214521452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18.78483835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-0.213960193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0.499982685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0.46728906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657777980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Thermocouple-Volume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22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0.346534653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0.143449332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0.29787234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18.33890747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-1.169565737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-1000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0.479849249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2444414265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Temperature-Volume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0.032552083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0.138352342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0.15625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0.027173913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12.1516165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-1.266741037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-0.61107254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 dirty="0">
                          <a:effectLst/>
                        </a:rPr>
                        <a:t>0.46728906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22066481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AB0F3D-CEC1-5296-4E2C-A36FCCE16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40978"/>
              </p:ext>
            </p:extLst>
          </p:nvPr>
        </p:nvGraphicFramePr>
        <p:xfrm>
          <a:off x="913774" y="4179859"/>
          <a:ext cx="10363200" cy="619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526">
                  <a:extLst>
                    <a:ext uri="{9D8B030D-6E8A-4147-A177-3AD203B41FA5}">
                      <a16:colId xmlns:a16="http://schemas.microsoft.com/office/drawing/2014/main" val="139999778"/>
                    </a:ext>
                  </a:extLst>
                </a:gridCol>
                <a:gridCol w="441956">
                  <a:extLst>
                    <a:ext uri="{9D8B030D-6E8A-4147-A177-3AD203B41FA5}">
                      <a16:colId xmlns:a16="http://schemas.microsoft.com/office/drawing/2014/main" val="3342040148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1031747387"/>
                    </a:ext>
                  </a:extLst>
                </a:gridCol>
                <a:gridCol w="985696">
                  <a:extLst>
                    <a:ext uri="{9D8B030D-6E8A-4147-A177-3AD203B41FA5}">
                      <a16:colId xmlns:a16="http://schemas.microsoft.com/office/drawing/2014/main" val="2404067104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3293458586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1889050443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1763041339"/>
                    </a:ext>
                  </a:extLst>
                </a:gridCol>
                <a:gridCol w="846412">
                  <a:extLst>
                    <a:ext uri="{9D8B030D-6E8A-4147-A177-3AD203B41FA5}">
                      <a16:colId xmlns:a16="http://schemas.microsoft.com/office/drawing/2014/main" val="3423208561"/>
                    </a:ext>
                  </a:extLst>
                </a:gridCol>
                <a:gridCol w="867841">
                  <a:extLst>
                    <a:ext uri="{9D8B030D-6E8A-4147-A177-3AD203B41FA5}">
                      <a16:colId xmlns:a16="http://schemas.microsoft.com/office/drawing/2014/main" val="3682525087"/>
                    </a:ext>
                  </a:extLst>
                </a:gridCol>
                <a:gridCol w="846412">
                  <a:extLst>
                    <a:ext uri="{9D8B030D-6E8A-4147-A177-3AD203B41FA5}">
                      <a16:colId xmlns:a16="http://schemas.microsoft.com/office/drawing/2014/main" val="1852506425"/>
                    </a:ext>
                  </a:extLst>
                </a:gridCol>
                <a:gridCol w="867841">
                  <a:extLst>
                    <a:ext uri="{9D8B030D-6E8A-4147-A177-3AD203B41FA5}">
                      <a16:colId xmlns:a16="http://schemas.microsoft.com/office/drawing/2014/main" val="2760203098"/>
                    </a:ext>
                  </a:extLst>
                </a:gridCol>
              </a:tblGrid>
              <a:tr h="160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Leaf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F2 improvement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Size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1 Min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1 Max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2 Min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Feature 2 Max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415398569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Temperature-Volume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0.234297109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0.12596773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0.19665272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13.32218506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-1.238379657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-1.506777167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554685086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Thermocouple-Volume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0.350669819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0.119735151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0.301694915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16.44370123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-1.169565737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-1.083770454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-0.072681308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4150919485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Accelerometer2RMS-Volume Flow RateRMS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0.290456432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0.101191498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0.246696035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12.65328874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-1000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0.36477688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>
                          <a:effectLst/>
                        </a:rPr>
                        <a:t>-4.238382816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900" u="none" strike="noStrike" dirty="0">
                          <a:effectLst/>
                        </a:rPr>
                        <a:t>-1.515254796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46" marR="8046" marT="8046" marB="0" anchor="b"/>
                </a:tc>
                <a:extLst>
                  <a:ext uri="{0D108BD9-81ED-4DB2-BD59-A6C34878D82A}">
                    <a16:rowId xmlns:a16="http://schemas.microsoft.com/office/drawing/2014/main" val="29284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108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488FF-F6DF-42CF-C78C-A0BBBAEC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pic>
        <p:nvPicPr>
          <p:cNvPr id="3" name="Picture 2" descr="A graph of a slice&#10;&#10;Description automatically generated with medium confidence">
            <a:extLst>
              <a:ext uri="{FF2B5EF4-FFF2-40B4-BE49-F238E27FC236}">
                <a16:creationId xmlns:a16="http://schemas.microsoft.com/office/drawing/2014/main" id="{BB11AFF7-F58E-CDC5-34C5-96958D0D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64" y="1628960"/>
            <a:ext cx="5142075" cy="3085245"/>
          </a:xfrm>
          <a:prstGeom prst="rect">
            <a:avLst/>
          </a:prstGeom>
        </p:spPr>
      </p:pic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4C0AF68-9EEB-562D-2CF1-F6F6A36A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0" y="1628961"/>
            <a:ext cx="5023910" cy="3014346"/>
          </a:xfrm>
          <a:prstGeom prst="rect">
            <a:avLst/>
          </a:prstGeom>
        </p:spPr>
      </p:pic>
      <p:pic>
        <p:nvPicPr>
          <p:cNvPr id="9" name="Picture 8" descr="A graph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62719826-F876-30FE-8CF0-B333E6B34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57" y="4777284"/>
            <a:ext cx="5224408" cy="19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From business OBJECTIVE –</a:t>
            </a:r>
            <a:br>
              <a:rPr lang="en-US" cap="all" dirty="0"/>
            </a:br>
            <a:r>
              <a:rPr lang="en-US" cap="all" dirty="0"/>
              <a:t>to TECHNICAL metrics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059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E38F9-D638-D9F7-E253-2E22EF69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A09A9-EDDF-7F45-DCE1-57F31BA5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BE07DDF-F6B8-381C-964D-B1B99FD9F1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4792"/>
            <a:ext cx="10363826" cy="49377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Does our modification helps? </a:t>
            </a:r>
            <a:endParaRPr lang="he-IL" dirty="0"/>
          </a:p>
          <a:p>
            <a:pPr algn="l" rtl="0"/>
            <a:r>
              <a:rPr lang="en-US" dirty="0"/>
              <a:t>The potential improvement we got using our modification is less than original </a:t>
            </a:r>
            <a:r>
              <a:rPr lang="en-US" dirty="0" err="1"/>
              <a:t>FreaAI</a:t>
            </a:r>
            <a:endParaRPr lang="en-US" dirty="0"/>
          </a:p>
          <a:p>
            <a:pPr algn="l" rtl="0"/>
            <a:endParaRPr lang="he-IL" dirty="0"/>
          </a:p>
          <a:p>
            <a:pPr algn="l" rtl="0"/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algn="l" rtl="0"/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The modified decision tree splits better </a:t>
            </a:r>
          </a:p>
          <a:p>
            <a:pPr algn="l" rtl="0"/>
            <a:r>
              <a:rPr lang="en-US" dirty="0"/>
              <a:t>Number of samples per node is large and therefore many nodes were dropped</a:t>
            </a:r>
            <a:endParaRPr lang="he-IL" dirty="0"/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245B1A3-2F64-AB80-3E02-8CADD209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2016" y="2828990"/>
            <a:ext cx="6729984" cy="3499104"/>
          </a:xfrm>
          <a:prstGeom prst="rect">
            <a:avLst/>
          </a:prstGeom>
        </p:spPr>
      </p:pic>
      <p:pic>
        <p:nvPicPr>
          <p:cNvPr id="10" name="Picture 9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79D5F16-D3B1-58CE-4B80-C5B78D5043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607" y="3320370"/>
            <a:ext cx="3469920" cy="1734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13DB39-F343-9765-534B-94884D1BB13C}"/>
              </a:ext>
            </a:extLst>
          </p:cNvPr>
          <p:cNvSpPr txBox="1"/>
          <p:nvPr/>
        </p:nvSpPr>
        <p:spPr>
          <a:xfrm>
            <a:off x="2443798" y="317228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Modified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37EFF-193C-2192-217F-B6F1CC2604E1}"/>
              </a:ext>
            </a:extLst>
          </p:cNvPr>
          <p:cNvSpPr txBox="1"/>
          <p:nvPr/>
        </p:nvSpPr>
        <p:spPr>
          <a:xfrm>
            <a:off x="8660564" y="2977080"/>
            <a:ext cx="139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tree</a:t>
            </a:r>
          </a:p>
        </p:txBody>
      </p:sp>
    </p:spTree>
    <p:extLst>
      <p:ext uri="{BB962C8B-B14F-4D97-AF65-F5344CB8AC3E}">
        <p14:creationId xmlns:p14="http://schemas.microsoft.com/office/powerpoint/2010/main" val="2407745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8B648-FF61-CF63-927A-EB2784578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F7B0AF-4BEB-E341-FC20-76B0F9A9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76B6187-0F34-EFCF-54DB-005B257D0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4792"/>
            <a:ext cx="10363826" cy="49377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Consider again nodes’ filtering heuristic.</a:t>
            </a:r>
          </a:p>
          <a:p>
            <a:pPr algn="l" rtl="0"/>
            <a:r>
              <a:rPr lang="en-US" dirty="0"/>
              <a:t>Is a large data slice for improvement is as good input to phase 2?</a:t>
            </a:r>
          </a:p>
          <a:p>
            <a:pPr algn="l" rtl="0"/>
            <a:r>
              <a:rPr lang="en-US" dirty="0"/>
              <a:t>Features combination finds slices which their improvement can contributes more to the overall F2.</a:t>
            </a:r>
          </a:p>
          <a:p>
            <a:pPr algn="l" rtl="0"/>
            <a:r>
              <a:rPr lang="en-US" dirty="0"/>
              <a:t>Does improving multiple feature slice in possible?</a:t>
            </a:r>
            <a:endParaRPr lang="he-IL" dirty="0"/>
          </a:p>
          <a:p>
            <a:pPr algn="l" rtl="0"/>
            <a:r>
              <a:rPr lang="en-US" dirty="0"/>
              <a:t>Identifying bad slices in anomaly detection problem is difficult.</a:t>
            </a:r>
            <a:endParaRPr lang="he-IL" dirty="0"/>
          </a:p>
          <a:p>
            <a:pPr algn="l" rtl="0"/>
            <a:r>
              <a:rPr lang="en-US" dirty="0" err="1"/>
              <a:t>MLOps</a:t>
            </a:r>
            <a:r>
              <a:rPr lang="en-US" dirty="0"/>
              <a:t> is a cycle. We tried to implement specific phase in the cycle without knowing how it will affect the next phases. Feedbacks from phase 2 can help us improve the recommendations we give in phase 1.</a:t>
            </a:r>
          </a:p>
        </p:txBody>
      </p:sp>
    </p:spTree>
    <p:extLst>
      <p:ext uri="{BB962C8B-B14F-4D97-AF65-F5344CB8AC3E}">
        <p14:creationId xmlns:p14="http://schemas.microsoft.com/office/powerpoint/2010/main" val="3181993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ree Next phase Photos, Pictures and Images - PikWizard">
            <a:extLst>
              <a:ext uri="{FF2B5EF4-FFF2-40B4-BE49-F238E27FC236}">
                <a16:creationId xmlns:a16="http://schemas.microsoft.com/office/drawing/2014/main" id="{6126533D-EFCE-050A-53AA-B525E91F5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02"/>
          <a:stretch/>
        </p:blipFill>
        <p:spPr bwMode="auto">
          <a:xfrm>
            <a:off x="6095903" y="2543031"/>
            <a:ext cx="5135784" cy="1764039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A040D-3A8D-0632-5A5B-D725137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 dirty="0"/>
              <a:t>SUGGESTED</a:t>
            </a:r>
            <a:br>
              <a:rPr lang="en-US" sz="4800" cap="all" dirty="0"/>
            </a:br>
            <a:r>
              <a:rPr lang="en-US" sz="4800" cap="all" dirty="0"/>
              <a:t>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12DE-F16A-9A64-9372-282A581F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165600"/>
            <a:ext cx="4192557" cy="17270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endParaRPr lang="en-US" sz="2200" cap="al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42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1DBFF-E78A-5E15-AE30-ADBCC1AA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Suggested next steps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19A5D-9E9E-6F41-14A2-DB1A1BAECC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Improve models’ F2, addressing top data slices recommended by Phase 1 report.</a:t>
            </a:r>
          </a:p>
          <a:p>
            <a:pPr marL="0" indent="0" algn="l" rtl="0">
              <a:buNone/>
            </a:pPr>
            <a:r>
              <a:rPr lang="en-US" sz="2400" dirty="0"/>
              <a:t>For each data slice: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Additionally train the model on a subset of original train set, specified by a data slice.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For even more F2 improvement: Augment train data by generation of additional synthetic data, specified by a data slice.</a:t>
            </a:r>
          </a:p>
          <a:p>
            <a:pPr marL="0" indent="0" algn="l" rtl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161401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3DE69-1344-3EF8-02BA-1EF74433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CWSA">
            <a:extLst>
              <a:ext uri="{FF2B5EF4-FFF2-40B4-BE49-F238E27FC236}">
                <a16:creationId xmlns:a16="http://schemas.microsoft.com/office/drawing/2014/main" id="{4B97DA6B-D8DB-6D4E-4973-AF28FC4A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230" y="957486"/>
            <a:ext cx="4286250" cy="4286250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308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15D2FF-5B40-ADEC-1E20-4BCD829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472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 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Client: A water utility company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Business purpose: ensure uninterrupted supply of clean water to consumers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Major costs: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development and maintenance of water pipes infrastructure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fixes of infrastructure failures and repair of associated damage</a:t>
            </a:r>
          </a:p>
          <a:p>
            <a:pPr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Costs reduction: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by early failure detection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preventive measures and excessive checks</a:t>
            </a:r>
          </a:p>
        </p:txBody>
      </p:sp>
    </p:spTree>
    <p:extLst>
      <p:ext uri="{BB962C8B-B14F-4D97-AF65-F5344CB8AC3E}">
        <p14:creationId xmlns:p14="http://schemas.microsoft.com/office/powerpoint/2010/main" val="250775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Client’s challenge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Strive to prevent all failures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proactively detect as much of the anomalies as possible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prioritize missed anomalies over false alarms</a:t>
            </a:r>
          </a:p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Achieve balanced anomalies detection independent of anomaly parameters</a:t>
            </a:r>
          </a:p>
        </p:txBody>
      </p:sp>
    </p:spTree>
    <p:extLst>
      <p:ext uri="{BB962C8B-B14F-4D97-AF65-F5344CB8AC3E}">
        <p14:creationId xmlns:p14="http://schemas.microsoft.com/office/powerpoint/2010/main" val="1062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985-AF2D-FB48-CC3D-8CA38F91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B8-E380-049C-77C6-F272C36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Project’s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3DE7-9048-76B1-2C3C-623C1ACA4E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5110691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F2: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weighted mean of precision and recall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giving more weight to recall than to precision</a:t>
            </a:r>
          </a:p>
          <a:p>
            <a:pPr marL="0" indent="0" algn="l" rtl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D734C4-AC68-FDCB-96FF-4F565ACCE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1388" y="2214694"/>
                <a:ext cx="4697034" cy="3424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D734C4-AC68-FDCB-96FF-4F565ACC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88" y="2214694"/>
                <a:ext cx="4697034" cy="342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6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FC-3734-7C4D-1E5A-67D379A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Phase 1 of the project – technical goals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C5C6-4076-19BE-A933-C1043D0D5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en-US" sz="1000" dirty="0"/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Measure F2 for variety of data slices.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Identify most under-performing data slices (in terms of F2).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Estimate overall F2 improvement expected as a result of performance improvement of a under-performing data slice.</a:t>
            </a:r>
          </a:p>
        </p:txBody>
      </p:sp>
    </p:spTree>
    <p:extLst>
      <p:ext uri="{BB962C8B-B14F-4D97-AF65-F5344CB8AC3E}">
        <p14:creationId xmlns:p14="http://schemas.microsoft.com/office/powerpoint/2010/main" val="34856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DF-F229-EF9F-D7F0-A6C57FC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8DB-5759-AF17-B6A3-738D1BC34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Potential F2 improvement of a data slice: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i="1" dirty="0"/>
              <a:t>&lt;F2 of rest of data slices&gt;</a:t>
            </a:r>
            <a:r>
              <a:rPr lang="en-US" dirty="0"/>
              <a:t> - </a:t>
            </a:r>
            <a:r>
              <a:rPr lang="en-US" i="1" dirty="0"/>
              <a:t>&lt;overall F2&gt;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Phase 2 will focus on data slices with maximum potential F2 improvement, i.e. those which maximize overall F2 improvement.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746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05" name="Rectangle 1104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high angle view of a city&#10;&#10;Description automatically generated">
            <a:extLst>
              <a:ext uri="{FF2B5EF4-FFF2-40B4-BE49-F238E27FC236}">
                <a16:creationId xmlns:a16="http://schemas.microsoft.com/office/drawing/2014/main" id="{F97EECA8-358E-8049-34D4-A5D9CD887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3" b="3388"/>
          <a:stretch/>
        </p:blipFill>
        <p:spPr bwMode="auto">
          <a:xfrm>
            <a:off x="7298338" y="2422559"/>
            <a:ext cx="4191000" cy="2357406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1105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14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IBM    FreaAI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075" y="4165600"/>
            <a:ext cx="5614602" cy="17150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rtl="0"/>
            <a:r>
              <a:rPr lang="en-US" sz="2800" dirty="0">
                <a:solidFill>
                  <a:srgbClr val="2E502E"/>
                </a:solidFill>
              </a:rPr>
              <a:t>“Automated extraction of data slices to test machine learning models”,</a:t>
            </a:r>
          </a:p>
          <a:p>
            <a:pPr rtl="0"/>
            <a:r>
              <a:rPr lang="en-US" sz="2800" dirty="0">
                <a:solidFill>
                  <a:srgbClr val="2E502E"/>
                </a:solidFill>
              </a:rPr>
              <a:t>Aug 2021</a:t>
            </a:r>
          </a:p>
        </p:txBody>
      </p:sp>
      <p:pic>
        <p:nvPicPr>
          <p:cNvPr id="1030" name="Picture 6" descr="Israel Flag Icon Photos and Images &amp; Pictures | Shutterstock">
            <a:extLst>
              <a:ext uri="{FF2B5EF4-FFF2-40B4-BE49-F238E27FC236}">
                <a16:creationId xmlns:a16="http://schemas.microsoft.com/office/drawing/2014/main" id="{284C373A-F5C3-4E12-EE63-69D9AB5F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07" y="3425050"/>
            <a:ext cx="538163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742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1708</TotalTime>
  <Words>1534</Words>
  <Application>Microsoft Office PowerPoint</Application>
  <PresentationFormat>Widescreen</PresentationFormat>
  <Paragraphs>473</Paragraphs>
  <Slides>34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Tw Cen MT</vt:lpstr>
      <vt:lpstr>Droplet</vt:lpstr>
      <vt:lpstr>Automatic discovery of  under-performing data slices in anomaly detection models</vt:lpstr>
      <vt:lpstr>Contents</vt:lpstr>
      <vt:lpstr>From business OBJECTIVE – to TECHNICAL metrics</vt:lpstr>
      <vt:lpstr>Client background</vt:lpstr>
      <vt:lpstr>Client’s challenge</vt:lpstr>
      <vt:lpstr>Project’s technical metric</vt:lpstr>
      <vt:lpstr>Phase 1 of the project – technical goals</vt:lpstr>
      <vt:lpstr>Phase 1 technical metric</vt:lpstr>
      <vt:lpstr>IBM    FreaAI</vt:lpstr>
      <vt:lpstr>Method’s purpose</vt:lpstr>
      <vt:lpstr>Decision Trees as a feature analysis heuristic</vt:lpstr>
      <vt:lpstr>Decision tree – ideal case </vt:lpstr>
      <vt:lpstr>Decision tree – usual case</vt:lpstr>
      <vt:lpstr>Our adaptation of FreaAI for anomalies detection</vt:lpstr>
      <vt:lpstr>FreaAI adaptation for F2 metric</vt:lpstr>
      <vt:lpstr>Comparison of approaches (decision-tree guiding metrics)</vt:lpstr>
      <vt:lpstr>The architecture</vt:lpstr>
      <vt:lpstr>Architecture - Overall</vt:lpstr>
      <vt:lpstr>Architecture - Process</vt:lpstr>
      <vt:lpstr>Architecture – MLFlow</vt:lpstr>
      <vt:lpstr>Architecture – Visualize – Train phase</vt:lpstr>
      <vt:lpstr>Architecture – Visualize – Test phase</vt:lpstr>
      <vt:lpstr>DEMO</vt:lpstr>
      <vt:lpstr>THE report</vt:lpstr>
      <vt:lpstr>LightGBM model Top under-performing single features</vt:lpstr>
      <vt:lpstr>LightGBM model Top under-performing pairs of features</vt:lpstr>
      <vt:lpstr>ConvAE model Top under-performing single features</vt:lpstr>
      <vt:lpstr>ConvAE model Top under-performing pairs of features</vt:lpstr>
      <vt:lpstr>Summary and notes</vt:lpstr>
      <vt:lpstr>Summary and notes</vt:lpstr>
      <vt:lpstr>Summary and notes</vt:lpstr>
      <vt:lpstr>SUGGESTED PHASE 2</vt:lpstr>
      <vt:lpstr>Suggested 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Final Project</dc:title>
  <dc:creator>Natalia Meergus</dc:creator>
  <cp:lastModifiedBy>Natalia Meergus</cp:lastModifiedBy>
  <cp:revision>128</cp:revision>
  <dcterms:created xsi:type="dcterms:W3CDTF">2024-02-04T19:26:31Z</dcterms:created>
  <dcterms:modified xsi:type="dcterms:W3CDTF">2024-02-12T20:53:30Z</dcterms:modified>
</cp:coreProperties>
</file>