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71" r:id="rId4"/>
    <p:sldId id="273" r:id="rId5"/>
    <p:sldId id="258" r:id="rId6"/>
    <p:sldId id="280" r:id="rId7"/>
    <p:sldId id="264" r:id="rId8"/>
    <p:sldId id="257" r:id="rId9"/>
    <p:sldId id="259" r:id="rId10"/>
    <p:sldId id="260" r:id="rId11"/>
    <p:sldId id="261" r:id="rId12"/>
    <p:sldId id="283" r:id="rId13"/>
    <p:sldId id="285" r:id="rId14"/>
    <p:sldId id="281" r:id="rId15"/>
    <p:sldId id="262" r:id="rId16"/>
    <p:sldId id="284" r:id="rId17"/>
    <p:sldId id="270" r:id="rId18"/>
    <p:sldId id="266" r:id="rId19"/>
    <p:sldId id="267" r:id="rId20"/>
    <p:sldId id="265" r:id="rId21"/>
    <p:sldId id="268" r:id="rId22"/>
    <p:sldId id="269" r:id="rId23"/>
    <p:sldId id="274" r:id="rId24"/>
    <p:sldId id="277" r:id="rId25"/>
    <p:sldId id="282" r:id="rId26"/>
    <p:sldId id="286" r:id="rId27"/>
    <p:sldId id="287" r:id="rId28"/>
    <p:sldId id="276" r:id="rId29"/>
    <p:sldId id="275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2086" autoAdjust="0"/>
  </p:normalViewPr>
  <p:slideViewPr>
    <p:cSldViewPr snapToGrid="0">
      <p:cViewPr varScale="1">
        <p:scale>
          <a:sx n="103" d="100"/>
          <a:sy n="103" d="100"/>
        </p:scale>
        <p:origin x="126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27A723-51FE-45AC-AC04-AE77775347B3}" type="datetimeFigureOut">
              <a:rPr lang="he-IL" smtClean="0"/>
              <a:t>ג'/אדר א/תשפ"ד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94B87DD-015A-4410-BE23-4EE1FA9265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3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Preserving </a:t>
            </a:r>
            <a:r>
              <a:rPr lang="en-US" dirty="0" err="1"/>
              <a:t>intuitivity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01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55569-74E7-1017-F665-0497C8A5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AD8AF-3AC1-43CC-0B91-4057C771F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78318-D388-579E-399F-C0FA8FE57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Preserving </a:t>
            </a:r>
            <a:r>
              <a:rPr lang="en-US" dirty="0" err="1"/>
              <a:t>intuitivity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32C8-DECE-F8DC-9A79-26D0A1A33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42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correlation matrix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87DD-015A-4410-BE23-4EE1FA92658F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009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E192-699A-ABF7-6AE3-D4CB650B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Automatic discovery of </a:t>
            </a:r>
            <a:br>
              <a:rPr lang="en-US" dirty="0"/>
            </a:br>
            <a:r>
              <a:rPr lang="en-US" dirty="0"/>
              <a:t>under-performing data slices</a:t>
            </a:r>
            <a:br>
              <a:rPr lang="en-US" dirty="0"/>
            </a:br>
            <a:r>
              <a:rPr lang="en-US" dirty="0"/>
              <a:t>in anomaly detection models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1374D-A5A6-B7FC-4C98-2C459CA87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dirty="0"/>
              <a:t>MLOps course Final Project</a:t>
            </a:r>
          </a:p>
          <a:p>
            <a:pPr algn="l" rtl="0"/>
            <a:r>
              <a:rPr lang="en-US" dirty="0"/>
              <a:t>Nitay Cohen, Stav Cohen, Kilièmah Ouattara, Natalia Meergus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637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389B7-3B50-5AF5-789C-04E529B6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Method’s purpose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4B7C8-595F-3C26-415A-30842CDAF5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Identify data slices with low accuracy</a:t>
            </a:r>
          </a:p>
          <a:p>
            <a:pPr algn="l" rtl="0"/>
            <a:r>
              <a:rPr lang="en-US" sz="2800" dirty="0"/>
              <a:t>Not talking about how to improve them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8040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as a feature analysis heuristic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Input</a:t>
            </a:r>
          </a:p>
          <a:p>
            <a:pPr marL="457200" lvl="1" indent="0" algn="l" rtl="0">
              <a:buNone/>
            </a:pPr>
            <a:r>
              <a:rPr lang="en-US" dirty="0"/>
              <a:t>X: single feature or subset of features of the original dataset</a:t>
            </a:r>
          </a:p>
          <a:p>
            <a:pPr marL="457200" lvl="1" indent="0" algn="l" rtl="0">
              <a:buNone/>
            </a:pPr>
            <a:r>
              <a:rPr lang="en-US" dirty="0"/>
              <a:t>Y:	  ‘True’ = original model correctly predicted the original output</a:t>
            </a:r>
          </a:p>
          <a:p>
            <a:pPr marL="457200" lvl="1" indent="0" algn="l" rtl="0">
              <a:buNone/>
            </a:pPr>
            <a:r>
              <a:rPr lang="en-US" dirty="0"/>
              <a:t>	  ‘False’ = original model failed in its prediction</a:t>
            </a:r>
          </a:p>
          <a:p>
            <a:pPr algn="l" rtl="0"/>
            <a:r>
              <a:rPr lang="en-US" dirty="0"/>
              <a:t>Build the tree</a:t>
            </a:r>
          </a:p>
          <a:p>
            <a:pPr algn="l" rtl="0"/>
            <a:r>
              <a:rPr lang="en-US" dirty="0"/>
              <a:t>Filter the leaves with:</a:t>
            </a:r>
          </a:p>
          <a:p>
            <a:pPr lvl="1" algn="l" rtl="0"/>
            <a:r>
              <a:rPr lang="en-US" dirty="0"/>
              <a:t>minimal support (above 5% of total misclassification)</a:t>
            </a:r>
          </a:p>
          <a:p>
            <a:pPr lvl="1" algn="l" rtl="0"/>
            <a:r>
              <a:rPr lang="en-US" dirty="0"/>
              <a:t>statistically significant drop in accuracy (above 4%)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314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9C8C-1D97-C7C3-FF49-2B4E5DF8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Decision tree – ideal case </a:t>
            </a:r>
            <a:endParaRPr lang="he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7C1335-76D2-67D7-5A04-99841E6B32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 bwMode="auto">
          <a:xfrm>
            <a:off x="2286000" y="2214694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4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162D3-4660-713A-5E88-829DA7D7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768-4C8E-C7A6-5C15-127EB02E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Decision tree – usual case</a:t>
            </a:r>
            <a:endParaRPr lang="he-IL" dirty="0"/>
          </a:p>
        </p:txBody>
      </p:sp>
      <p:pic>
        <p:nvPicPr>
          <p:cNvPr id="7" name="Content Placeholder 6" descr="A diagram of a algorithm&#10;&#10;Description automatically generated">
            <a:extLst>
              <a:ext uri="{FF2B5EF4-FFF2-40B4-BE49-F238E27FC236}">
                <a16:creationId xmlns:a16="http://schemas.microsoft.com/office/drawing/2014/main" id="{17055945-7A9F-6BCE-9B80-930610912C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 bwMode="auto">
          <a:xfrm>
            <a:off x="3467100" y="2214694"/>
            <a:ext cx="5257800" cy="459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6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3C7B2-A1F9-E6EE-8039-6BF200CB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4108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EB31A706-2873-4971-8BF0-CBBBD9ABD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Reichman University on LinkedIn: #university | 23 comments">
            <a:extLst>
              <a:ext uri="{FF2B5EF4-FFF2-40B4-BE49-F238E27FC236}">
                <a16:creationId xmlns:a16="http://schemas.microsoft.com/office/drawing/2014/main" id="{8BF6D8A0-28F6-D13D-AB8D-D18D847B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8026" y="2357436"/>
            <a:ext cx="2143125" cy="2143125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4112">
            <a:extLst>
              <a:ext uri="{FF2B5EF4-FFF2-40B4-BE49-F238E27FC236}">
                <a16:creationId xmlns:a16="http://schemas.microsoft.com/office/drawing/2014/main" id="{CF39D056-257D-44E2-9374-900B94D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0ED86-B4D3-702B-13B0-852D2045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0" y="2678905"/>
            <a:ext cx="6524626" cy="1500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dirty="0"/>
              <a:t>Our adaptation of FreaAI</a:t>
            </a:r>
            <a:br>
              <a:rPr lang="en-US" sz="4800" dirty="0"/>
            </a:br>
            <a:r>
              <a:rPr lang="en-US" sz="4800" dirty="0"/>
              <a:t>for anomalies detection</a:t>
            </a:r>
          </a:p>
        </p:txBody>
      </p:sp>
    </p:spTree>
    <p:extLst>
      <p:ext uri="{BB962C8B-B14F-4D97-AF65-F5344CB8AC3E}">
        <p14:creationId xmlns:p14="http://schemas.microsoft.com/office/powerpoint/2010/main" val="420716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FreaAI adaptation for F2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sz="2400" dirty="0"/>
              <a:t>Input:</a:t>
            </a:r>
          </a:p>
          <a:p>
            <a:pPr marL="457200" lvl="1" indent="0" algn="l" rtl="0">
              <a:buNone/>
            </a:pPr>
            <a:r>
              <a:rPr lang="en-US" sz="2200" dirty="0"/>
              <a:t>X: single feature or subset of features in the original dataset, without TNs</a:t>
            </a:r>
          </a:p>
          <a:p>
            <a:pPr marL="457200" lvl="1" indent="0" algn="l" rtl="0">
              <a:buNone/>
            </a:pPr>
            <a:r>
              <a:rPr lang="en-US" sz="2200" dirty="0"/>
              <a:t>Y:	</a:t>
            </a:r>
            <a:r>
              <a:rPr lang="en-US" sz="2000" dirty="0"/>
              <a:t>True’ =  original model predicted the original output successfully = TP</a:t>
            </a:r>
          </a:p>
          <a:p>
            <a:pPr marL="457200" lvl="1" indent="0" algn="l" rtl="0">
              <a:buNone/>
            </a:pPr>
            <a:r>
              <a:rPr lang="en-US" sz="2000" dirty="0"/>
              <a:t>	‘False’ = original model failed in its prediction = FP + FN</a:t>
            </a:r>
          </a:p>
          <a:p>
            <a:pPr algn="l" rtl="0"/>
            <a:r>
              <a:rPr lang="en-US" sz="2200" dirty="0"/>
              <a:t>Build the tree</a:t>
            </a:r>
          </a:p>
          <a:p>
            <a:pPr algn="l" rtl="0"/>
            <a:r>
              <a:rPr lang="en-US" sz="2200" dirty="0"/>
              <a:t>Filter the nodes:</a:t>
            </a:r>
          </a:p>
          <a:p>
            <a:pPr lvl="1" algn="l" rtl="0"/>
            <a:r>
              <a:rPr lang="en-US" sz="2000" dirty="0"/>
              <a:t>Number of samples below 20% of total</a:t>
            </a:r>
          </a:p>
          <a:p>
            <a:pPr algn="l" rtl="0"/>
            <a:r>
              <a:rPr lang="en-US" sz="2200" dirty="0"/>
              <a:t>Sort the nodes by potential overall F2 improvement</a:t>
            </a:r>
          </a:p>
          <a:p>
            <a:pPr algn="l" rtl="0"/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23082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EC792-68A3-4BAB-85F3-B639063A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Comparison </a:t>
            </a:r>
            <a:r>
              <a:rPr lang="en-US"/>
              <a:t>of approaches</a:t>
            </a:r>
            <a:br>
              <a:rPr lang="en-US"/>
            </a:br>
            <a:r>
              <a:rPr lang="en-US"/>
              <a:t>(decision-tree guiding </a:t>
            </a:r>
            <a:r>
              <a:rPr lang="en-US" dirty="0"/>
              <a:t>metrics)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94C7-2D22-1276-11D6-C8CA4A3730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&lt;insert example of accuracy decision tree by accuracy&gt;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F7A0AC-20B4-EA15-65A9-81B24AC5492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&lt;insert example of decision tree by F2&gt;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141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The architecture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937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65AF-46C2-3616-1532-D71DEC70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5898-C934-4F56-A10A-009A01A21D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Runtime environment: We use our laptops as the runtime environment, with the following installed: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OS: MacOS M1 / M2 or Windows 10+ supported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Python 3.11 with Anaconda / Miniconda installed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The requirements Python packages specified in requirements.txt files installed using pip or conda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In a real scenario the runtime environment should be run on an Instance in the cloud</a:t>
            </a:r>
          </a:p>
          <a:p>
            <a:pPr algn="l" rtl="0"/>
            <a:r>
              <a:rPr lang="en-IL" dirty="0"/>
              <a:t>Model registry: We use Databricks SaaS platform to register and store our trained models. The Databricks platform is hosted in AWS cloud</a:t>
            </a:r>
          </a:p>
        </p:txBody>
      </p:sp>
    </p:spTree>
    <p:extLst>
      <p:ext uri="{BB962C8B-B14F-4D97-AF65-F5344CB8AC3E}">
        <p14:creationId xmlns:p14="http://schemas.microsoft.com/office/powerpoint/2010/main" val="81045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D947-AC74-53B5-5D6B-12BA87E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136E-200E-3148-DE13-5E3FEC8D9D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774" y="1794934"/>
            <a:ext cx="10363826" cy="4614333"/>
          </a:xfrm>
        </p:spPr>
        <p:txBody>
          <a:bodyPr>
            <a:normAutofit fontScale="92500" lnSpcReduction="10000"/>
          </a:bodyPr>
          <a:lstStyle/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Load the dataset from a set of CSV files and concatinate them into a Dataframe object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By the selected algorithm (LightGBM / ConvAE):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Split the dataset into train / valid</a:t>
            </a:r>
            <a:r>
              <a:rPr lang="en-US" dirty="0" err="1"/>
              <a:t>ation</a:t>
            </a:r>
            <a:r>
              <a:rPr lang="en-IL" dirty="0"/>
              <a:t> / test sets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Run a training using the train set and validate it with the valid set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Make a test using the test set in order to calculate our desired metrics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Run a </a:t>
            </a:r>
            <a:r>
              <a:rPr lang="en-US" dirty="0"/>
              <a:t>FreaAI algorithm based on a single feature of the original dataset and compare between the predicted vs actual test results (In our use-case it’s anomaly)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Calculate our desired metrics based on the FreaAI algorithm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Register our model into Databricks platform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Load the model from Databricks and make a test using the test set in order to calculate our desired metrics</a:t>
            </a:r>
          </a:p>
        </p:txBody>
      </p:sp>
    </p:spTree>
    <p:extLst>
      <p:ext uri="{BB962C8B-B14F-4D97-AF65-F5344CB8AC3E}">
        <p14:creationId xmlns:p14="http://schemas.microsoft.com/office/powerpoint/2010/main" val="175709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44FA-F083-30E0-A5AC-29F054B7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cs typeface="Calibri" panose="020F0502020204030204" pitchFamily="34" charset="0"/>
              </a:rPr>
              <a:t>Contents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FC3E-263B-69C0-08B7-35900E4D08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objective &amp; target metrics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FreaAI - the theory behind the step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report</a:t>
            </a:r>
            <a:endParaRPr lang="en-US" sz="2800" dirty="0">
              <a:effectLst/>
              <a:cs typeface="Calibri" panose="020F0502020204030204" pitchFamily="34" charset="0"/>
            </a:endParaRPr>
          </a:p>
          <a:p>
            <a:pPr marL="514350" indent="-514350" algn="l" rtl="0" font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Suggested next steps</a:t>
            </a:r>
          </a:p>
        </p:txBody>
      </p:sp>
    </p:spTree>
    <p:extLst>
      <p:ext uri="{BB962C8B-B14F-4D97-AF65-F5344CB8AC3E}">
        <p14:creationId xmlns:p14="http://schemas.microsoft.com/office/powerpoint/2010/main" val="357673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2B8-C3E4-9CCB-39B6-3632459C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MLFlow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4208-15B2-8B64-720E-70C7E9DBB4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MLFlow is a MLOps library provider by Databricks, a MLOps software company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We use MLFlow to register our trained model in the Databricks cloud SaaS platform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Using MLFlow, we can handle versions of the trained model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In production scenario, we can load the model from the platform and run a prediction against a test set in order to calculate our metrics </a:t>
            </a:r>
          </a:p>
        </p:txBody>
      </p:sp>
    </p:spTree>
    <p:extLst>
      <p:ext uri="{BB962C8B-B14F-4D97-AF65-F5344CB8AC3E}">
        <p14:creationId xmlns:p14="http://schemas.microsoft.com/office/powerpoint/2010/main" val="172208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1DF4-196C-8FE2-0E0C-8C7A927A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Train phase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64C20-7D7C-249A-9C83-EF2ECBD1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05" y="2214694"/>
            <a:ext cx="9238029" cy="28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12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03FC51-B546-6F8D-4C97-AD5B416C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Visualize – Test phase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90F11-6647-757B-DC11-F1CD8F0E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75" y="2271481"/>
            <a:ext cx="9823375" cy="30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2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DEMO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200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THE report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871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488FF-F6DF-42CF-C78C-A0BBBAEC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Summary and notes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03400-D284-9C48-FF87-998796FA84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3 graphs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5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B3184-D034-C81C-72FF-EB3F29328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796361-33EB-EEDC-7251-C77943B8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A68BF-ECEA-6C77-B7B0-557477171E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The potential improvement we got using our modification is less than original FreaAI</a:t>
            </a:r>
          </a:p>
          <a:p>
            <a:pPr marL="0" indent="0" algn="l" rtl="0">
              <a:buNone/>
            </a:pPr>
            <a:r>
              <a:rPr lang="en-US" dirty="0"/>
              <a:t>&lt;add 2</a:t>
            </a:r>
            <a:r>
              <a:rPr lang="en-US" baseline="30000" dirty="0"/>
              <a:t>nd</a:t>
            </a:r>
            <a:r>
              <a:rPr lang="en-US" dirty="0"/>
              <a:t> couple of trees&gt;</a:t>
            </a:r>
          </a:p>
          <a:p>
            <a:pPr algn="l" rtl="0"/>
            <a:r>
              <a:rPr lang="en-US" dirty="0"/>
              <a:t>The modified decision tree splits better </a:t>
            </a:r>
          </a:p>
          <a:p>
            <a:pPr algn="l" rtl="0"/>
            <a:r>
              <a:rPr lang="en-US" dirty="0"/>
              <a:t>Number of samples per node is large and therefore many nodes were dropped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96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1608-5897-3518-0AA7-31219D68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259C-E6D9-7174-2A6C-F29C9E807E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937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Free Next phase Photos, Pictures and Images - PikWizard">
            <a:extLst>
              <a:ext uri="{FF2B5EF4-FFF2-40B4-BE49-F238E27FC236}">
                <a16:creationId xmlns:a16="http://schemas.microsoft.com/office/drawing/2014/main" id="{6126533D-EFCE-050A-53AA-B525E91F5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02"/>
          <a:stretch/>
        </p:blipFill>
        <p:spPr bwMode="auto">
          <a:xfrm>
            <a:off x="6095903" y="2543031"/>
            <a:ext cx="5135784" cy="1764039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A040D-3A8D-0632-5A5B-D725137A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cap="all" dirty="0"/>
              <a:t>SUGGESTED</a:t>
            </a:r>
            <a:br>
              <a:rPr lang="en-US" sz="4800" cap="all" dirty="0"/>
            </a:br>
            <a:r>
              <a:rPr lang="en-US" sz="4800" cap="all" dirty="0"/>
              <a:t>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C12DE-F16A-9A64-9372-282A581F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165600"/>
            <a:ext cx="4192557" cy="1727016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endParaRPr lang="en-US" sz="2200" cap="al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42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41DBFF-E78A-5E15-AE30-ADBCC1AA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Suggested next steps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19A5D-9E9E-6F41-14A2-DB1A1BAECC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Improve models’ F2, addressing top data slices recommended by Phase 1 report.</a:t>
            </a:r>
          </a:p>
          <a:p>
            <a:pPr marL="0" indent="0" algn="l" rtl="0">
              <a:buNone/>
            </a:pPr>
            <a:r>
              <a:rPr lang="en-US" sz="2400" dirty="0"/>
              <a:t>For each data slice: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Additionally train the model on a subset of original train set, specified by a data slice.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For even more F2 improvement: Augment train data by generation of additional synthetic data, specified by a data slice.</a:t>
            </a:r>
          </a:p>
          <a:p>
            <a:pPr marL="0" indent="0" algn="l" rtl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16140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cap="all" dirty="0"/>
              <a:t>From business OBJECTIVE –</a:t>
            </a:r>
            <a:br>
              <a:rPr lang="en-US" cap="all" dirty="0"/>
            </a:br>
            <a:r>
              <a:rPr lang="en-US" cap="all" dirty="0"/>
              <a:t>to TECHNICAL metrics</a:t>
            </a:r>
            <a:endParaRPr lang="he-IL" cap="al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0595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3DE69-1344-3EF8-02BA-1EF744333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CWSA">
            <a:extLst>
              <a:ext uri="{FF2B5EF4-FFF2-40B4-BE49-F238E27FC236}">
                <a16:creationId xmlns:a16="http://schemas.microsoft.com/office/drawing/2014/main" id="{4B97DA6B-D8DB-6D4E-4973-AF28FC4A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230" y="957486"/>
            <a:ext cx="4286250" cy="4286250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3084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15D2FF-5B40-ADEC-1E20-4BCD8292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cap="all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8472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 background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Client: A water utility company</a:t>
            </a:r>
          </a:p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Business purpose: ensure uninterrupted supply of clean water to consumers</a:t>
            </a:r>
          </a:p>
          <a:p>
            <a:pPr algn="l" rtl="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Major costs: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development and maintenance of water pipes infrastructure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fixes of infrastructure failures and repair of associated damage</a:t>
            </a:r>
          </a:p>
          <a:p>
            <a:pPr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Costs reduction: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by early failure detection</a:t>
            </a:r>
          </a:p>
          <a:p>
            <a:pPr lvl="1" algn="l" rt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/>
              <a:t>preventive measures and excessive checks</a:t>
            </a:r>
          </a:p>
        </p:txBody>
      </p:sp>
    </p:spTree>
    <p:extLst>
      <p:ext uri="{BB962C8B-B14F-4D97-AF65-F5344CB8AC3E}">
        <p14:creationId xmlns:p14="http://schemas.microsoft.com/office/powerpoint/2010/main" val="250775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Client’s challenge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Strive to prevent all failures</a:t>
            </a:r>
          </a:p>
          <a:p>
            <a:pPr lvl="1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2400" dirty="0"/>
              <a:t>proactively detect as much of the anomalies as possible</a:t>
            </a:r>
          </a:p>
          <a:p>
            <a:pPr lvl="1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2400" dirty="0"/>
              <a:t>prioritize missed anomalies over false alarms</a:t>
            </a:r>
          </a:p>
          <a:p>
            <a:pPr marL="457200" indent="-45720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Achieve balanced anomalies detection independent of anomaly parameters</a:t>
            </a:r>
          </a:p>
        </p:txBody>
      </p:sp>
    </p:spTree>
    <p:extLst>
      <p:ext uri="{BB962C8B-B14F-4D97-AF65-F5344CB8AC3E}">
        <p14:creationId xmlns:p14="http://schemas.microsoft.com/office/powerpoint/2010/main" val="1062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B985-AF2D-FB48-CC3D-8CA38F91A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EAB8-E380-049C-77C6-F272C36E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Project’s technical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3DE7-9048-76B1-2C3C-623C1ACA4E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5110691" cy="342410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F2: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weighted mean of precision and recall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giving more weight to recall than to precision</a:t>
            </a:r>
          </a:p>
          <a:p>
            <a:pPr marL="0" indent="0" algn="l" rtl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D734C4-AC68-FDCB-96FF-4F565ACCE7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1388" y="2214694"/>
                <a:ext cx="4697034" cy="34241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 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l" rtl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D734C4-AC68-FDCB-96FF-4F565ACC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88" y="2214694"/>
                <a:ext cx="4697034" cy="342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46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7FC-3734-7C4D-1E5A-67D379A3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Phase 1 of the project – technical goals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C5C6-4076-19BE-A933-C1043D0D54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endParaRPr lang="en-US" sz="1000" dirty="0"/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Measure F2 for variety of data slices.</a:t>
            </a:r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Identify most under-performing data slices (in terms of F2).</a:t>
            </a:r>
          </a:p>
          <a:p>
            <a:pPr marL="514350" indent="-514350" algn="l" rtl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/>
              <a:t>Estimate overall F2 improvement expected as a result of performance improvement of a under-performing data slice.</a:t>
            </a:r>
          </a:p>
        </p:txBody>
      </p:sp>
    </p:spTree>
    <p:extLst>
      <p:ext uri="{BB962C8B-B14F-4D97-AF65-F5344CB8AC3E}">
        <p14:creationId xmlns:p14="http://schemas.microsoft.com/office/powerpoint/2010/main" val="348561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12DF-F229-EF9F-D7F0-A6C57FCC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technical metric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48DB-5759-AF17-B6A3-738D1BC343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Potential F2 improvement of a data slice: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i="1" dirty="0"/>
              <a:t>&lt;F2 of rest of data slices&gt;</a:t>
            </a:r>
            <a:r>
              <a:rPr lang="en-US" dirty="0"/>
              <a:t> - </a:t>
            </a:r>
            <a:r>
              <a:rPr lang="en-US" i="1" dirty="0"/>
              <a:t>&lt;overall F2&gt;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Focus on data slices which improvement with maximal overall F2 improvement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746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05" name="Rectangle 1104">
            <a:extLst>
              <a:ext uri="{FF2B5EF4-FFF2-40B4-BE49-F238E27FC236}">
                <a16:creationId xmlns:a16="http://schemas.microsoft.com/office/drawing/2014/main" id="{EB31A706-2873-4971-8BF0-CBBBD9ABD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high angle view of a city&#10;&#10;Description automatically generated">
            <a:extLst>
              <a:ext uri="{FF2B5EF4-FFF2-40B4-BE49-F238E27FC236}">
                <a16:creationId xmlns:a16="http://schemas.microsoft.com/office/drawing/2014/main" id="{F97EECA8-358E-8049-34D4-A5D9CD887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3" b="3388"/>
          <a:stretch/>
        </p:blipFill>
        <p:spPr bwMode="auto">
          <a:xfrm>
            <a:off x="7298338" y="2422559"/>
            <a:ext cx="4191000" cy="2357406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1105">
            <a:extLst>
              <a:ext uri="{FF2B5EF4-FFF2-40B4-BE49-F238E27FC236}">
                <a16:creationId xmlns:a16="http://schemas.microsoft.com/office/drawing/2014/main" id="{CF39D056-257D-44E2-9374-900B94D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4" y="957486"/>
            <a:ext cx="5614603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dirty="0"/>
              <a:t>IBM    FreaAI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075" y="4165600"/>
            <a:ext cx="5614602" cy="17150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rtl="0"/>
            <a:r>
              <a:rPr lang="en-US" sz="2800" dirty="0">
                <a:solidFill>
                  <a:srgbClr val="2E502E"/>
                </a:solidFill>
              </a:rPr>
              <a:t>“Automated extraction of data slices to test machine learning models”,</a:t>
            </a:r>
          </a:p>
          <a:p>
            <a:pPr rtl="0"/>
            <a:r>
              <a:rPr lang="en-US" sz="2800" dirty="0">
                <a:solidFill>
                  <a:srgbClr val="2E502E"/>
                </a:solidFill>
              </a:rPr>
              <a:t>Aug 2021</a:t>
            </a:r>
          </a:p>
        </p:txBody>
      </p:sp>
      <p:pic>
        <p:nvPicPr>
          <p:cNvPr id="1030" name="Picture 6" descr="Israel Flag Icon Photos and Images &amp; Pictures | Shutterstock">
            <a:extLst>
              <a:ext uri="{FF2B5EF4-FFF2-40B4-BE49-F238E27FC236}">
                <a16:creationId xmlns:a16="http://schemas.microsoft.com/office/drawing/2014/main" id="{284C373A-F5C3-4E12-EE63-69D9AB5F8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07" y="3425050"/>
            <a:ext cx="538163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742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1611</TotalTime>
  <Words>911</Words>
  <Application>Microsoft Office PowerPoint</Application>
  <PresentationFormat>Widescreen</PresentationFormat>
  <Paragraphs>120</Paragraphs>
  <Slides>30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Tw Cen MT</vt:lpstr>
      <vt:lpstr>Droplet</vt:lpstr>
      <vt:lpstr>Automatic discovery of  under-performing data slices in anomaly detection models</vt:lpstr>
      <vt:lpstr>Contents</vt:lpstr>
      <vt:lpstr>From business OBJECTIVE – to TECHNICAL metrics</vt:lpstr>
      <vt:lpstr>Client background</vt:lpstr>
      <vt:lpstr>Client’s challenge</vt:lpstr>
      <vt:lpstr>Project’s technical metric</vt:lpstr>
      <vt:lpstr>Phase 1 of the project – technical goals</vt:lpstr>
      <vt:lpstr>Phase 1 technical metric</vt:lpstr>
      <vt:lpstr>IBM    FreaAI</vt:lpstr>
      <vt:lpstr>Method’s purpose</vt:lpstr>
      <vt:lpstr>Decision Trees as a feature analysis heuristic</vt:lpstr>
      <vt:lpstr>Decision tree – ideal case </vt:lpstr>
      <vt:lpstr>Decision tree – usual case</vt:lpstr>
      <vt:lpstr>Our adaptation of FreaAI for anomalies detection</vt:lpstr>
      <vt:lpstr>FreaAI adaptation for F2 metric</vt:lpstr>
      <vt:lpstr>Comparison of approaches (decision-tree guiding metrics)</vt:lpstr>
      <vt:lpstr>The architecture</vt:lpstr>
      <vt:lpstr>Architecture - Overall</vt:lpstr>
      <vt:lpstr>Architecture - Process</vt:lpstr>
      <vt:lpstr>Architecture – MLFlow</vt:lpstr>
      <vt:lpstr>Architecture – Visualize – Train phase</vt:lpstr>
      <vt:lpstr>Architecture – Visualize – Test phase</vt:lpstr>
      <vt:lpstr>DEMO</vt:lpstr>
      <vt:lpstr>THE report</vt:lpstr>
      <vt:lpstr>Summary and notes</vt:lpstr>
      <vt:lpstr>PowerPoint Presentation</vt:lpstr>
      <vt:lpstr>PowerPoint Presentation</vt:lpstr>
      <vt:lpstr>SUGGESTED PHASE 2</vt:lpstr>
      <vt:lpstr>Suggested next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Final Project</dc:title>
  <dc:creator>Natalia Meergus</dc:creator>
  <cp:lastModifiedBy>Natalia Meergus</cp:lastModifiedBy>
  <cp:revision>102</cp:revision>
  <dcterms:created xsi:type="dcterms:W3CDTF">2024-02-04T19:26:31Z</dcterms:created>
  <dcterms:modified xsi:type="dcterms:W3CDTF">2024-02-12T16:43:36Z</dcterms:modified>
</cp:coreProperties>
</file>