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56" r:id="rId2"/>
    <p:sldId id="263" r:id="rId3"/>
    <p:sldId id="258" r:id="rId4"/>
    <p:sldId id="264" r:id="rId5"/>
    <p:sldId id="257" r:id="rId6"/>
    <p:sldId id="259" r:id="rId7"/>
    <p:sldId id="260" r:id="rId8"/>
    <p:sldId id="261" r:id="rId9"/>
    <p:sldId id="262" r:id="rId10"/>
    <p:sldId id="266" r:id="rId11"/>
    <p:sldId id="267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871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176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88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7C27A723-51FE-45AC-AC04-AE77775347B3}" type="datetimeFigureOut">
              <a:rPr lang="he-IL" smtClean="0"/>
              <a:t>כ"ט.שבט.תשפ"ד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he-I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894B87DD-015A-4410-BE23-4EE1FA92658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83388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 cap="none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1" eaLnBrk="1" latinLnBrk="0" hangingPunct="1">
        <a:lnSpc>
          <a:spcPct val="90000"/>
        </a:lnSpc>
        <a:spcBef>
          <a:spcPct val="0"/>
        </a:spcBef>
        <a:buNone/>
        <a:defRPr sz="3600" kern="1200" cap="none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5E192-699A-ABF7-6AE3-D4CB650B6D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MLOps Final Project</a:t>
            </a:r>
            <a:endParaRPr lang="he-I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11374D-A5A6-B7FC-4C98-2C459CA872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rtl="0"/>
            <a:r>
              <a:rPr lang="en-US" dirty="0" err="1"/>
              <a:t>Nitay</a:t>
            </a:r>
            <a:r>
              <a:rPr lang="en-US" dirty="0"/>
              <a:t> Cohen, Stav Cohen, </a:t>
            </a:r>
            <a:r>
              <a:rPr lang="en-US" dirty="0" err="1"/>
              <a:t>Kiliemah</a:t>
            </a:r>
            <a:r>
              <a:rPr lang="en-US" dirty="0"/>
              <a:t>, Natalia Meergus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8363717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365AF-46C2-3616-1532-D71DEC709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IL" dirty="0"/>
              <a:t>Architecture - Overall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F5898-C934-4F56-A10A-009A01A21DA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828800"/>
            <a:ext cx="10363826" cy="3962399"/>
          </a:xfrm>
        </p:spPr>
        <p:txBody>
          <a:bodyPr>
            <a:normAutofit/>
          </a:bodyPr>
          <a:lstStyle/>
          <a:p>
            <a: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L" dirty="0"/>
              <a:t>Runtime environment: We use our laptops as the runtime environment, with the following installed:</a:t>
            </a:r>
          </a:p>
          <a:p>
            <a:pPr lvl="1" algn="l" rtl="0">
              <a:spcBef>
                <a:spcPts val="1000"/>
              </a:spcBef>
            </a:pPr>
            <a:r>
              <a:rPr lang="en-IL" sz="2000" dirty="0"/>
              <a:t>OS: MacOS M1 / M2 or Windows 10+ supported</a:t>
            </a:r>
          </a:p>
          <a:p>
            <a:pPr lvl="1" algn="l" rtl="0">
              <a:spcBef>
                <a:spcPts val="1000"/>
              </a:spcBef>
            </a:pPr>
            <a:r>
              <a:rPr lang="en-IL" sz="2000" dirty="0"/>
              <a:t>Python 3.11 with Anaconda / Miniconda installed</a:t>
            </a:r>
          </a:p>
          <a:p>
            <a:pPr lvl="1" algn="l" rtl="0">
              <a:spcBef>
                <a:spcPts val="1000"/>
              </a:spcBef>
            </a:pPr>
            <a:r>
              <a:rPr lang="en-IL" sz="2000" dirty="0"/>
              <a:t>The requirements Python packages specified in requirements.txt files installed using pip or conda</a:t>
            </a:r>
          </a:p>
          <a:p>
            <a:pPr lvl="1" algn="l" rtl="0">
              <a:spcBef>
                <a:spcPts val="1000"/>
              </a:spcBef>
            </a:pPr>
            <a:r>
              <a:rPr lang="en-IL" sz="2000" dirty="0"/>
              <a:t>In a real scenario the runtime environment should be run on an Instance in the cloud</a:t>
            </a:r>
          </a:p>
          <a:p>
            <a:pPr algn="l" rtl="0"/>
            <a:r>
              <a:rPr lang="en-IL" dirty="0"/>
              <a:t>Model registry: We use Databricks SaaS platform to register and store our trained models. The Databricks platform is hosted in AWS cloud</a:t>
            </a:r>
          </a:p>
        </p:txBody>
      </p:sp>
    </p:spTree>
    <p:extLst>
      <p:ext uri="{BB962C8B-B14F-4D97-AF65-F5344CB8AC3E}">
        <p14:creationId xmlns:p14="http://schemas.microsoft.com/office/powerpoint/2010/main" val="8104563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2D947-AC74-53B5-5D6B-12BA87E65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IL" dirty="0"/>
              <a:t>Architecture -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B8136E-200E-3148-DE13-5E3FEC8D9D6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59774" y="1794934"/>
            <a:ext cx="10363826" cy="4614333"/>
          </a:xfrm>
        </p:spPr>
        <p:txBody>
          <a:bodyPr>
            <a:normAutofit fontScale="92500" lnSpcReduction="10000"/>
          </a:bodyPr>
          <a:lstStyle/>
          <a:p>
            <a:pPr marL="457200" indent="-4572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+mj-lt"/>
              <a:buAutoNum type="arabicPeriod"/>
            </a:pPr>
            <a:r>
              <a:rPr lang="en-IL" dirty="0"/>
              <a:t>Load the dataset from a set of CSV files and concatinate them into a Dataframe object</a:t>
            </a:r>
          </a:p>
          <a:p>
            <a:pPr marL="457200" indent="-4572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+mj-lt"/>
              <a:buAutoNum type="arabicPeriod"/>
            </a:pPr>
            <a:r>
              <a:rPr lang="en-IL" dirty="0"/>
              <a:t>By the selected algorithm (LightGBM / ConvAE):</a:t>
            </a:r>
          </a:p>
          <a:p>
            <a:pPr marL="914400" lvl="1" indent="-457200" algn="l" rtl="0">
              <a:spcBef>
                <a:spcPts val="1000"/>
              </a:spcBef>
              <a:buFont typeface="+mj-lt"/>
              <a:buAutoNum type="arabicPeriod"/>
            </a:pPr>
            <a:r>
              <a:rPr lang="en-IL" dirty="0"/>
              <a:t>Split the dataset into train / valid / test sets</a:t>
            </a:r>
          </a:p>
          <a:p>
            <a:pPr marL="914400" lvl="1" indent="-457200" algn="l" rtl="0">
              <a:spcBef>
                <a:spcPts val="1000"/>
              </a:spcBef>
              <a:buFont typeface="+mj-lt"/>
              <a:buAutoNum type="arabicPeriod"/>
            </a:pPr>
            <a:r>
              <a:rPr lang="en-IL" dirty="0"/>
              <a:t>Run a training using the train set and validate it with the valid set</a:t>
            </a:r>
          </a:p>
          <a:p>
            <a:pPr marL="914400" lvl="1" indent="-457200" algn="l" rtl="0">
              <a:spcBef>
                <a:spcPts val="1000"/>
              </a:spcBef>
              <a:buFont typeface="+mj-lt"/>
              <a:buAutoNum type="arabicPeriod"/>
            </a:pPr>
            <a:r>
              <a:rPr lang="en-IL" dirty="0"/>
              <a:t>Make a test using the test set in order to calculate our desired metrics</a:t>
            </a:r>
          </a:p>
          <a:p>
            <a:pPr marL="457200" indent="-457200" algn="l" rtl="0">
              <a:buFont typeface="+mj-lt"/>
              <a:buAutoNum type="arabicPeriod"/>
            </a:pPr>
            <a:r>
              <a:rPr lang="en-IL" dirty="0"/>
              <a:t>Run a </a:t>
            </a:r>
            <a:r>
              <a:rPr lang="en-US" dirty="0" err="1"/>
              <a:t>FraeAI</a:t>
            </a:r>
            <a:r>
              <a:rPr lang="en-US" dirty="0"/>
              <a:t> algorithm based on a single feature of the original dataset and compare between the predicted vs actual test results (In our use-case it’s anomaly)</a:t>
            </a:r>
          </a:p>
          <a:p>
            <a:pPr marL="457200" indent="-457200" algn="l" rtl="0">
              <a:buFont typeface="+mj-lt"/>
              <a:buAutoNum type="arabicPeriod"/>
            </a:pPr>
            <a:r>
              <a:rPr lang="en-US" dirty="0"/>
              <a:t>Calculate our desired metrics based on the </a:t>
            </a:r>
            <a:r>
              <a:rPr lang="en-US" dirty="0" err="1"/>
              <a:t>FraeAI</a:t>
            </a:r>
            <a:r>
              <a:rPr lang="en-US" dirty="0"/>
              <a:t> algorithm</a:t>
            </a:r>
          </a:p>
          <a:p>
            <a:pPr marL="457200" indent="-457200" algn="l" rtl="0">
              <a:buFont typeface="+mj-lt"/>
              <a:buAutoNum type="arabicPeriod"/>
            </a:pPr>
            <a:r>
              <a:rPr lang="en-US" dirty="0"/>
              <a:t>Register our model into Databricks platform</a:t>
            </a:r>
          </a:p>
          <a:p>
            <a:pPr marL="457200" indent="-457200" algn="l" rtl="0">
              <a:buFont typeface="+mj-lt"/>
              <a:buAutoNum type="arabicPeriod"/>
            </a:pPr>
            <a:r>
              <a:rPr lang="en-IL" dirty="0"/>
              <a:t>Load the model from Databricks and make a test using the test set in order to calculate our desired metrics</a:t>
            </a:r>
          </a:p>
        </p:txBody>
      </p:sp>
    </p:spTree>
    <p:extLst>
      <p:ext uri="{BB962C8B-B14F-4D97-AF65-F5344CB8AC3E}">
        <p14:creationId xmlns:p14="http://schemas.microsoft.com/office/powerpoint/2010/main" val="17570926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CA2B8-C3E4-9CCB-39B6-3632459C9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IL" dirty="0"/>
              <a:t>Architecture – MLFlow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3E4208-15B2-8B64-720E-70C7E9DBB45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L" dirty="0"/>
              <a:t>MLFlow is a MLOps library provider by Databricks, a MLOps software company</a:t>
            </a:r>
          </a:p>
          <a:p>
            <a: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L" dirty="0"/>
              <a:t>We use MLFlow to register our trained model in the Databricks cloud SaaS platform</a:t>
            </a:r>
          </a:p>
          <a:p>
            <a: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L" dirty="0"/>
              <a:t>Using MLFlow, we can handle versions of the trained model</a:t>
            </a:r>
          </a:p>
          <a:p>
            <a: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L" dirty="0"/>
              <a:t>In production scenario, we can load the model from the platform and run a prediction against a test set in order to calculate our metrics </a:t>
            </a:r>
          </a:p>
        </p:txBody>
      </p:sp>
    </p:spTree>
    <p:extLst>
      <p:ext uri="{BB962C8B-B14F-4D97-AF65-F5344CB8AC3E}">
        <p14:creationId xmlns:p14="http://schemas.microsoft.com/office/powerpoint/2010/main" val="1722080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244FA-F083-30E0-A5AC-29F054B70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 panose="020F0502020204030204" pitchFamily="34" charset="0"/>
              </a:rPr>
              <a:t>Internal: Required p</a:t>
            </a:r>
            <a:r>
              <a:rPr lang="en-US" sz="3600" dirty="0">
                <a:effectLst/>
                <a:cs typeface="Calibri" panose="020F0502020204030204" pitchFamily="34" charset="0"/>
              </a:rPr>
              <a:t>resentation content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EFC3E-263B-69C0-08B7-35900E4D088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l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target metric,</a:t>
            </a:r>
            <a:endParaRPr lang="en-US" sz="1800" dirty="0">
              <a:effectLst/>
              <a:cs typeface="Calibri" panose="020F0502020204030204" pitchFamily="34" charset="0"/>
            </a:endParaRPr>
          </a:p>
          <a:p>
            <a:pPr algn="l" rtl="0" fontAlgn="ctr">
              <a:spcBef>
                <a:spcPts val="0"/>
              </a:spcBef>
            </a:pPr>
            <a:r>
              <a:rPr lang="en-US" sz="1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theory behind the step </a:t>
            </a:r>
            <a:r>
              <a:rPr lang="en-US" sz="18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FreaAI</a:t>
            </a:r>
            <a:r>
              <a:rPr lang="en-US" sz="1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endParaRPr lang="en-US" sz="1800" dirty="0">
              <a:effectLst/>
              <a:cs typeface="Calibri" panose="020F0502020204030204" pitchFamily="34" charset="0"/>
            </a:endParaRPr>
          </a:p>
          <a:p>
            <a:pPr algn="l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Architecture – </a:t>
            </a:r>
            <a:r>
              <a:rPr lang="en-US" sz="18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MLFlow</a:t>
            </a:r>
            <a:r>
              <a:rPr lang="en-US" sz="1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++ the flow,</a:t>
            </a:r>
            <a:endParaRPr lang="en-US" sz="1800" dirty="0">
              <a:effectLst/>
              <a:cs typeface="Calibri" panose="020F0502020204030204" pitchFamily="34" charset="0"/>
            </a:endParaRPr>
          </a:p>
          <a:p>
            <a:pPr algn="l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comparison of both datasets with the baseline models,</a:t>
            </a:r>
            <a:endParaRPr lang="en-US" sz="1800" dirty="0">
              <a:effectLst/>
              <a:cs typeface="Calibri" panose="020F0502020204030204" pitchFamily="34" charset="0"/>
            </a:endParaRPr>
          </a:p>
          <a:p>
            <a:pPr algn="l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live/recorder run of automatic step,</a:t>
            </a:r>
            <a:endParaRPr lang="en-US" sz="1800" dirty="0">
              <a:effectLst/>
              <a:cs typeface="Calibri" panose="020F0502020204030204" pitchFamily="34" charset="0"/>
            </a:endParaRPr>
          </a:p>
          <a:p>
            <a:pPr algn="l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suggested future steps for further improvement based on the current results.</a:t>
            </a:r>
          </a:p>
          <a:p>
            <a:pPr lvl="1" algn="l" rtl="0" fontAlgn="ctr">
              <a:spcBef>
                <a:spcPts val="0"/>
              </a:spcBef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Phase 2: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generain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more samples for </a:t>
            </a:r>
            <a:r>
              <a:rPr lang="en-US" sz="1600">
                <a:latin typeface="Calibri" panose="020F0502020204030204" pitchFamily="34" charset="0"/>
                <a:cs typeface="Calibri" panose="020F0502020204030204" pitchFamily="34" charset="0"/>
              </a:rPr>
              <a:t>underperforming slices - simulating</a:t>
            </a:r>
            <a:endParaRPr lang="en-US" sz="1600" dirty="0">
              <a:effectLst/>
              <a:cs typeface="Calibri" panose="020F0502020204030204" pitchFamily="34" charset="0"/>
            </a:endParaRPr>
          </a:p>
          <a:p>
            <a:pPr algn="l" rtl="0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576737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B8347-6A32-E5FD-1763-9750102DD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/>
              <a:t>Client’s business objective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1A247-8606-0AD0-8F8D-677EF8C43DD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US" sz="2400" dirty="0"/>
              <a:t>Ensure uninterrupted and cost-effective water supply to consumers</a:t>
            </a:r>
          </a:p>
          <a:p>
            <a:pPr marL="0" indent="0" algn="l" rtl="0">
              <a:buNone/>
            </a:pPr>
            <a:r>
              <a:rPr lang="en-US" sz="2400" dirty="0"/>
              <a:t>=&gt; Develop high level of sensitivity to </a:t>
            </a:r>
            <a:r>
              <a:rPr lang="en-US" sz="2400" b="1" u="sng" dirty="0"/>
              <a:t>all</a:t>
            </a:r>
            <a:r>
              <a:rPr lang="en-US" sz="2400" dirty="0"/>
              <a:t> variety of anomalies</a:t>
            </a:r>
          </a:p>
          <a:p>
            <a:pPr marL="0" indent="0" algn="l" rtl="0">
              <a:buNone/>
            </a:pPr>
            <a:endParaRPr lang="en-US" sz="2400" dirty="0"/>
          </a:p>
          <a:p>
            <a:pPr marL="0" indent="0" algn="l" rtl="0">
              <a:buNone/>
            </a:pPr>
            <a:endParaRPr lang="en-US" sz="2400" dirty="0"/>
          </a:p>
          <a:p>
            <a:pPr marL="0" indent="0" algn="l" rtl="0">
              <a:buNone/>
            </a:pPr>
            <a:r>
              <a:rPr lang="en-US" sz="2400" dirty="0"/>
              <a:t>&lt;Add reasoning and story here&gt;</a:t>
            </a:r>
            <a:endParaRPr lang="he-IL" sz="2400" dirty="0"/>
          </a:p>
        </p:txBody>
      </p:sp>
    </p:spTree>
    <p:extLst>
      <p:ext uri="{BB962C8B-B14F-4D97-AF65-F5344CB8AC3E}">
        <p14:creationId xmlns:p14="http://schemas.microsoft.com/office/powerpoint/2010/main" val="106282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667FC-3734-7C4D-1E5A-67D379A34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phase of the project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5BC5C6-4076-19BE-A933-C1043D0D544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l" rtl="0"/>
            <a:r>
              <a:rPr lang="en-US" dirty="0"/>
              <a:t>&lt;Model analysis&gt; and </a:t>
            </a:r>
            <a:r>
              <a:rPr lang="en-US" dirty="0" err="1"/>
              <a:t>insignts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485616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312DF-F229-EF9F-D7F0-A6C57FCC9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 technical metrics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1648DB-5759-AF17-B6A3-738D1BC3432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457200" indent="-457200" algn="l" rtl="0">
              <a:buFont typeface="+mj-lt"/>
              <a:buAutoNum type="arabicPeriod"/>
            </a:pPr>
            <a:r>
              <a:rPr lang="en-US" dirty="0"/>
              <a:t>True Positive Rate (</a:t>
            </a:r>
            <a:r>
              <a:rPr lang="en-US" dirty="0" err="1"/>
              <a:t>sensivity</a:t>
            </a:r>
            <a:r>
              <a:rPr lang="en-US" dirty="0"/>
              <a:t>)</a:t>
            </a:r>
          </a:p>
          <a:p>
            <a:pPr marL="457200" indent="-457200" algn="l" rtl="0">
              <a:buFont typeface="+mj-lt"/>
              <a:buAutoNum type="arabicPeriod"/>
            </a:pPr>
            <a:r>
              <a:rPr lang="en-US" dirty="0"/>
              <a:t>“Grade-2 metric ?</a:t>
            </a:r>
          </a:p>
          <a:p>
            <a:pPr marL="0" indent="0" algn="l" rtl="0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647464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164B796-02E6-2CF2-AD58-6BA0FF61E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/>
              <a:t>IBM </a:t>
            </a:r>
            <a:r>
              <a:rPr lang="en-US" dirty="0" err="1"/>
              <a:t>FreaAI</a:t>
            </a:r>
            <a:endParaRPr lang="he-IL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087E06-C5E1-41C3-1F28-1C6A2EEE3E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dirty="0"/>
              <a:t>“Automated extraction of data slices to test machine learning models”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3587742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07389B7-3B50-5AF5-789C-04E529B65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Method’s purpose</a:t>
            </a:r>
            <a:endParaRPr lang="he-IL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014B7C8-595F-3C26-415A-30842CDAF55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l" rtl="0"/>
            <a:r>
              <a:rPr lang="en-US" dirty="0"/>
              <a:t>Identify data slices with low accuracy</a:t>
            </a:r>
          </a:p>
          <a:p>
            <a:pPr algn="l" rtl="0"/>
            <a:r>
              <a:rPr lang="en-US" dirty="0"/>
              <a:t>Not talking about how to improve them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804087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DBD3D-6969-0A2D-4588-65BADF920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Trees as a feature analysis heuristic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17FA47-36B5-06F4-62F0-E63065DCFC8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l" rtl="0"/>
            <a:r>
              <a:rPr lang="en-US" dirty="0"/>
              <a:t>X: single feature or subset of features of the original dataset</a:t>
            </a:r>
          </a:p>
          <a:p>
            <a:pPr algn="l" rtl="0"/>
            <a:r>
              <a:rPr lang="en-US" dirty="0"/>
              <a:t>Y:</a:t>
            </a:r>
          </a:p>
          <a:p>
            <a:pPr lvl="1" algn="l" rtl="0"/>
            <a:r>
              <a:rPr lang="en-US" dirty="0"/>
              <a:t>‘True’ = original model predicted the original output successfully</a:t>
            </a:r>
          </a:p>
          <a:p>
            <a:pPr lvl="1" algn="l" rtl="0"/>
            <a:r>
              <a:rPr lang="en-US" dirty="0"/>
              <a:t>‘False’ = original model failed in its prediction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5031452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DBD3D-6969-0A2D-4588-65BADF920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/>
              <a:t>Our </a:t>
            </a:r>
            <a:r>
              <a:rPr lang="en-US" dirty="0" err="1"/>
              <a:t>FreaAI</a:t>
            </a:r>
            <a:r>
              <a:rPr lang="en-US" dirty="0"/>
              <a:t> modification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17FA47-36B5-06F4-62F0-E63065DCFC8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l" rtl="0"/>
            <a:r>
              <a:rPr lang="en-US" dirty="0"/>
              <a:t>X: single feature or subset of features of </a:t>
            </a:r>
            <a:r>
              <a:rPr lang="en-US" b="1" u="sng" dirty="0"/>
              <a:t>anomalies</a:t>
            </a:r>
            <a:r>
              <a:rPr lang="en-US" dirty="0"/>
              <a:t> in the original dataset</a:t>
            </a:r>
          </a:p>
          <a:p>
            <a:pPr algn="l" rtl="0"/>
            <a:r>
              <a:rPr lang="en-US" dirty="0"/>
              <a:t>Y:</a:t>
            </a:r>
          </a:p>
          <a:p>
            <a:pPr lvl="1" algn="l" rtl="0"/>
            <a:r>
              <a:rPr lang="en-US" dirty="0"/>
              <a:t>‘True’ =  original model predicted the original output successfully = True Positive</a:t>
            </a:r>
          </a:p>
          <a:p>
            <a:pPr lvl="1" algn="l" rtl="0"/>
            <a:r>
              <a:rPr lang="en-US" dirty="0"/>
              <a:t>‘False’ = original model failed in its prediction = False Negative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30825914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174</TotalTime>
  <Words>534</Words>
  <Application>Microsoft Macintosh PowerPoint</Application>
  <PresentationFormat>Widescreen</PresentationFormat>
  <Paragraphs>58</Paragraphs>
  <Slides>12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Tw Cen MT</vt:lpstr>
      <vt:lpstr>Droplet</vt:lpstr>
      <vt:lpstr>MLOps Final Project</vt:lpstr>
      <vt:lpstr>Internal: Required presentation content</vt:lpstr>
      <vt:lpstr>Client’s business objective</vt:lpstr>
      <vt:lpstr>The phase of the project</vt:lpstr>
      <vt:lpstr>Target technical metrics</vt:lpstr>
      <vt:lpstr>IBM FreaAI</vt:lpstr>
      <vt:lpstr>Method’s purpose</vt:lpstr>
      <vt:lpstr>Decision Trees as a feature analysis heuristic</vt:lpstr>
      <vt:lpstr>Our FreaAI modification</vt:lpstr>
      <vt:lpstr>Architecture - Overall</vt:lpstr>
      <vt:lpstr>Architecture - Process</vt:lpstr>
      <vt:lpstr>Architecture – MLFlow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MLOps Final Project</dc:title>
  <dc:creator>Natalia Meergus</dc:creator>
  <cp:lastModifiedBy>Cohen, Stav</cp:lastModifiedBy>
  <cp:revision>9</cp:revision>
  <dcterms:created xsi:type="dcterms:W3CDTF">2024-02-04T19:26:31Z</dcterms:created>
  <dcterms:modified xsi:type="dcterms:W3CDTF">2024-02-08T12:16:18Z</dcterms:modified>
</cp:coreProperties>
</file>