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90" d="100"/>
          <a:sy n="90" d="100"/>
        </p:scale>
        <p:origin x="56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98440805182843E-2"/>
          <c:y val="1.994645355173962E-3"/>
          <c:w val="0.84338267862046334"/>
          <c:h val="0.92219560280384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Dividend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5A-48CC-B890-400F314511E6}"/>
                </c:ext>
              </c:extLst>
            </c:dLbl>
            <c:dLbl>
              <c:idx val="1"/>
              <c:layout>
                <c:manualLayout>
                  <c:x val="0"/>
                  <c:y val="-4.07825758852949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5A-48CC-B890-400F314511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S&amp;P-500</c:v>
                </c:pt>
                <c:pt idx="1">
                  <c:v>Apple Inc.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 formatCode="General">
                  <c:v>0</c:v>
                </c:pt>
                <c:pt idx="1">
                  <c:v>1.503E-2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8CC-B890-400F31451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gains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S&amp;P-500</c:v>
                </c:pt>
                <c:pt idx="1">
                  <c:v>Apple Inc.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0.22989999999999999</c:v>
                </c:pt>
                <c:pt idx="1">
                  <c:v>0.63060000000000005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8CC-B890-400F314511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1600816"/>
        <c:axId val="97757184"/>
      </c:barChart>
      <c:catAx>
        <c:axId val="52160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57184"/>
        <c:crosses val="autoZero"/>
        <c:auto val="1"/>
        <c:lblAlgn val="ctr"/>
        <c:lblOffset val="100"/>
        <c:noMultiLvlLbl val="0"/>
      </c:catAx>
      <c:valAx>
        <c:axId val="97757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160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7F8-00EF-468D-A2A3-384420A8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85099-37E4-47F1-A367-7191DFE1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E9C0-17BE-46D5-88D3-FC7775F7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0A19-E2FC-473A-9A89-6E2DECD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6B1C-1C28-4792-9226-D0000998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2603-56BC-44B4-A91F-40B55C7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59E9-BAE2-4461-B158-CA8A08F7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89616-B2CC-4C62-A671-32D9F75E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CDE5-33B4-49A7-BFE6-1EB5E6F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72F0-CDB9-402F-BBFA-595A4C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48D6-FC86-4F05-91D4-2A870AC5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54C02-CF39-47BD-9B61-2D3FAD7B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C4C8-89DE-4820-953D-C89357F9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1100-3E24-4182-8684-CF6A882E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0058-266D-4A9C-BF05-22F06C71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64B2-E47E-496F-B67B-BA824DB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B923-FE19-4789-9D4D-75CF6E5A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9002-FF1A-4059-950A-3DD47872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01B3-898A-4499-893D-EAD87A15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69B0-E5D2-4990-80B5-05A3C4AC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1B5D-6DF8-45D0-9698-4E27EBF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E9B0-2C74-408A-8A63-B0A262AA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3508-1874-481F-9F7B-6F8EAC2F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B07F-DA4E-4626-A1A0-FC2DBA8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BE06-56E9-4B17-A5B2-EC36C1F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9B4-DA46-4BB8-BD10-A6960DBE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4CD0-0D62-4B1D-A98E-3F2C3BD7F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7CCC-FAA3-41E4-A45C-E6C7530E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4530-F8D7-43B6-A1C3-3F503FA8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D471-ABF2-40B7-AC96-E02CDF3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D594-DF26-4237-8E74-004138BA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80CA-E211-47B7-89C8-6D5E240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3B8F-D29B-4733-A5B6-AC2B38D0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CC2EA-1E6C-4D30-B28E-F534E20CD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12F00-170F-4F1E-B494-6351D7B40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6E3F1-62C9-429E-A78C-CF8F6648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9EE1D-8AA8-4776-90C0-B837A052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F06F2-8C38-44B7-943D-8F62F37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67FFA-EF4B-44DF-9D34-2C63EF28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D2A0-86EE-4314-A4B9-E3D1F41F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0557E-BBB7-4F75-BFFB-DDFA7284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61B1-44FB-4259-B836-A9C37482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D256-7DFD-4998-8C5A-67F39B56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88AD4-73D9-4E81-8300-82EAF36A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261C-AF5F-40BC-A9BB-8D9D534B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E52B-6219-499B-88A8-21BDF606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F2-2532-4F44-9D5C-6B4E77BC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18AC-B951-4CC4-9582-89B94004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54AA-34A3-4671-94EE-84917E4C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C285-79B2-4F87-8762-FBA9FD75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CBB0-6DD0-425C-9790-B1F12F4A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7C465-1173-4FEF-B16C-F5437C9F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5839-06AB-43F2-89B4-BDD844E0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4BD98-2A24-49B7-BC33-65643DB8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7AEF-B317-457F-82B6-80801F3C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EC09-8DE2-40A3-BAD5-56E93BCD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6A2D5-5C8C-457D-8FB0-26933830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A24D7-740B-4FDD-9FAE-8C5D73F3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A06F-8C9B-40BE-B21F-5AD5A2A1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51DD-C703-4830-9BBC-B147C6C8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C9E3-DC3D-4E30-A07F-88936641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EA7F-A626-4E5B-9474-4D0178E30B66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66A7-DA77-4336-AFBC-2D6552C58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549A-47FE-4791-A498-5378A9E24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0CA2-BCBF-416D-B990-12D82778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2CF366B-9FC3-4D82-BDE2-3996E01B095A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2104009" y="1098992"/>
            <a:ext cx="434999" cy="68714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116389-AC73-491D-B866-3DA2171E2259}"/>
              </a:ext>
            </a:extLst>
          </p:cNvPr>
          <p:cNvSpPr txBox="1"/>
          <p:nvPr/>
        </p:nvSpPr>
        <p:spPr>
          <a:xfrm>
            <a:off x="2539008" y="868159"/>
            <a:ext cx="50957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Invalid stock symbol </a:t>
            </a:r>
            <a:r>
              <a:rPr lang="en-US" sz="1200" dirty="0">
                <a:sym typeface="Wingdings" panose="05000000000000000000" pitchFamily="2" charset="2"/>
              </a:rPr>
              <a:t> “Please make sure the stock symbol is valid (e.g. AAPL for Apple Inc.)”. May update this later to search symbols by full company name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9C4B5-2082-46E7-B782-98380A275CC1}"/>
              </a:ext>
            </a:extLst>
          </p:cNvPr>
          <p:cNvSpPr txBox="1"/>
          <p:nvPr/>
        </p:nvSpPr>
        <p:spPr>
          <a:xfrm>
            <a:off x="2539008" y="1555306"/>
            <a:ext cx="131982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Valid stock symbol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03C9-4379-4213-BD86-DA507384EE42}"/>
              </a:ext>
            </a:extLst>
          </p:cNvPr>
          <p:cNvSpPr txBox="1"/>
          <p:nvPr/>
        </p:nvSpPr>
        <p:spPr>
          <a:xfrm>
            <a:off x="349189" y="1555306"/>
            <a:ext cx="175482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User input: stock symbol</a:t>
            </a:r>
          </a:p>
          <a:p>
            <a:r>
              <a:rPr lang="en-US" sz="1200" dirty="0"/>
              <a:t>(default = ‘MSFT”)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535C81-F107-42B1-86BB-AF0D7078324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2104009" y="1786139"/>
            <a:ext cx="43499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41B968-E682-42B7-BBA6-0D5BC9FCD821}"/>
              </a:ext>
            </a:extLst>
          </p:cNvPr>
          <p:cNvSpPr txBox="1"/>
          <p:nvPr/>
        </p:nvSpPr>
        <p:spPr>
          <a:xfrm>
            <a:off x="4298268" y="1578417"/>
            <a:ext cx="3336527" cy="415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Get most recent quarterly dividend </a:t>
            </a:r>
          </a:p>
          <a:p>
            <a:r>
              <a:rPr lang="en-US" sz="900" dirty="0"/>
              <a:t>(https://api.iextrading.com/1.0/stock/aapl/dividends/3m)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1F7B01-9F1B-4399-A1CD-180D9E88350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858829" y="1786139"/>
            <a:ext cx="439439" cy="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C984BEF-1696-411D-B708-8D2E1C8807AD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7634795" y="1098992"/>
            <a:ext cx="435001" cy="6871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1BF05A-EEED-4F4F-AB5C-9A87C32C15ED}"/>
              </a:ext>
            </a:extLst>
          </p:cNvPr>
          <p:cNvSpPr txBox="1"/>
          <p:nvPr/>
        </p:nvSpPr>
        <p:spPr>
          <a:xfrm>
            <a:off x="8069796" y="868159"/>
            <a:ext cx="35695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 dividend payments </a:t>
            </a:r>
            <a:r>
              <a:rPr lang="en-US" sz="1200" dirty="0">
                <a:sym typeface="Wingdings" panose="05000000000000000000" pitchFamily="2" charset="2"/>
              </a:rPr>
              <a:t> “No recent dividends. Try ‘AAPL’ or ‘MSFT’ </a:t>
            </a:r>
            <a:endParaRPr lang="en-US" sz="12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130440D-9E36-452B-B416-50267A155B46}"/>
              </a:ext>
            </a:extLst>
          </p:cNvPr>
          <p:cNvCxnSpPr>
            <a:cxnSpLocks/>
            <a:stCxn id="25" idx="3"/>
            <a:endCxn id="25" idx="0"/>
          </p:cNvCxnSpPr>
          <p:nvPr/>
        </p:nvCxnSpPr>
        <p:spPr>
          <a:xfrm flipH="1" flipV="1">
            <a:off x="9854582" y="868159"/>
            <a:ext cx="1784786" cy="230833"/>
          </a:xfrm>
          <a:prstGeom prst="bentConnector4">
            <a:avLst>
              <a:gd name="adj1" fmla="val -12808"/>
              <a:gd name="adj2" fmla="val 1990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7BD892-2318-44CC-B118-9F629A4F8A47}"/>
              </a:ext>
            </a:extLst>
          </p:cNvPr>
          <p:cNvSpPr txBox="1"/>
          <p:nvPr/>
        </p:nvSpPr>
        <p:spPr>
          <a:xfrm>
            <a:off x="8074234" y="1560660"/>
            <a:ext cx="356513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Get opening stock quote on dividend declaration date</a:t>
            </a:r>
          </a:p>
          <a:p>
            <a:r>
              <a:rPr lang="en-US" sz="900" dirty="0">
                <a:sym typeface="Wingdings" panose="05000000000000000000" pitchFamily="2" charset="2"/>
              </a:rPr>
              <a:t>https://api.iextrading.com/1.0/stock/aapl/chart/3m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3E9222-271A-4486-9344-F29611C23EF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7634795" y="1786166"/>
            <a:ext cx="439439" cy="53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AF4CC62-B6D1-480A-A796-6C2CCB8DC599}"/>
              </a:ext>
            </a:extLst>
          </p:cNvPr>
          <p:cNvSpPr txBox="1"/>
          <p:nvPr/>
        </p:nvSpPr>
        <p:spPr>
          <a:xfrm>
            <a:off x="8069796" y="2253161"/>
            <a:ext cx="35651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Calculate dividend % of stock price and annualize (x4)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117CFA-6956-4A24-B6A4-B74595C9A4CA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 flipH="1">
            <a:off x="9852363" y="2022325"/>
            <a:ext cx="4438" cy="2308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998625-EE8A-4831-87DF-647FCDF0CF26}"/>
              </a:ext>
            </a:extLst>
          </p:cNvPr>
          <p:cNvSpPr txBox="1"/>
          <p:nvPr/>
        </p:nvSpPr>
        <p:spPr>
          <a:xfrm>
            <a:off x="8069796" y="2741571"/>
            <a:ext cx="3565133" cy="415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Get stock price today &amp; one year ago. Calculate % gain</a:t>
            </a:r>
          </a:p>
          <a:p>
            <a:r>
              <a:rPr lang="en-US" sz="900" dirty="0"/>
              <a:t>https://api.iextrading.com/1.0/stock/aapl/chart/1y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2D0D6C-FAA7-41C3-BC5B-D71A470B0A34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9852363" y="2530160"/>
            <a:ext cx="0" cy="2114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BFB675-7E43-4A44-BCD5-DE82B31248E4}"/>
              </a:ext>
            </a:extLst>
          </p:cNvPr>
          <p:cNvSpPr txBox="1"/>
          <p:nvPr/>
        </p:nvSpPr>
        <p:spPr>
          <a:xfrm>
            <a:off x="8069796" y="3368480"/>
            <a:ext cx="3565133" cy="4154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Get S&amp;P500 fund price today &amp; 1 </a:t>
            </a:r>
            <a:r>
              <a:rPr lang="en-US" sz="1200" dirty="0" err="1"/>
              <a:t>yr</a:t>
            </a:r>
            <a:r>
              <a:rPr lang="en-US" sz="1200" dirty="0"/>
              <a:t> ago. </a:t>
            </a:r>
            <a:r>
              <a:rPr lang="en-US" sz="1200" dirty="0" err="1"/>
              <a:t>Calc</a:t>
            </a:r>
            <a:r>
              <a:rPr lang="en-US" sz="1200" dirty="0"/>
              <a:t> % gain</a:t>
            </a:r>
          </a:p>
          <a:p>
            <a:r>
              <a:rPr lang="en-US" sz="900" dirty="0"/>
              <a:t>https://api.iextrading.com/1.0/stock/voog/chart/1y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405C89-3EC6-4215-B39F-A0F8D1A81F28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9852363" y="3157069"/>
            <a:ext cx="0" cy="2114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8D60C7-5918-428D-82FA-5AC9E6965BFC}"/>
              </a:ext>
            </a:extLst>
          </p:cNvPr>
          <p:cNvSpPr/>
          <p:nvPr/>
        </p:nvSpPr>
        <p:spPr>
          <a:xfrm>
            <a:off x="732793" y="2530160"/>
            <a:ext cx="2041850" cy="3780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D4593A-81D4-4DB2-8EAC-7D48B9793F43}"/>
              </a:ext>
            </a:extLst>
          </p:cNvPr>
          <p:cNvSpPr txBox="1"/>
          <p:nvPr/>
        </p:nvSpPr>
        <p:spPr>
          <a:xfrm>
            <a:off x="857074" y="3080125"/>
            <a:ext cx="896644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MSFT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DD13FF-9A42-4783-9C16-6B08EC51C9A6}"/>
              </a:ext>
            </a:extLst>
          </p:cNvPr>
          <p:cNvSpPr txBox="1"/>
          <p:nvPr/>
        </p:nvSpPr>
        <p:spPr>
          <a:xfrm>
            <a:off x="1815858" y="3080125"/>
            <a:ext cx="896644" cy="15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 Analyze button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908D1E-2F0D-4447-AF60-C7BE397ECAB8}"/>
              </a:ext>
            </a:extLst>
          </p:cNvPr>
          <p:cNvSpPr txBox="1"/>
          <p:nvPr/>
        </p:nvSpPr>
        <p:spPr>
          <a:xfrm>
            <a:off x="866598" y="2912592"/>
            <a:ext cx="1352727" cy="153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Select a stock symbol: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2AA1B8-48DA-4C79-89AF-2DB0949785EA}"/>
              </a:ext>
            </a:extLst>
          </p:cNvPr>
          <p:cNvSpPr txBox="1"/>
          <p:nvPr/>
        </p:nvSpPr>
        <p:spPr>
          <a:xfrm>
            <a:off x="728696" y="2527871"/>
            <a:ext cx="2041850" cy="22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50" b="1" dirty="0"/>
              <a:t>How attractive are dividends right now?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D9AE49-A281-416A-8409-1EDD96B99C3D}"/>
              </a:ext>
            </a:extLst>
          </p:cNvPr>
          <p:cNvSpPr/>
          <p:nvPr/>
        </p:nvSpPr>
        <p:spPr>
          <a:xfrm>
            <a:off x="2962596" y="2530159"/>
            <a:ext cx="2041850" cy="378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413DBA-4E27-48C3-936C-05BAE73F070C}"/>
              </a:ext>
            </a:extLst>
          </p:cNvPr>
          <p:cNvSpPr txBox="1"/>
          <p:nvPr/>
        </p:nvSpPr>
        <p:spPr>
          <a:xfrm>
            <a:off x="3086877" y="3080124"/>
            <a:ext cx="896644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dirty="0"/>
              <a:t>AAPL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3B59A6-65F1-44F8-ABB2-C81FDF003B52}"/>
              </a:ext>
            </a:extLst>
          </p:cNvPr>
          <p:cNvSpPr txBox="1"/>
          <p:nvPr/>
        </p:nvSpPr>
        <p:spPr>
          <a:xfrm>
            <a:off x="4045661" y="3080124"/>
            <a:ext cx="896644" cy="15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 Analyze button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DFD0E-3CEE-440E-9E83-E3E2AA5AE0C3}"/>
              </a:ext>
            </a:extLst>
          </p:cNvPr>
          <p:cNvSpPr txBox="1"/>
          <p:nvPr/>
        </p:nvSpPr>
        <p:spPr>
          <a:xfrm>
            <a:off x="3096401" y="2912591"/>
            <a:ext cx="1352727" cy="153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Select a stock symbol: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D773C3-E1B9-4221-A0A5-A3A91DE21E46}"/>
              </a:ext>
            </a:extLst>
          </p:cNvPr>
          <p:cNvSpPr txBox="1"/>
          <p:nvPr/>
        </p:nvSpPr>
        <p:spPr>
          <a:xfrm>
            <a:off x="2958499" y="2527870"/>
            <a:ext cx="2041850" cy="22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50" b="1" dirty="0"/>
              <a:t>How attractive are dividends right now?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299883-01CF-406B-B230-CCA21FE5BAE6}"/>
              </a:ext>
            </a:extLst>
          </p:cNvPr>
          <p:cNvSpPr/>
          <p:nvPr/>
        </p:nvSpPr>
        <p:spPr>
          <a:xfrm>
            <a:off x="5210770" y="2530158"/>
            <a:ext cx="2041850" cy="378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B47FEF-4789-4CC7-9316-847BFD4B7BB1}"/>
              </a:ext>
            </a:extLst>
          </p:cNvPr>
          <p:cNvSpPr txBox="1"/>
          <p:nvPr/>
        </p:nvSpPr>
        <p:spPr>
          <a:xfrm>
            <a:off x="5335051" y="3080124"/>
            <a:ext cx="896644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000" dirty="0"/>
              <a:t>AAPL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20B2B9-C866-4F57-91E9-EFFF428494D5}"/>
              </a:ext>
            </a:extLst>
          </p:cNvPr>
          <p:cNvSpPr txBox="1"/>
          <p:nvPr/>
        </p:nvSpPr>
        <p:spPr>
          <a:xfrm>
            <a:off x="6293835" y="3080124"/>
            <a:ext cx="896644" cy="15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 Analyze button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BD67C4-299F-4493-8B5A-8CEB3A4592FB}"/>
              </a:ext>
            </a:extLst>
          </p:cNvPr>
          <p:cNvSpPr txBox="1"/>
          <p:nvPr/>
        </p:nvSpPr>
        <p:spPr>
          <a:xfrm>
            <a:off x="5344575" y="2912591"/>
            <a:ext cx="1352727" cy="153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Select a stock symbol: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1710A7-C322-4A2B-A1B2-F2FC1F45A60B}"/>
              </a:ext>
            </a:extLst>
          </p:cNvPr>
          <p:cNvSpPr txBox="1"/>
          <p:nvPr/>
        </p:nvSpPr>
        <p:spPr>
          <a:xfrm>
            <a:off x="5206673" y="2527870"/>
            <a:ext cx="2041850" cy="22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50" b="1" dirty="0"/>
              <a:t>How attractive are dividends right now?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829279-437C-4125-9F6F-BAAAA6136AB2}"/>
              </a:ext>
            </a:extLst>
          </p:cNvPr>
          <p:cNvSpPr txBox="1"/>
          <p:nvPr/>
        </p:nvSpPr>
        <p:spPr>
          <a:xfrm>
            <a:off x="5363625" y="3377200"/>
            <a:ext cx="182685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Apple Inc. issued a dividend of $0.63 on 11/02/2017.</a:t>
            </a:r>
          </a:p>
          <a:p>
            <a:r>
              <a:rPr lang="en-US" sz="600" dirty="0"/>
              <a:t>This dividend is equivalent to 1.503% annualized return. </a:t>
            </a:r>
          </a:p>
          <a:p>
            <a:r>
              <a:rPr lang="en-US" sz="600" dirty="0"/>
              <a:t>In addition, Apple’s stock gained 63.06% since 1 year ago</a:t>
            </a:r>
          </a:p>
          <a:p>
            <a:endParaRPr lang="en-US" sz="600" dirty="0"/>
          </a:p>
          <a:p>
            <a:r>
              <a:rPr lang="en-US" sz="600" dirty="0"/>
              <a:t>Compare that to the S&amp;P-500’s gains over the past year:</a:t>
            </a:r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59804D25-4784-4239-871D-6C037180F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030827"/>
              </p:ext>
            </p:extLst>
          </p:nvPr>
        </p:nvGraphicFramePr>
        <p:xfrm>
          <a:off x="5363624" y="3712631"/>
          <a:ext cx="1664139" cy="211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636FD333-53C0-4573-B26F-8B768C6E7D13}"/>
              </a:ext>
            </a:extLst>
          </p:cNvPr>
          <p:cNvSpPr txBox="1"/>
          <p:nvPr/>
        </p:nvSpPr>
        <p:spPr>
          <a:xfrm>
            <a:off x="6416622" y="4317484"/>
            <a:ext cx="2918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Other gains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8A272D-34BC-4C42-8F73-26AB251ECCDD}"/>
              </a:ext>
            </a:extLst>
          </p:cNvPr>
          <p:cNvSpPr txBox="1"/>
          <p:nvPr/>
        </p:nvSpPr>
        <p:spPr>
          <a:xfrm>
            <a:off x="5715481" y="5062551"/>
            <a:ext cx="2918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Other gains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0B46FF-E177-4A29-A731-6EE0FE91F254}"/>
              </a:ext>
            </a:extLst>
          </p:cNvPr>
          <p:cNvSpPr txBox="1"/>
          <p:nvPr/>
        </p:nvSpPr>
        <p:spPr>
          <a:xfrm>
            <a:off x="6367643" y="5304385"/>
            <a:ext cx="4173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/>
              <a:t>Est. Dividends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7EA23A-DB46-4097-B900-9CD73DAC50A1}"/>
              </a:ext>
            </a:extLst>
          </p:cNvPr>
          <p:cNvSpPr txBox="1"/>
          <p:nvPr/>
        </p:nvSpPr>
        <p:spPr>
          <a:xfrm>
            <a:off x="5276088" y="5827950"/>
            <a:ext cx="194462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Apple’s dividend is negligible compared to S&amp;P500.</a:t>
            </a:r>
          </a:p>
          <a:p>
            <a:r>
              <a:rPr lang="en-US" sz="600" dirty="0"/>
              <a:t>Apple’s dividend is negligible compared to Apple’s other gains.</a:t>
            </a:r>
          </a:p>
          <a:p>
            <a:r>
              <a:rPr lang="en-US" sz="600" dirty="0"/>
              <a:t>This example is typical of a “bull” market. If you wait until the market cools down, this dividend will start looking more attractive.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9338C5-2584-4FAA-B70B-BC7BF1C55B9E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2774643" y="4420438"/>
            <a:ext cx="187953" cy="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38B3B9-9328-4152-B7B0-53E5B2B601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 flipV="1">
            <a:off x="5004446" y="4420440"/>
            <a:ext cx="20632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C278EE6-DDD0-428D-9FDB-9821D120A2D8}"/>
              </a:ext>
            </a:extLst>
          </p:cNvPr>
          <p:cNvSpPr txBox="1"/>
          <p:nvPr/>
        </p:nvSpPr>
        <p:spPr>
          <a:xfrm>
            <a:off x="8069795" y="3972831"/>
            <a:ext cx="35651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Render two simple bar charts (see wireframes)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47FFA8-9FCB-49D5-BCA5-C4D8D6DEEC5E}"/>
              </a:ext>
            </a:extLst>
          </p:cNvPr>
          <p:cNvSpPr txBox="1"/>
          <p:nvPr/>
        </p:nvSpPr>
        <p:spPr>
          <a:xfrm>
            <a:off x="8069794" y="4445727"/>
            <a:ext cx="35651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Render summary text above charts (see wireframes)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5FD9CF-9CDD-44BC-9994-4E9F016EA9C6}"/>
              </a:ext>
            </a:extLst>
          </p:cNvPr>
          <p:cNvSpPr txBox="1"/>
          <p:nvPr/>
        </p:nvSpPr>
        <p:spPr>
          <a:xfrm>
            <a:off x="8069794" y="4938827"/>
            <a:ext cx="356513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Generate conditional summary paragraph below charts (based on the ratios of the 3 numbers – 2 options for each of the 3 lines).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03BBCFF-EA75-4338-B255-FCCE74D94597}"/>
              </a:ext>
            </a:extLst>
          </p:cNvPr>
          <p:cNvCxnSpPr>
            <a:cxnSpLocks/>
            <a:stCxn id="61" idx="2"/>
            <a:endCxn id="103" idx="0"/>
          </p:cNvCxnSpPr>
          <p:nvPr/>
        </p:nvCxnSpPr>
        <p:spPr>
          <a:xfrm flipH="1">
            <a:off x="9852362" y="3783978"/>
            <a:ext cx="1" cy="188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3B72B7B-F4FB-48DE-BAE7-EBCB7E82838B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 flipH="1">
            <a:off x="9852361" y="4249830"/>
            <a:ext cx="1" cy="1958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FA74AA1-32BB-418A-B4E7-F8D781CB2793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9852361" y="4722726"/>
            <a:ext cx="0" cy="2161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1F30ACF-01A2-42DC-BCA1-B90CBA345672}"/>
              </a:ext>
            </a:extLst>
          </p:cNvPr>
          <p:cNvSpPr txBox="1"/>
          <p:nvPr/>
        </p:nvSpPr>
        <p:spPr>
          <a:xfrm>
            <a:off x="349189" y="997074"/>
            <a:ext cx="135272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USER FLOW: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2E55B4-F538-404B-ADE7-22F2FE78A7E1}"/>
              </a:ext>
            </a:extLst>
          </p:cNvPr>
          <p:cNvSpPr txBox="1"/>
          <p:nvPr/>
        </p:nvSpPr>
        <p:spPr>
          <a:xfrm>
            <a:off x="369970" y="2277116"/>
            <a:ext cx="135272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WIREFRAMES: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E4A06AE-8046-45EE-A831-17076670902E}"/>
              </a:ext>
            </a:extLst>
          </p:cNvPr>
          <p:cNvSpPr/>
          <p:nvPr/>
        </p:nvSpPr>
        <p:spPr>
          <a:xfrm>
            <a:off x="349188" y="2277116"/>
            <a:ext cx="7285601" cy="43280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E53C1BA-B383-44EC-A705-0DF2EC341BB6}"/>
              </a:ext>
            </a:extLst>
          </p:cNvPr>
          <p:cNvSpPr txBox="1"/>
          <p:nvPr/>
        </p:nvSpPr>
        <p:spPr>
          <a:xfrm>
            <a:off x="1815859" y="274536"/>
            <a:ext cx="80910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/>
              <a:t>SIMPLE DIVIDEND ANALYSIS APP – INITIAL DRAFT</a:t>
            </a:r>
          </a:p>
        </p:txBody>
      </p:sp>
    </p:spTree>
    <p:extLst>
      <p:ext uri="{BB962C8B-B14F-4D97-AF65-F5344CB8AC3E}">
        <p14:creationId xmlns:p14="http://schemas.microsoft.com/office/powerpoint/2010/main" val="316921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395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Davis</dc:creator>
  <cp:lastModifiedBy>Stav Davis</cp:lastModifiedBy>
  <cp:revision>30</cp:revision>
  <dcterms:created xsi:type="dcterms:W3CDTF">2017-11-14T04:47:29Z</dcterms:created>
  <dcterms:modified xsi:type="dcterms:W3CDTF">2017-11-14T21:12:27Z</dcterms:modified>
</cp:coreProperties>
</file>