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2" r:id="rId1"/>
  </p:sldMasterIdLst>
  <p:notesMasterIdLst>
    <p:notesMasterId r:id="rId32"/>
  </p:notesMasterIdLst>
  <p:sldIdLst>
    <p:sldId id="259" r:id="rId2"/>
    <p:sldId id="260" r:id="rId3"/>
    <p:sldId id="262" r:id="rId4"/>
    <p:sldId id="263" r:id="rId5"/>
    <p:sldId id="264" r:id="rId6"/>
    <p:sldId id="261" r:id="rId7"/>
    <p:sldId id="265" r:id="rId8"/>
    <p:sldId id="266" r:id="rId9"/>
    <p:sldId id="267" r:id="rId10"/>
    <p:sldId id="268" r:id="rId11"/>
    <p:sldId id="270" r:id="rId12"/>
    <p:sldId id="269" r:id="rId13"/>
    <p:sldId id="271" r:id="rId14"/>
    <p:sldId id="287" r:id="rId15"/>
    <p:sldId id="272" r:id="rId16"/>
    <p:sldId id="273" r:id="rId17"/>
    <p:sldId id="274" r:id="rId18"/>
    <p:sldId id="275" r:id="rId19"/>
    <p:sldId id="276" r:id="rId20"/>
    <p:sldId id="277" r:id="rId21"/>
    <p:sldId id="279" r:id="rId22"/>
    <p:sldId id="288" r:id="rId23"/>
    <p:sldId id="278" r:id="rId24"/>
    <p:sldId id="289" r:id="rId25"/>
    <p:sldId id="280" r:id="rId26"/>
    <p:sldId id="281" r:id="rId27"/>
    <p:sldId id="282" r:id="rId28"/>
    <p:sldId id="283" r:id="rId29"/>
    <p:sldId id="285" r:id="rId30"/>
    <p:sldId id="290" r:id="rId3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D8428"/>
    <a:srgbClr val="606060"/>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75" d="100"/>
          <a:sy n="75"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DACE3BE-910B-4B70-8AC2-DE2AB388B984}" type="datetimeFigureOut">
              <a:rPr lang="he-IL" smtClean="0"/>
              <a:t>כ"ג/תמוז/תש"ף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74053E2-F70C-476F-9CA5-49C19541D20A}" type="slidenum">
              <a:rPr lang="he-IL" smtClean="0"/>
              <a:t>‹#›</a:t>
            </a:fld>
            <a:endParaRPr lang="he-IL"/>
          </a:p>
        </p:txBody>
      </p:sp>
    </p:spTree>
    <p:extLst>
      <p:ext uri="{BB962C8B-B14F-4D97-AF65-F5344CB8AC3E}">
        <p14:creationId xmlns:p14="http://schemas.microsoft.com/office/powerpoint/2010/main" val="6121710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74053E2-F70C-476F-9CA5-49C19541D20A}" type="slidenum">
              <a:rPr lang="he-IL" smtClean="0"/>
              <a:t>2</a:t>
            </a:fld>
            <a:endParaRPr lang="he-IL"/>
          </a:p>
        </p:txBody>
      </p:sp>
    </p:spTree>
    <p:extLst>
      <p:ext uri="{BB962C8B-B14F-4D97-AF65-F5344CB8AC3E}">
        <p14:creationId xmlns:p14="http://schemas.microsoft.com/office/powerpoint/2010/main" val="340869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74053E2-F70C-476F-9CA5-49C19541D20A}" type="slidenum">
              <a:rPr lang="he-IL" smtClean="0"/>
              <a:t>5</a:t>
            </a:fld>
            <a:endParaRPr lang="he-IL"/>
          </a:p>
        </p:txBody>
      </p:sp>
    </p:spTree>
    <p:extLst>
      <p:ext uri="{BB962C8B-B14F-4D97-AF65-F5344CB8AC3E}">
        <p14:creationId xmlns:p14="http://schemas.microsoft.com/office/powerpoint/2010/main" val="61545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74053E2-F70C-476F-9CA5-49C19541D20A}" type="slidenum">
              <a:rPr lang="he-IL" smtClean="0"/>
              <a:t>25</a:t>
            </a:fld>
            <a:endParaRPr lang="he-IL"/>
          </a:p>
        </p:txBody>
      </p:sp>
    </p:spTree>
    <p:extLst>
      <p:ext uri="{BB962C8B-B14F-4D97-AF65-F5344CB8AC3E}">
        <p14:creationId xmlns:p14="http://schemas.microsoft.com/office/powerpoint/2010/main" val="210860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06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8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431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451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362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345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5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45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115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5889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0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46725137"/>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795" r:id="rId6"/>
    <p:sldLayoutId id="2147483791" r:id="rId7"/>
    <p:sldLayoutId id="2147483792" r:id="rId8"/>
    <p:sldLayoutId id="2147483793" r:id="rId9"/>
    <p:sldLayoutId id="2147483794" r:id="rId10"/>
    <p:sldLayoutId id="2147483796"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6" name="Rectangle 34">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תמונה 6" descr="תמונה שמכילה בניין, חוץ, רכבת, שולחן&#10;&#10;התיאור נוצר באופן אוטומטי">
            <a:extLst>
              <a:ext uri="{FF2B5EF4-FFF2-40B4-BE49-F238E27FC236}">
                <a16:creationId xmlns:a16="http://schemas.microsoft.com/office/drawing/2014/main" id="{B45E53EB-312C-449D-ADEC-6587272AB8FD}"/>
              </a:ext>
            </a:extLst>
          </p:cNvPr>
          <p:cNvPicPr>
            <a:picLocks noChangeAspect="1"/>
          </p:cNvPicPr>
          <p:nvPr/>
        </p:nvPicPr>
        <p:blipFill rotWithShape="1">
          <a:blip r:embed="rId2">
            <a:extLst>
              <a:ext uri="{28A0092B-C50C-407E-A947-70E740481C1C}">
                <a14:useLocalDpi xmlns:a14="http://schemas.microsoft.com/office/drawing/2010/main" val="0"/>
              </a:ext>
            </a:extLst>
          </a:blip>
          <a:srcRect l="2020" r="25206" b="-1"/>
          <a:stretch/>
        </p:blipFill>
        <p:spPr>
          <a:xfrm>
            <a:off x="446534" y="604757"/>
            <a:ext cx="7498616" cy="5796043"/>
          </a:xfrm>
          <a:prstGeom prst="rect">
            <a:avLst/>
          </a:prstGeom>
        </p:spPr>
      </p:pic>
      <p:sp>
        <p:nvSpPr>
          <p:cNvPr id="43" name="Rectangle 42">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תיבת טקסט 4">
            <a:extLst>
              <a:ext uri="{FF2B5EF4-FFF2-40B4-BE49-F238E27FC236}">
                <a16:creationId xmlns:a16="http://schemas.microsoft.com/office/drawing/2014/main" id="{E7B0BF26-1E1A-4D9C-AE0F-D8E73B7CE147}"/>
              </a:ext>
            </a:extLst>
          </p:cNvPr>
          <p:cNvSpPr txBox="1"/>
          <p:nvPr/>
        </p:nvSpPr>
        <p:spPr>
          <a:xfrm>
            <a:off x="8304520" y="231448"/>
            <a:ext cx="3081576" cy="2085869"/>
          </a:xfrm>
          <a:prstGeom prst="rect">
            <a:avLst/>
          </a:prstGeom>
        </p:spPr>
        <p:txBody>
          <a:bodyPr vert="horz" lIns="91440" tIns="45720" rIns="91440" bIns="45720" rtlCol="0" anchor="b">
            <a:normAutofit/>
          </a:bodyPr>
          <a:lstStyle/>
          <a:p>
            <a:pPr algn="l" defTabSz="457200" rtl="0">
              <a:lnSpc>
                <a:spcPct val="90000"/>
              </a:lnSpc>
              <a:spcBef>
                <a:spcPct val="0"/>
              </a:spcBef>
              <a:spcAft>
                <a:spcPts val="600"/>
              </a:spcAft>
            </a:pPr>
            <a:r>
              <a:rPr lang="en-US" sz="4400" dirty="0">
                <a:solidFill>
                  <a:srgbClr val="FFFFFF"/>
                </a:solidFill>
                <a:latin typeface="Berlin Sans FB" panose="020E0602020502020306" pitchFamily="34" charset="0"/>
                <a:ea typeface="Cambria" panose="02040503050406030204" pitchFamily="18" charset="0"/>
                <a:cs typeface="Lao UI" panose="020B0604020202020204" pitchFamily="34" charset="0"/>
              </a:rPr>
              <a:t>Apartments analysis</a:t>
            </a:r>
            <a:endParaRPr lang="en-US" sz="4000" cap="all" dirty="0">
              <a:solidFill>
                <a:srgbClr val="FFFFFF"/>
              </a:solidFill>
              <a:latin typeface="Berlin Sans FB" panose="020E0602020502020306" pitchFamily="34" charset="0"/>
              <a:ea typeface="Cambria" panose="02040503050406030204" pitchFamily="18" charset="0"/>
              <a:cs typeface="Lao UI" panose="020B0604020202020204" pitchFamily="34" charset="0"/>
            </a:endParaRPr>
          </a:p>
        </p:txBody>
      </p:sp>
      <p:sp>
        <p:nvSpPr>
          <p:cNvPr id="42" name="כותרת משנה 2">
            <a:extLst>
              <a:ext uri="{FF2B5EF4-FFF2-40B4-BE49-F238E27FC236}">
                <a16:creationId xmlns:a16="http://schemas.microsoft.com/office/drawing/2014/main" id="{BC70468D-F4A1-40B8-9B1D-3C0982AEC0FD}"/>
              </a:ext>
            </a:extLst>
          </p:cNvPr>
          <p:cNvSpPr txBox="1">
            <a:spLocks/>
          </p:cNvSpPr>
          <p:nvPr/>
        </p:nvSpPr>
        <p:spPr>
          <a:xfrm>
            <a:off x="8076083" y="2863860"/>
            <a:ext cx="3669383" cy="1548199"/>
          </a:xfrm>
          <a:prstGeom prst="rect">
            <a:avLst/>
          </a:prstGeom>
        </p:spPr>
        <p:txBody>
          <a:bodyP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alpha val="75000"/>
                  </a:srgbClr>
                </a:solidFill>
              </a:rPr>
              <a:t>Sara Levi </a:t>
            </a:r>
          </a:p>
          <a:p>
            <a:r>
              <a:rPr lang="en-US" dirty="0">
                <a:solidFill>
                  <a:srgbClr val="FFFFFF">
                    <a:alpha val="75000"/>
                  </a:srgbClr>
                </a:solidFill>
              </a:rPr>
              <a:t>Stav Elmashally</a:t>
            </a:r>
            <a:endParaRPr lang="he-IL" dirty="0">
              <a:solidFill>
                <a:srgbClr val="FFFFFF">
                  <a:alpha val="75000"/>
                </a:srgbClr>
              </a:solidFill>
            </a:endParaRPr>
          </a:p>
        </p:txBody>
      </p:sp>
    </p:spTree>
    <p:extLst>
      <p:ext uri="{BB962C8B-B14F-4D97-AF65-F5344CB8AC3E}">
        <p14:creationId xmlns:p14="http://schemas.microsoft.com/office/powerpoint/2010/main" val="286891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14DBEED8-419D-447D-B1D1-37239162F3C1}"/>
              </a:ext>
            </a:extLst>
          </p:cNvPr>
          <p:cNvSpPr txBox="1"/>
          <p:nvPr/>
        </p:nvSpPr>
        <p:spPr>
          <a:xfrm>
            <a:off x="429596" y="852080"/>
            <a:ext cx="6399304" cy="954107"/>
          </a:xfrm>
          <a:prstGeom prst="rect">
            <a:avLst/>
          </a:prstGeom>
          <a:noFill/>
        </p:spPr>
        <p:txBody>
          <a:bodyPr wrap="square" rtlCol="1">
            <a:spAutoFit/>
          </a:bodyPr>
          <a:lstStyle/>
          <a:p>
            <a:pPr algn="l"/>
            <a:r>
              <a:rPr lang="en-US" sz="2800" b="1" cap="all" dirty="0">
                <a:solidFill>
                  <a:schemeClr val="tx1">
                    <a:lumMod val="75000"/>
                    <a:lumOff val="25000"/>
                  </a:schemeClr>
                </a:solidFill>
                <a:latin typeface="+mj-lt"/>
                <a:ea typeface="+mj-ea"/>
                <a:cs typeface="+mj-cs"/>
              </a:rPr>
              <a:t>Outliers</a:t>
            </a:r>
          </a:p>
          <a:p>
            <a:endParaRPr lang="he-IL" sz="2800" dirty="0"/>
          </a:p>
        </p:txBody>
      </p:sp>
      <p:pic>
        <p:nvPicPr>
          <p:cNvPr id="4" name="תמונה 3">
            <a:extLst>
              <a:ext uri="{FF2B5EF4-FFF2-40B4-BE49-F238E27FC236}">
                <a16:creationId xmlns:a16="http://schemas.microsoft.com/office/drawing/2014/main" id="{F580D6DA-F662-4C08-8BE0-E04F657A1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72" y="3087056"/>
            <a:ext cx="4046874" cy="3211107"/>
          </a:xfrm>
          <a:prstGeom prst="rect">
            <a:avLst/>
          </a:prstGeom>
        </p:spPr>
      </p:pic>
      <p:pic>
        <p:nvPicPr>
          <p:cNvPr id="6" name="תמונה 5" descr="תמונה שמכילה צילום מסך&#10;&#10;התיאור נוצר באופן אוטומטי">
            <a:extLst>
              <a:ext uri="{FF2B5EF4-FFF2-40B4-BE49-F238E27FC236}">
                <a16:creationId xmlns:a16="http://schemas.microsoft.com/office/drawing/2014/main" id="{B4F64497-258D-4942-B9A3-AADB3FC74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2295" y="3178441"/>
            <a:ext cx="3936905" cy="2980171"/>
          </a:xfrm>
          <a:prstGeom prst="rect">
            <a:avLst/>
          </a:prstGeom>
        </p:spPr>
      </p:pic>
      <p:sp>
        <p:nvSpPr>
          <p:cNvPr id="7" name="חץ: ימינה 6">
            <a:extLst>
              <a:ext uri="{FF2B5EF4-FFF2-40B4-BE49-F238E27FC236}">
                <a16:creationId xmlns:a16="http://schemas.microsoft.com/office/drawing/2014/main" id="{3F49D227-262D-44CD-AC36-4ADD96622B46}"/>
              </a:ext>
            </a:extLst>
          </p:cNvPr>
          <p:cNvSpPr/>
          <p:nvPr/>
        </p:nvSpPr>
        <p:spPr>
          <a:xfrm>
            <a:off x="5148415" y="4108375"/>
            <a:ext cx="1988418" cy="405788"/>
          </a:xfrm>
          <a:prstGeom prst="rightArrow">
            <a:avLst/>
          </a:prstGeom>
        </p:spPr>
        <p:style>
          <a:lnRef idx="3">
            <a:schemeClr val="lt1"/>
          </a:lnRef>
          <a:fillRef idx="1">
            <a:schemeClr val="dk1"/>
          </a:fillRef>
          <a:effectRef idx="1">
            <a:schemeClr val="dk1"/>
          </a:effectRef>
          <a:fontRef idx="minor">
            <a:schemeClr val="lt1"/>
          </a:fontRef>
        </p:style>
        <p:txBody>
          <a:bodyPr rtlCol="1" anchor="ctr"/>
          <a:lstStyle/>
          <a:p>
            <a:pPr algn="ctr"/>
            <a:endParaRPr lang="he-IL" dirty="0"/>
          </a:p>
        </p:txBody>
      </p:sp>
      <p:sp>
        <p:nvSpPr>
          <p:cNvPr id="8" name="תיבת טקסט 7">
            <a:extLst>
              <a:ext uri="{FF2B5EF4-FFF2-40B4-BE49-F238E27FC236}">
                <a16:creationId xmlns:a16="http://schemas.microsoft.com/office/drawing/2014/main" id="{39C9565C-00F1-4E0E-A02B-EC406B57D628}"/>
              </a:ext>
            </a:extLst>
          </p:cNvPr>
          <p:cNvSpPr txBox="1"/>
          <p:nvPr/>
        </p:nvSpPr>
        <p:spPr>
          <a:xfrm>
            <a:off x="1154225" y="2802379"/>
            <a:ext cx="3616375" cy="369332"/>
          </a:xfrm>
          <a:prstGeom prst="rect">
            <a:avLst/>
          </a:prstGeom>
          <a:noFill/>
        </p:spPr>
        <p:txBody>
          <a:bodyPr wrap="square" rtlCol="1">
            <a:spAutoFit/>
          </a:bodyPr>
          <a:lstStyle/>
          <a:p>
            <a:pPr algn="ctr"/>
            <a:r>
              <a:rPr lang="en-US" dirty="0">
                <a:latin typeface="Helvetica Neue"/>
              </a:rPr>
              <a:t>before</a:t>
            </a:r>
            <a:endParaRPr lang="he-IL" dirty="0">
              <a:latin typeface="Helvetica Neue"/>
            </a:endParaRPr>
          </a:p>
        </p:txBody>
      </p:sp>
      <p:sp>
        <p:nvSpPr>
          <p:cNvPr id="9" name="תיבת טקסט 8">
            <a:extLst>
              <a:ext uri="{FF2B5EF4-FFF2-40B4-BE49-F238E27FC236}">
                <a16:creationId xmlns:a16="http://schemas.microsoft.com/office/drawing/2014/main" id="{82301729-DAA8-4615-B808-E6D64C0EC338}"/>
              </a:ext>
            </a:extLst>
          </p:cNvPr>
          <p:cNvSpPr txBox="1"/>
          <p:nvPr/>
        </p:nvSpPr>
        <p:spPr>
          <a:xfrm>
            <a:off x="7722296" y="2835218"/>
            <a:ext cx="3699994" cy="369332"/>
          </a:xfrm>
          <a:prstGeom prst="rect">
            <a:avLst/>
          </a:prstGeom>
          <a:noFill/>
        </p:spPr>
        <p:txBody>
          <a:bodyPr wrap="square" rtlCol="1">
            <a:spAutoFit/>
          </a:bodyPr>
          <a:lstStyle/>
          <a:p>
            <a:pPr algn="ctr"/>
            <a:r>
              <a:rPr lang="en-US" dirty="0">
                <a:latin typeface="Helvetica Neue"/>
              </a:rPr>
              <a:t>after</a:t>
            </a:r>
            <a:endParaRPr lang="he-IL" dirty="0">
              <a:latin typeface="Helvetica Neue"/>
            </a:endParaRPr>
          </a:p>
        </p:txBody>
      </p:sp>
      <p:sp>
        <p:nvSpPr>
          <p:cNvPr id="11" name="תיבת טקסט 10">
            <a:extLst>
              <a:ext uri="{FF2B5EF4-FFF2-40B4-BE49-F238E27FC236}">
                <a16:creationId xmlns:a16="http://schemas.microsoft.com/office/drawing/2014/main" id="{ABEF2B4A-0D87-4688-B88A-C33E1D2A2489}"/>
              </a:ext>
            </a:extLst>
          </p:cNvPr>
          <p:cNvSpPr txBox="1"/>
          <p:nvPr/>
        </p:nvSpPr>
        <p:spPr>
          <a:xfrm>
            <a:off x="429596" y="1690544"/>
            <a:ext cx="11202124" cy="646331"/>
          </a:xfrm>
          <a:prstGeom prst="rect">
            <a:avLst/>
          </a:prstGeom>
          <a:noFill/>
        </p:spPr>
        <p:txBody>
          <a:bodyPr wrap="square" rtlCol="1">
            <a:spAutoFit/>
          </a:bodyPr>
          <a:lstStyle/>
          <a:p>
            <a:pPr algn="l" rtl="0"/>
            <a:r>
              <a:rPr lang="en-US" dirty="0">
                <a:latin typeface="Helvetica Neue"/>
              </a:rPr>
              <a:t>We used Box plot In order to find the outliers.</a:t>
            </a:r>
          </a:p>
          <a:p>
            <a:pPr algn="l" rtl="0"/>
            <a:r>
              <a:rPr lang="en-US" dirty="0">
                <a:latin typeface="Helvetica Neue"/>
              </a:rPr>
              <a:t>We see that from 25000 the number of apartments is significantly smaller so we will remove those records.</a:t>
            </a:r>
          </a:p>
        </p:txBody>
      </p:sp>
    </p:spTree>
    <p:extLst>
      <p:ext uri="{BB962C8B-B14F-4D97-AF65-F5344CB8AC3E}">
        <p14:creationId xmlns:p14="http://schemas.microsoft.com/office/powerpoint/2010/main" val="134231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79D8A6E0-5CE1-447B-9C4C-7E1457CC8B5F}"/>
              </a:ext>
            </a:extLst>
          </p:cNvPr>
          <p:cNvSpPr txBox="1"/>
          <p:nvPr/>
        </p:nvSpPr>
        <p:spPr>
          <a:xfrm>
            <a:off x="-1" y="781235"/>
            <a:ext cx="12192000" cy="646331"/>
          </a:xfrm>
          <a:prstGeom prst="rect">
            <a:avLst/>
          </a:prstGeom>
          <a:noFill/>
        </p:spPr>
        <p:txBody>
          <a:bodyPr wrap="square" rtlCol="1">
            <a:spAutoFit/>
          </a:bodyPr>
          <a:lstStyle/>
          <a:p>
            <a:pPr algn="ctr"/>
            <a:r>
              <a:rPr lang="en-US" sz="3600" b="1" cap="all" dirty="0">
                <a:solidFill>
                  <a:schemeClr val="tx1">
                    <a:lumMod val="75000"/>
                    <a:lumOff val="25000"/>
                  </a:schemeClr>
                </a:solidFill>
                <a:latin typeface="+mj-lt"/>
                <a:ea typeface="+mj-ea"/>
                <a:cs typeface="+mj-cs"/>
              </a:rPr>
              <a:t>exploratory data analysis</a:t>
            </a:r>
            <a:endParaRPr lang="he-IL" sz="3600" b="1" cap="all" dirty="0">
              <a:solidFill>
                <a:schemeClr val="tx1">
                  <a:lumMod val="75000"/>
                  <a:lumOff val="25000"/>
                </a:schemeClr>
              </a:solidFill>
              <a:latin typeface="+mj-lt"/>
              <a:ea typeface="+mj-ea"/>
              <a:cs typeface="+mj-cs"/>
            </a:endParaRPr>
          </a:p>
        </p:txBody>
      </p:sp>
      <p:pic>
        <p:nvPicPr>
          <p:cNvPr id="5" name="תמונה 4" descr="תמונה שמכילה חדר, מחשב, שולחן כתיבה, שולחן&#10;&#10;התיאור נוצר באופן אוטומטי">
            <a:extLst>
              <a:ext uri="{FF2B5EF4-FFF2-40B4-BE49-F238E27FC236}">
                <a16:creationId xmlns:a16="http://schemas.microsoft.com/office/drawing/2014/main" id="{A88AEC7D-F187-4CD6-B4BB-2FB0A3AB1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74" y="1586204"/>
            <a:ext cx="10347649" cy="4581817"/>
          </a:xfrm>
          <a:prstGeom prst="rect">
            <a:avLst/>
          </a:prstGeom>
        </p:spPr>
      </p:pic>
    </p:spTree>
    <p:extLst>
      <p:ext uri="{BB962C8B-B14F-4D97-AF65-F5344CB8AC3E}">
        <p14:creationId xmlns:p14="http://schemas.microsoft.com/office/powerpoint/2010/main" val="287297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צילום מסך, שעון&#10;&#10;התיאור נוצר באופן אוטומטי">
            <a:extLst>
              <a:ext uri="{FF2B5EF4-FFF2-40B4-BE49-F238E27FC236}">
                <a16:creationId xmlns:a16="http://schemas.microsoft.com/office/drawing/2014/main" id="{7AE3DEA0-E13B-4538-9191-4056630C4269}"/>
              </a:ext>
            </a:extLst>
          </p:cNvPr>
          <p:cNvPicPr>
            <a:picLocks noChangeAspect="1"/>
          </p:cNvPicPr>
          <p:nvPr/>
        </p:nvPicPr>
        <p:blipFill rotWithShape="1">
          <a:blip r:embed="rId2">
            <a:extLst>
              <a:ext uri="{28A0092B-C50C-407E-A947-70E740481C1C}">
                <a14:useLocalDpi xmlns:a14="http://schemas.microsoft.com/office/drawing/2010/main" val="0"/>
              </a:ext>
            </a:extLst>
          </a:blip>
          <a:srcRect r="12117"/>
          <a:stretch/>
        </p:blipFill>
        <p:spPr>
          <a:xfrm>
            <a:off x="626964" y="2860104"/>
            <a:ext cx="10938071" cy="3031649"/>
          </a:xfrm>
          <a:prstGeom prst="rect">
            <a:avLst/>
          </a:prstGeom>
        </p:spPr>
      </p:pic>
      <p:sp>
        <p:nvSpPr>
          <p:cNvPr id="4" name="תיבת טקסט 3">
            <a:extLst>
              <a:ext uri="{FF2B5EF4-FFF2-40B4-BE49-F238E27FC236}">
                <a16:creationId xmlns:a16="http://schemas.microsoft.com/office/drawing/2014/main" id="{B04F5345-8444-46DE-A6E6-0FD06D704DE2}"/>
              </a:ext>
            </a:extLst>
          </p:cNvPr>
          <p:cNvSpPr txBox="1"/>
          <p:nvPr/>
        </p:nvSpPr>
        <p:spPr>
          <a:xfrm>
            <a:off x="463291" y="870915"/>
            <a:ext cx="11545639" cy="523220"/>
          </a:xfrm>
          <a:prstGeom prst="rect">
            <a:avLst/>
          </a:prstGeom>
          <a:noFill/>
        </p:spPr>
        <p:txBody>
          <a:bodyPr wrap="square" rtlCol="1">
            <a:spAutoFit/>
          </a:bodyPr>
          <a:lstStyle/>
          <a:p>
            <a:pPr algn="l"/>
            <a:r>
              <a:rPr lang="en-US" sz="2800" b="1" cap="all" dirty="0">
                <a:solidFill>
                  <a:schemeClr val="tx1">
                    <a:lumMod val="75000"/>
                    <a:lumOff val="25000"/>
                  </a:schemeClr>
                </a:solidFill>
                <a:latin typeface="+mj-lt"/>
                <a:ea typeface="+mj-ea"/>
                <a:cs typeface="+mj-cs"/>
              </a:rPr>
              <a:t>explore some of the features</a:t>
            </a:r>
          </a:p>
        </p:txBody>
      </p:sp>
      <p:sp>
        <p:nvSpPr>
          <p:cNvPr id="7" name="תיבת טקסט 6">
            <a:extLst>
              <a:ext uri="{FF2B5EF4-FFF2-40B4-BE49-F238E27FC236}">
                <a16:creationId xmlns:a16="http://schemas.microsoft.com/office/drawing/2014/main" id="{E61629BB-BE8C-4CB1-8070-C391D3BC6BB7}"/>
              </a:ext>
            </a:extLst>
          </p:cNvPr>
          <p:cNvSpPr txBox="1"/>
          <p:nvPr/>
        </p:nvSpPr>
        <p:spPr>
          <a:xfrm>
            <a:off x="463291" y="1526955"/>
            <a:ext cx="10750859" cy="1200329"/>
          </a:xfrm>
          <a:prstGeom prst="rect">
            <a:avLst/>
          </a:prstGeom>
          <a:noFill/>
        </p:spPr>
        <p:txBody>
          <a:bodyPr wrap="square" rtlCol="1">
            <a:spAutoFit/>
          </a:bodyPr>
          <a:lstStyle/>
          <a:p>
            <a:pPr algn="l"/>
            <a:r>
              <a:rPr lang="en-US" i="0" dirty="0">
                <a:solidFill>
                  <a:srgbClr val="000000"/>
                </a:solidFill>
                <a:effectLst/>
                <a:latin typeface="Helvetica Neue"/>
              </a:rPr>
              <a:t>Elevator, Air-condition, Refurbished, Furniture.</a:t>
            </a:r>
          </a:p>
          <a:p>
            <a:pPr algn="l" rtl="0"/>
            <a:r>
              <a:rPr lang="en-US" dirty="0">
                <a:solidFill>
                  <a:srgbClr val="000000"/>
                </a:solidFill>
                <a:latin typeface="Helvetica Neue"/>
              </a:rPr>
              <a:t>Most of the apartments in Tel Aviv does not have an elevator .</a:t>
            </a:r>
          </a:p>
          <a:p>
            <a:pPr algn="l" rtl="0"/>
            <a:r>
              <a:rPr lang="en-US" b="0" i="0" dirty="0">
                <a:solidFill>
                  <a:srgbClr val="000000"/>
                </a:solidFill>
                <a:effectLst/>
                <a:latin typeface="Helvetica Neue"/>
              </a:rPr>
              <a:t>Almost all of the apartments have air condition, still .. this is Tel Aviv.</a:t>
            </a:r>
            <a:endParaRPr lang="he-IL" dirty="0"/>
          </a:p>
          <a:p>
            <a:pPr algn="l"/>
            <a:endParaRPr lang="en-US" i="0" dirty="0">
              <a:solidFill>
                <a:srgbClr val="000000"/>
              </a:solidFill>
              <a:effectLst/>
              <a:latin typeface="Helvetica Neue"/>
            </a:endParaRPr>
          </a:p>
        </p:txBody>
      </p:sp>
    </p:spTree>
    <p:extLst>
      <p:ext uri="{BB962C8B-B14F-4D97-AF65-F5344CB8AC3E}">
        <p14:creationId xmlns:p14="http://schemas.microsoft.com/office/powerpoint/2010/main" val="15806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5943A66-5877-4BE9-BD6F-63B627330E61}"/>
              </a:ext>
            </a:extLst>
          </p:cNvPr>
          <p:cNvPicPr>
            <a:picLocks noChangeAspect="1"/>
          </p:cNvPicPr>
          <p:nvPr/>
        </p:nvPicPr>
        <p:blipFill rotWithShape="1">
          <a:blip r:embed="rId2">
            <a:extLst>
              <a:ext uri="{28A0092B-C50C-407E-A947-70E740481C1C}">
                <a14:useLocalDpi xmlns:a14="http://schemas.microsoft.com/office/drawing/2010/main" val="0"/>
              </a:ext>
            </a:extLst>
          </a:blip>
          <a:srcRect l="9534" r="14325"/>
          <a:stretch/>
        </p:blipFill>
        <p:spPr>
          <a:xfrm>
            <a:off x="5731497" y="2493672"/>
            <a:ext cx="6013030" cy="4267704"/>
          </a:xfrm>
          <a:prstGeom prst="rect">
            <a:avLst/>
          </a:prstGeom>
        </p:spPr>
      </p:pic>
      <p:sp>
        <p:nvSpPr>
          <p:cNvPr id="4" name="תיבת טקסט 3">
            <a:extLst>
              <a:ext uri="{FF2B5EF4-FFF2-40B4-BE49-F238E27FC236}">
                <a16:creationId xmlns:a16="http://schemas.microsoft.com/office/drawing/2014/main" id="{FE5EAF5B-33C9-42F0-995B-DCF1209754F3}"/>
              </a:ext>
            </a:extLst>
          </p:cNvPr>
          <p:cNvSpPr txBox="1"/>
          <p:nvPr/>
        </p:nvSpPr>
        <p:spPr>
          <a:xfrm>
            <a:off x="447473" y="904672"/>
            <a:ext cx="11410544" cy="800219"/>
          </a:xfrm>
          <a:prstGeom prst="rect">
            <a:avLst/>
          </a:prstGeom>
          <a:noFill/>
        </p:spPr>
        <p:txBody>
          <a:bodyPr wrap="square" rtlCol="1">
            <a:spAutoFit/>
          </a:bodyPr>
          <a:lstStyle/>
          <a:p>
            <a:pPr algn="l" rtl="0"/>
            <a:r>
              <a:rPr lang="en-US" sz="2800" b="1" cap="all" dirty="0">
                <a:solidFill>
                  <a:schemeClr val="tx1">
                    <a:lumMod val="75000"/>
                    <a:lumOff val="25000"/>
                  </a:schemeClr>
                </a:solidFill>
                <a:latin typeface="+mj-lt"/>
                <a:ea typeface="+mj-ea"/>
                <a:cs typeface="+mj-cs"/>
              </a:rPr>
              <a:t>Rooms</a:t>
            </a:r>
          </a:p>
          <a:p>
            <a:pPr algn="just" rtl="0"/>
            <a:endParaRPr lang="en-US" b="0" i="0" dirty="0">
              <a:solidFill>
                <a:srgbClr val="000000"/>
              </a:solidFill>
              <a:effectLst/>
              <a:latin typeface="Helvetica Neue"/>
            </a:endParaRPr>
          </a:p>
        </p:txBody>
      </p:sp>
      <p:sp>
        <p:nvSpPr>
          <p:cNvPr id="14" name="תיבת טקסט 13">
            <a:extLst>
              <a:ext uri="{FF2B5EF4-FFF2-40B4-BE49-F238E27FC236}">
                <a16:creationId xmlns:a16="http://schemas.microsoft.com/office/drawing/2014/main" id="{DA5148AF-3ADF-4D04-904F-CB1254CF4DA4}"/>
              </a:ext>
            </a:extLst>
          </p:cNvPr>
          <p:cNvSpPr txBox="1"/>
          <p:nvPr/>
        </p:nvSpPr>
        <p:spPr>
          <a:xfrm>
            <a:off x="443060" y="1364326"/>
            <a:ext cx="11472420" cy="1261884"/>
          </a:xfrm>
          <a:prstGeom prst="rect">
            <a:avLst/>
          </a:prstGeom>
          <a:noFill/>
        </p:spPr>
        <p:txBody>
          <a:bodyPr wrap="square" rtlCol="1">
            <a:spAutoFit/>
          </a:bodyPr>
          <a:lstStyle/>
          <a:p>
            <a:pPr algn="l" rtl="0"/>
            <a:endParaRPr lang="en-US" sz="1400" b="1" cap="all" dirty="0">
              <a:solidFill>
                <a:schemeClr val="tx1">
                  <a:lumMod val="75000"/>
                  <a:lumOff val="25000"/>
                </a:schemeClr>
              </a:solidFill>
              <a:latin typeface="+mj-lt"/>
              <a:ea typeface="+mj-ea"/>
              <a:cs typeface="+mj-cs"/>
            </a:endParaRPr>
          </a:p>
          <a:p>
            <a:pPr algn="just" rtl="0"/>
            <a:r>
              <a:rPr lang="en-US" b="0" i="0" dirty="0">
                <a:solidFill>
                  <a:srgbClr val="000000"/>
                </a:solidFill>
                <a:effectLst/>
                <a:latin typeface="Helvetica Neue"/>
              </a:rPr>
              <a:t>The distribution of number of rooms in the apartment.</a:t>
            </a:r>
          </a:p>
          <a:p>
            <a:pPr algn="just" rtl="0"/>
            <a:r>
              <a:rPr lang="en-US" dirty="0">
                <a:solidFill>
                  <a:srgbClr val="000000"/>
                </a:solidFill>
                <a:latin typeface="Helvetica Neue"/>
              </a:rPr>
              <a:t>The number of rooms has an effect on the other features.</a:t>
            </a:r>
            <a:endParaRPr lang="en-US" b="0" i="0" dirty="0">
              <a:solidFill>
                <a:srgbClr val="000000"/>
              </a:solidFill>
              <a:effectLst/>
              <a:latin typeface="Helvetica Neue"/>
            </a:endParaRPr>
          </a:p>
          <a:p>
            <a:pPr algn="just" rtl="0"/>
            <a:r>
              <a:rPr lang="en-US" dirty="0">
                <a:solidFill>
                  <a:srgbClr val="000000"/>
                </a:solidFill>
                <a:latin typeface="Helvetica Neue"/>
              </a:rPr>
              <a:t>Most of the apartments have 3 rooms.</a:t>
            </a:r>
          </a:p>
          <a:p>
            <a:pPr algn="just" rtl="0"/>
            <a:endParaRPr lang="en-US" sz="800" dirty="0">
              <a:solidFill>
                <a:srgbClr val="000000"/>
              </a:solidFill>
              <a:latin typeface="Helvetica Neue"/>
            </a:endParaRPr>
          </a:p>
        </p:txBody>
      </p:sp>
    </p:spTree>
    <p:extLst>
      <p:ext uri="{BB962C8B-B14F-4D97-AF65-F5344CB8AC3E}">
        <p14:creationId xmlns:p14="http://schemas.microsoft.com/office/powerpoint/2010/main" val="288407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9E91A951-836B-4D57-81BB-235A80BDB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598" y="1926767"/>
            <a:ext cx="7060564" cy="4799258"/>
          </a:xfrm>
          <a:prstGeom prst="rect">
            <a:avLst/>
          </a:prstGeom>
        </p:spPr>
      </p:pic>
      <p:sp>
        <p:nvSpPr>
          <p:cNvPr id="3" name="תיבת טקסט 2">
            <a:extLst>
              <a:ext uri="{FF2B5EF4-FFF2-40B4-BE49-F238E27FC236}">
                <a16:creationId xmlns:a16="http://schemas.microsoft.com/office/drawing/2014/main" id="{06C70585-6028-4A4A-8AFE-1C59A5C2283A}"/>
              </a:ext>
            </a:extLst>
          </p:cNvPr>
          <p:cNvSpPr txBox="1"/>
          <p:nvPr/>
        </p:nvSpPr>
        <p:spPr>
          <a:xfrm>
            <a:off x="420501" y="863912"/>
            <a:ext cx="11664661" cy="738664"/>
          </a:xfrm>
          <a:prstGeom prst="rect">
            <a:avLst/>
          </a:prstGeom>
          <a:noFill/>
        </p:spPr>
        <p:txBody>
          <a:bodyPr wrap="square">
            <a:spAutoFit/>
          </a:bodyPr>
          <a:lstStyle/>
          <a:p>
            <a:pPr algn="l" rtl="0"/>
            <a:r>
              <a:rPr lang="en-US" sz="2800" b="1" cap="all">
                <a:solidFill>
                  <a:schemeClr val="tx1">
                    <a:lumMod val="75000"/>
                    <a:lumOff val="25000"/>
                  </a:schemeClr>
                </a:solidFill>
                <a:latin typeface="+mj-lt"/>
                <a:ea typeface="+mj-ea"/>
                <a:cs typeface="+mj-cs"/>
              </a:rPr>
              <a:t>Price</a:t>
            </a:r>
          </a:p>
          <a:p>
            <a:pPr algn="l" rtl="0"/>
            <a:endParaRPr lang="en-US" sz="1400" b="1" cap="all" dirty="0">
              <a:solidFill>
                <a:schemeClr val="tx1">
                  <a:lumMod val="75000"/>
                  <a:lumOff val="25000"/>
                </a:schemeClr>
              </a:solidFill>
              <a:latin typeface="+mj-lt"/>
              <a:ea typeface="+mj-ea"/>
              <a:cs typeface="+mj-cs"/>
            </a:endParaRPr>
          </a:p>
        </p:txBody>
      </p:sp>
      <p:sp>
        <p:nvSpPr>
          <p:cNvPr id="5" name="תיבת טקסט 4">
            <a:extLst>
              <a:ext uri="{FF2B5EF4-FFF2-40B4-BE49-F238E27FC236}">
                <a16:creationId xmlns:a16="http://schemas.microsoft.com/office/drawing/2014/main" id="{D88B6BC9-D3BC-4D90-AC28-584456328594}"/>
              </a:ext>
            </a:extLst>
          </p:cNvPr>
          <p:cNvSpPr txBox="1"/>
          <p:nvPr/>
        </p:nvSpPr>
        <p:spPr>
          <a:xfrm>
            <a:off x="420501" y="1458577"/>
            <a:ext cx="11199044" cy="1477328"/>
          </a:xfrm>
          <a:prstGeom prst="rect">
            <a:avLst/>
          </a:prstGeom>
          <a:noFill/>
        </p:spPr>
        <p:txBody>
          <a:bodyPr wrap="square" rtlCol="1">
            <a:spAutoFit/>
          </a:bodyPr>
          <a:lstStyle/>
          <a:p>
            <a:pPr algn="l" rtl="0"/>
            <a:r>
              <a:rPr lang="en-US" dirty="0">
                <a:solidFill>
                  <a:srgbClr val="000000"/>
                </a:solidFill>
                <a:latin typeface="Helvetica Neue"/>
              </a:rPr>
              <a:t>Price is the most important feature in the data set.</a:t>
            </a:r>
          </a:p>
          <a:p>
            <a:pPr algn="l" rtl="0"/>
            <a:r>
              <a:rPr lang="en-US" dirty="0">
                <a:solidFill>
                  <a:srgbClr val="000000"/>
                </a:solidFill>
                <a:latin typeface="Helvetica Neue"/>
              </a:rPr>
              <a:t>This feature played an integral role in some of the other features.</a:t>
            </a:r>
          </a:p>
          <a:p>
            <a:pPr algn="l" rtl="0"/>
            <a:r>
              <a:rPr lang="en-US" dirty="0">
                <a:solidFill>
                  <a:srgbClr val="000000"/>
                </a:solidFill>
                <a:latin typeface="Helvetica Neue"/>
              </a:rPr>
              <a:t>The price distribution having a gaussian shape.</a:t>
            </a:r>
          </a:p>
          <a:p>
            <a:pPr algn="l" rtl="0"/>
            <a:r>
              <a:rPr lang="en-US" b="0" i="0" dirty="0">
                <a:solidFill>
                  <a:srgbClr val="000000"/>
                </a:solidFill>
                <a:effectLst/>
                <a:latin typeface="Helvetica Neue"/>
              </a:rPr>
              <a:t>The prices are in ILS (israeli shekels).</a:t>
            </a:r>
          </a:p>
          <a:p>
            <a:pPr algn="l" rtl="0"/>
            <a:endParaRPr lang="en-US" b="0" i="0" dirty="0">
              <a:solidFill>
                <a:srgbClr val="000000"/>
              </a:solidFill>
              <a:effectLst/>
              <a:latin typeface="Helvetica Neue"/>
            </a:endParaRPr>
          </a:p>
        </p:txBody>
      </p:sp>
      <p:pic>
        <p:nvPicPr>
          <p:cNvPr id="9" name="תמונה 8">
            <a:extLst>
              <a:ext uri="{FF2B5EF4-FFF2-40B4-BE49-F238E27FC236}">
                <a16:creationId xmlns:a16="http://schemas.microsoft.com/office/drawing/2014/main" id="{C0EDF783-7B79-47DA-8763-17667B5F2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01" y="2792727"/>
            <a:ext cx="2731261" cy="2341080"/>
          </a:xfrm>
          <a:prstGeom prst="rect">
            <a:avLst/>
          </a:prstGeom>
        </p:spPr>
      </p:pic>
    </p:spTree>
    <p:extLst>
      <p:ext uri="{BB962C8B-B14F-4D97-AF65-F5344CB8AC3E}">
        <p14:creationId xmlns:p14="http://schemas.microsoft.com/office/powerpoint/2010/main" val="262717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תיבת טקסט 2">
            <a:extLst>
              <a:ext uri="{FF2B5EF4-FFF2-40B4-BE49-F238E27FC236}">
                <a16:creationId xmlns:a16="http://schemas.microsoft.com/office/drawing/2014/main" id="{17A71205-1698-4B52-9ABC-5B0B528C6189}"/>
              </a:ext>
            </a:extLst>
          </p:cNvPr>
          <p:cNvSpPr txBox="1"/>
          <p:nvPr/>
        </p:nvSpPr>
        <p:spPr>
          <a:xfrm>
            <a:off x="638620" y="863695"/>
            <a:ext cx="3511233" cy="3779995"/>
          </a:xfrm>
          <a:prstGeom prst="rect">
            <a:avLst/>
          </a:prstGeom>
        </p:spPr>
        <p:txBody>
          <a:bodyPr vert="horz" lIns="91440" tIns="45720" rIns="91440" bIns="45720" rtlCol="0" anchor="ctr">
            <a:normAutofit/>
          </a:bodyPr>
          <a:lstStyle/>
          <a:p>
            <a:pPr algn="l" defTabSz="457200" rtl="0">
              <a:spcBef>
                <a:spcPct val="0"/>
              </a:spcBef>
              <a:spcAft>
                <a:spcPts val="600"/>
              </a:spcAft>
            </a:pPr>
            <a:r>
              <a:rPr lang="en-US" sz="3600" cap="all" dirty="0">
                <a:solidFill>
                  <a:srgbClr val="FFFFFF"/>
                </a:solidFill>
                <a:latin typeface="+mj-lt"/>
                <a:ea typeface="+mj-ea"/>
                <a:cs typeface="+mj-cs"/>
              </a:rPr>
              <a:t>The relationship between the variables</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תמונה 4" descr="תמונה שמכילה טקסט, מפה&#10;&#10;התיאור נוצר באופן אוטומטי">
            <a:extLst>
              <a:ext uri="{FF2B5EF4-FFF2-40B4-BE49-F238E27FC236}">
                <a16:creationId xmlns:a16="http://schemas.microsoft.com/office/drawing/2014/main" id="{E3E2C44C-3A3A-414B-9AFA-3C170601B6F2}"/>
              </a:ext>
            </a:extLst>
          </p:cNvPr>
          <p:cNvPicPr>
            <a:picLocks noChangeAspect="1"/>
          </p:cNvPicPr>
          <p:nvPr/>
        </p:nvPicPr>
        <p:blipFill rotWithShape="1">
          <a:blip r:embed="rId3">
            <a:extLst>
              <a:ext uri="{28A0092B-C50C-407E-A947-70E740481C1C}">
                <a14:useLocalDpi xmlns:a14="http://schemas.microsoft.com/office/drawing/2010/main" val="0"/>
              </a:ext>
            </a:extLst>
          </a:blip>
          <a:srcRect r="1510" b="1"/>
          <a:stretch/>
        </p:blipFill>
        <p:spPr>
          <a:xfrm>
            <a:off x="4453090" y="333676"/>
            <a:ext cx="7435672" cy="6190647"/>
          </a:xfrm>
          <a:prstGeom prst="rect">
            <a:avLst/>
          </a:prstGeom>
        </p:spPr>
      </p:pic>
    </p:spTree>
    <p:extLst>
      <p:ext uri="{BB962C8B-B14F-4D97-AF65-F5344CB8AC3E}">
        <p14:creationId xmlns:p14="http://schemas.microsoft.com/office/powerpoint/2010/main" val="353175468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B0DEF808-E78C-494E-A0F0-1AA6A6194D96}"/>
              </a:ext>
            </a:extLst>
          </p:cNvPr>
          <p:cNvSpPr txBox="1"/>
          <p:nvPr/>
        </p:nvSpPr>
        <p:spPr>
          <a:xfrm>
            <a:off x="588011" y="1000391"/>
            <a:ext cx="10116806" cy="954107"/>
          </a:xfrm>
          <a:prstGeom prst="rect">
            <a:avLst/>
          </a:prstGeom>
          <a:noFill/>
        </p:spPr>
        <p:txBody>
          <a:bodyPr wrap="square">
            <a:spAutoFit/>
          </a:bodyPr>
          <a:lstStyle>
            <a:defPPr>
              <a:defRPr lang="he-IL"/>
            </a:defPPr>
            <a:lvl1pPr algn="l">
              <a:defRPr sz="2000" b="1" cap="all">
                <a:solidFill>
                  <a:schemeClr val="tx1">
                    <a:lumMod val="75000"/>
                    <a:lumOff val="25000"/>
                  </a:schemeClr>
                </a:solidFill>
                <a:latin typeface="+mj-lt"/>
                <a:ea typeface="+mj-ea"/>
                <a:cs typeface="+mj-cs"/>
              </a:defRPr>
            </a:lvl1pPr>
          </a:lstStyle>
          <a:p>
            <a:r>
              <a:rPr lang="en-US" sz="2800" dirty="0"/>
              <a:t>number of rooms  VS square-meter</a:t>
            </a:r>
          </a:p>
          <a:p>
            <a:endParaRPr lang="en-US" sz="2800" dirty="0"/>
          </a:p>
        </p:txBody>
      </p:sp>
      <p:sp>
        <p:nvSpPr>
          <p:cNvPr id="23" name="תיבת טקסט 22">
            <a:extLst>
              <a:ext uri="{FF2B5EF4-FFF2-40B4-BE49-F238E27FC236}">
                <a16:creationId xmlns:a16="http://schemas.microsoft.com/office/drawing/2014/main" id="{59C9124D-3417-4150-A10F-45A5B3F61E82}"/>
              </a:ext>
            </a:extLst>
          </p:cNvPr>
          <p:cNvSpPr txBox="1"/>
          <p:nvPr/>
        </p:nvSpPr>
        <p:spPr>
          <a:xfrm>
            <a:off x="588011" y="1767154"/>
            <a:ext cx="7972329" cy="646331"/>
          </a:xfrm>
          <a:prstGeom prst="rect">
            <a:avLst/>
          </a:prstGeom>
          <a:noFill/>
        </p:spPr>
        <p:txBody>
          <a:bodyPr wrap="square" rtlCol="1">
            <a:spAutoFit/>
          </a:bodyPr>
          <a:lstStyle/>
          <a:p>
            <a:pPr algn="l" rtl="0"/>
            <a:r>
              <a:rPr lang="en-US" dirty="0">
                <a:solidFill>
                  <a:srgbClr val="000000"/>
                </a:solidFill>
                <a:latin typeface="Helvetica Neue"/>
              </a:rPr>
              <a:t>There is a strong relationship between them.</a:t>
            </a:r>
            <a:endParaRPr lang="en-US" b="0" i="0" dirty="0">
              <a:solidFill>
                <a:srgbClr val="000000"/>
              </a:solidFill>
              <a:effectLst/>
              <a:latin typeface="Helvetica Neue"/>
            </a:endParaRPr>
          </a:p>
          <a:p>
            <a:pPr algn="l" rtl="0"/>
            <a:r>
              <a:rPr lang="en-US" b="0" i="0" dirty="0">
                <a:solidFill>
                  <a:srgbClr val="000000"/>
                </a:solidFill>
                <a:effectLst/>
                <a:latin typeface="Helvetica Neue"/>
              </a:rPr>
              <a:t>the more rooms the apartment has, the higher the Square meters should be.</a:t>
            </a:r>
            <a:endParaRPr lang="he-IL" dirty="0"/>
          </a:p>
        </p:txBody>
      </p:sp>
      <p:pic>
        <p:nvPicPr>
          <p:cNvPr id="9" name="תמונה 8" descr="תמונה שמכילה שעון&#10;&#10;התיאור נוצר באופן אוטומטי">
            <a:extLst>
              <a:ext uri="{FF2B5EF4-FFF2-40B4-BE49-F238E27FC236}">
                <a16:creationId xmlns:a16="http://schemas.microsoft.com/office/drawing/2014/main" id="{CF9A456D-EB23-424C-9F02-C7CBCAE8B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14" y="2509737"/>
            <a:ext cx="6140746" cy="4008543"/>
          </a:xfrm>
          <a:prstGeom prst="rect">
            <a:avLst/>
          </a:prstGeom>
        </p:spPr>
      </p:pic>
    </p:spTree>
    <p:extLst>
      <p:ext uri="{BB962C8B-B14F-4D97-AF65-F5344CB8AC3E}">
        <p14:creationId xmlns:p14="http://schemas.microsoft.com/office/powerpoint/2010/main" val="387937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AC8432D0-FCCE-48B7-ABAE-6BEF8BE5F1C4}"/>
              </a:ext>
            </a:extLst>
          </p:cNvPr>
          <p:cNvSpPr txBox="1"/>
          <p:nvPr/>
        </p:nvSpPr>
        <p:spPr>
          <a:xfrm>
            <a:off x="381740" y="906328"/>
            <a:ext cx="8325034" cy="523220"/>
          </a:xfrm>
          <a:prstGeom prst="rect">
            <a:avLst/>
          </a:prstGeom>
          <a:noFill/>
        </p:spPr>
        <p:txBody>
          <a:bodyPr wrap="square">
            <a:spAutoFit/>
          </a:bodyPr>
          <a:lstStyle/>
          <a:p>
            <a:pPr algn="l"/>
            <a:r>
              <a:rPr lang="en-US" sz="2800" b="1" cap="all" dirty="0">
                <a:solidFill>
                  <a:schemeClr val="tx1">
                    <a:lumMod val="75000"/>
                    <a:lumOff val="25000"/>
                  </a:schemeClr>
                </a:solidFill>
                <a:latin typeface="+mj-lt"/>
                <a:ea typeface="+mj-ea"/>
                <a:cs typeface="+mj-cs"/>
              </a:rPr>
              <a:t>Price vs the other variables</a:t>
            </a:r>
          </a:p>
        </p:txBody>
      </p:sp>
      <p:sp>
        <p:nvSpPr>
          <p:cNvPr id="6" name="תיבת טקסט 5">
            <a:extLst>
              <a:ext uri="{FF2B5EF4-FFF2-40B4-BE49-F238E27FC236}">
                <a16:creationId xmlns:a16="http://schemas.microsoft.com/office/drawing/2014/main" id="{48AF6C02-FB98-466E-86C9-489247823F27}"/>
              </a:ext>
            </a:extLst>
          </p:cNvPr>
          <p:cNvSpPr txBox="1"/>
          <p:nvPr/>
        </p:nvSpPr>
        <p:spPr>
          <a:xfrm>
            <a:off x="381741" y="1411550"/>
            <a:ext cx="11452194" cy="923330"/>
          </a:xfrm>
          <a:prstGeom prst="rect">
            <a:avLst/>
          </a:prstGeom>
          <a:noFill/>
        </p:spPr>
        <p:txBody>
          <a:bodyPr wrap="square" rtlCol="1">
            <a:spAutoFit/>
          </a:bodyPr>
          <a:lstStyle/>
          <a:p>
            <a:pPr algn="l"/>
            <a:r>
              <a:rPr lang="en-US" b="0" i="0" dirty="0">
                <a:solidFill>
                  <a:srgbClr val="292929"/>
                </a:solidFill>
                <a:effectLst/>
                <a:latin typeface="Helvetica Neue"/>
              </a:rPr>
              <a:t>We should also take a look on how the variables in our data relate to apartment prices.</a:t>
            </a:r>
          </a:p>
          <a:p>
            <a:pPr algn="l"/>
            <a:r>
              <a:rPr lang="en-US" dirty="0">
                <a:latin typeface="Helvetica Neue"/>
              </a:rPr>
              <a:t>There is a very clear upwards sloping trend relationship between the Square-meter and Price.</a:t>
            </a:r>
          </a:p>
          <a:p>
            <a:pPr algn="l"/>
            <a:r>
              <a:rPr lang="en-US" dirty="0">
                <a:latin typeface="Helvetica Neue"/>
              </a:rPr>
              <a:t>The number of rooms plays an important role in the price of the apartment.</a:t>
            </a:r>
            <a:endParaRPr lang="he-IL" dirty="0">
              <a:latin typeface="Helvetica Neue"/>
            </a:endParaRPr>
          </a:p>
        </p:txBody>
      </p:sp>
      <p:pic>
        <p:nvPicPr>
          <p:cNvPr id="11" name="תמונה 10">
            <a:extLst>
              <a:ext uri="{FF2B5EF4-FFF2-40B4-BE49-F238E27FC236}">
                <a16:creationId xmlns:a16="http://schemas.microsoft.com/office/drawing/2014/main" id="{4DB582CE-B473-48A4-BCAC-EE54457E6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23" y="2646027"/>
            <a:ext cx="5784715" cy="3587274"/>
          </a:xfrm>
          <a:prstGeom prst="rect">
            <a:avLst/>
          </a:prstGeom>
        </p:spPr>
      </p:pic>
      <p:pic>
        <p:nvPicPr>
          <p:cNvPr id="13" name="תמונה 12" descr="תמונה שמכילה מפה, טקסט&#10;&#10;התיאור נוצר באופן אוטומטי">
            <a:extLst>
              <a:ext uri="{FF2B5EF4-FFF2-40B4-BE49-F238E27FC236}">
                <a16:creationId xmlns:a16="http://schemas.microsoft.com/office/drawing/2014/main" id="{4EB3E1EE-91BB-41AB-A753-498246AD3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969" y="2646027"/>
            <a:ext cx="5186754" cy="3587274"/>
          </a:xfrm>
          <a:prstGeom prst="rect">
            <a:avLst/>
          </a:prstGeom>
        </p:spPr>
      </p:pic>
    </p:spTree>
    <p:extLst>
      <p:ext uri="{BB962C8B-B14F-4D97-AF65-F5344CB8AC3E}">
        <p14:creationId xmlns:p14="http://schemas.microsoft.com/office/powerpoint/2010/main" val="367912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ציור&#10;&#10;התיאור נוצר באופן אוטומטי">
            <a:extLst>
              <a:ext uri="{FF2B5EF4-FFF2-40B4-BE49-F238E27FC236}">
                <a16:creationId xmlns:a16="http://schemas.microsoft.com/office/drawing/2014/main" id="{CF55045F-7FDF-49E5-AB9B-913D56E08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694" y="2598537"/>
            <a:ext cx="6591300" cy="4191000"/>
          </a:xfrm>
          <a:prstGeom prst="rect">
            <a:avLst/>
          </a:prstGeom>
        </p:spPr>
      </p:pic>
      <p:sp>
        <p:nvSpPr>
          <p:cNvPr id="15" name="תיבת טקסט 14">
            <a:extLst>
              <a:ext uri="{FF2B5EF4-FFF2-40B4-BE49-F238E27FC236}">
                <a16:creationId xmlns:a16="http://schemas.microsoft.com/office/drawing/2014/main" id="{3AC783C3-5171-4782-88C8-C940E1502FDA}"/>
              </a:ext>
            </a:extLst>
          </p:cNvPr>
          <p:cNvSpPr txBox="1"/>
          <p:nvPr/>
        </p:nvSpPr>
        <p:spPr>
          <a:xfrm>
            <a:off x="556181" y="1580939"/>
            <a:ext cx="11085922" cy="923330"/>
          </a:xfrm>
          <a:prstGeom prst="rect">
            <a:avLst/>
          </a:prstGeom>
          <a:noFill/>
        </p:spPr>
        <p:txBody>
          <a:bodyPr wrap="square">
            <a:spAutoFit/>
          </a:bodyPr>
          <a:lstStyle/>
          <a:p>
            <a:pPr algn="l"/>
            <a:r>
              <a:rPr lang="en-US" dirty="0">
                <a:latin typeface="Helvetica Neue"/>
              </a:rPr>
              <a:t>We can see that the center and the north are the most expensive areas.</a:t>
            </a:r>
          </a:p>
          <a:p>
            <a:pPr algn="l"/>
            <a:r>
              <a:rPr lang="en-US" dirty="0">
                <a:latin typeface="Helvetica Neue"/>
              </a:rPr>
              <a:t>it is legitimate because they are the hottest areas in the city, and Tel Aviv is a young city and most of the entertainment places are in these areas.</a:t>
            </a:r>
            <a:endParaRPr lang="he-IL" dirty="0">
              <a:latin typeface="Helvetica Neue"/>
            </a:endParaRPr>
          </a:p>
        </p:txBody>
      </p:sp>
      <p:sp>
        <p:nvSpPr>
          <p:cNvPr id="16" name="תיבת טקסט 15">
            <a:extLst>
              <a:ext uri="{FF2B5EF4-FFF2-40B4-BE49-F238E27FC236}">
                <a16:creationId xmlns:a16="http://schemas.microsoft.com/office/drawing/2014/main" id="{4E4200EA-05A3-4443-942B-13F02F402116}"/>
              </a:ext>
            </a:extLst>
          </p:cNvPr>
          <p:cNvSpPr txBox="1"/>
          <p:nvPr/>
        </p:nvSpPr>
        <p:spPr>
          <a:xfrm>
            <a:off x="556181" y="821781"/>
            <a:ext cx="11000171" cy="523220"/>
          </a:xfrm>
          <a:prstGeom prst="rect">
            <a:avLst/>
          </a:prstGeom>
          <a:noFill/>
        </p:spPr>
        <p:txBody>
          <a:bodyPr wrap="square">
            <a:spAutoFit/>
          </a:bodyPr>
          <a:lstStyle/>
          <a:p>
            <a:pPr algn="l"/>
            <a:r>
              <a:rPr lang="en-US" sz="2800" b="1" cap="all" dirty="0">
                <a:solidFill>
                  <a:schemeClr val="tx1">
                    <a:lumMod val="75000"/>
                    <a:lumOff val="25000"/>
                  </a:schemeClr>
                </a:solidFill>
                <a:latin typeface="+mj-lt"/>
                <a:ea typeface="+mj-ea"/>
                <a:cs typeface="+mj-cs"/>
              </a:rPr>
              <a:t>Which are the most expensive areas? </a:t>
            </a:r>
          </a:p>
        </p:txBody>
      </p:sp>
      <p:sp>
        <p:nvSpPr>
          <p:cNvPr id="28" name="תיבת טקסט 27">
            <a:extLst>
              <a:ext uri="{FF2B5EF4-FFF2-40B4-BE49-F238E27FC236}">
                <a16:creationId xmlns:a16="http://schemas.microsoft.com/office/drawing/2014/main" id="{1B58709C-4CAA-4563-8AA8-525D3E3053FB}"/>
              </a:ext>
            </a:extLst>
          </p:cNvPr>
          <p:cNvSpPr txBox="1"/>
          <p:nvPr/>
        </p:nvSpPr>
        <p:spPr>
          <a:xfrm>
            <a:off x="490192" y="3278171"/>
            <a:ext cx="4779391" cy="369332"/>
          </a:xfrm>
          <a:prstGeom prst="rect">
            <a:avLst/>
          </a:prstGeom>
          <a:noFill/>
        </p:spPr>
        <p:txBody>
          <a:bodyPr wrap="square">
            <a:spAutoFit/>
          </a:bodyPr>
          <a:lstStyle/>
          <a:p>
            <a:pPr algn="l"/>
            <a:r>
              <a:rPr lang="en-US" b="1" cap="all" dirty="0">
                <a:solidFill>
                  <a:schemeClr val="tx1">
                    <a:lumMod val="75000"/>
                    <a:lumOff val="25000"/>
                  </a:schemeClr>
                </a:solidFill>
                <a:latin typeface="+mj-lt"/>
                <a:ea typeface="+mj-ea"/>
                <a:cs typeface="+mj-cs"/>
              </a:rPr>
              <a:t>the price for each square meter </a:t>
            </a:r>
          </a:p>
        </p:txBody>
      </p:sp>
      <p:pic>
        <p:nvPicPr>
          <p:cNvPr id="30" name="תמונה 29" descr="תמונה שמכילה סכין&#10;&#10;התיאור נוצר באופן אוטומטי">
            <a:extLst>
              <a:ext uri="{FF2B5EF4-FFF2-40B4-BE49-F238E27FC236}">
                <a16:creationId xmlns:a16="http://schemas.microsoft.com/office/drawing/2014/main" id="{5CD84982-E1A3-4B99-A8E2-CE5A7D3FE3FF}"/>
              </a:ext>
            </a:extLst>
          </p:cNvPr>
          <p:cNvPicPr>
            <a:picLocks noChangeAspect="1"/>
          </p:cNvPicPr>
          <p:nvPr/>
        </p:nvPicPr>
        <p:blipFill rotWithShape="1">
          <a:blip r:embed="rId3">
            <a:extLst>
              <a:ext uri="{28A0092B-C50C-407E-A947-70E740481C1C}">
                <a14:useLocalDpi xmlns:a14="http://schemas.microsoft.com/office/drawing/2010/main" val="0"/>
              </a:ext>
            </a:extLst>
          </a:blip>
          <a:srcRect t="21739" r="40256" b="27217"/>
          <a:stretch/>
        </p:blipFill>
        <p:spPr>
          <a:xfrm>
            <a:off x="490192" y="4061894"/>
            <a:ext cx="2709258" cy="719022"/>
          </a:xfrm>
          <a:prstGeom prst="rect">
            <a:avLst/>
          </a:prstGeom>
        </p:spPr>
      </p:pic>
    </p:spTree>
    <p:extLst>
      <p:ext uri="{BB962C8B-B14F-4D97-AF65-F5344CB8AC3E}">
        <p14:creationId xmlns:p14="http://schemas.microsoft.com/office/powerpoint/2010/main" val="153152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טקסט, מפה&#10;&#10;התיאור נוצר באופן אוטומטי">
            <a:extLst>
              <a:ext uri="{FF2B5EF4-FFF2-40B4-BE49-F238E27FC236}">
                <a16:creationId xmlns:a16="http://schemas.microsoft.com/office/drawing/2014/main" id="{FD54FFB7-AC92-47DC-828B-811686A8C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29" y="1619873"/>
            <a:ext cx="5219700" cy="4876800"/>
          </a:xfrm>
          <a:prstGeom prst="rect">
            <a:avLst/>
          </a:prstGeom>
        </p:spPr>
      </p:pic>
      <p:sp>
        <p:nvSpPr>
          <p:cNvPr id="5" name="תיבת טקסט 4">
            <a:extLst>
              <a:ext uri="{FF2B5EF4-FFF2-40B4-BE49-F238E27FC236}">
                <a16:creationId xmlns:a16="http://schemas.microsoft.com/office/drawing/2014/main" id="{0D929DB2-39C6-411A-ACE2-F0EE03BDAEC5}"/>
              </a:ext>
            </a:extLst>
          </p:cNvPr>
          <p:cNvSpPr txBox="1"/>
          <p:nvPr/>
        </p:nvSpPr>
        <p:spPr>
          <a:xfrm>
            <a:off x="414780" y="645282"/>
            <a:ext cx="11359298" cy="523220"/>
          </a:xfrm>
          <a:prstGeom prst="rect">
            <a:avLst/>
          </a:prstGeom>
          <a:noFill/>
        </p:spPr>
        <p:txBody>
          <a:bodyPr wrap="square">
            <a:spAutoFit/>
          </a:bodyPr>
          <a:lstStyle/>
          <a:p>
            <a:pPr algn="l" rtl="0"/>
            <a:r>
              <a:rPr lang="en-US" sz="2800" b="1" cap="all" dirty="0">
                <a:solidFill>
                  <a:schemeClr val="tx1">
                    <a:lumMod val="75000"/>
                    <a:lumOff val="25000"/>
                  </a:schemeClr>
                </a:solidFill>
                <a:latin typeface="+mj-lt"/>
                <a:ea typeface="+mj-ea"/>
                <a:cs typeface="+mj-cs"/>
              </a:rPr>
              <a:t>How  the data looks geographically?</a:t>
            </a:r>
          </a:p>
        </p:txBody>
      </p:sp>
      <p:sp>
        <p:nvSpPr>
          <p:cNvPr id="7" name="תיבת טקסט 6">
            <a:extLst>
              <a:ext uri="{FF2B5EF4-FFF2-40B4-BE49-F238E27FC236}">
                <a16:creationId xmlns:a16="http://schemas.microsoft.com/office/drawing/2014/main" id="{5C84EE68-50AA-4FFA-BA07-1B4E45A5D9A5}"/>
              </a:ext>
            </a:extLst>
          </p:cNvPr>
          <p:cNvSpPr txBox="1"/>
          <p:nvPr/>
        </p:nvSpPr>
        <p:spPr>
          <a:xfrm>
            <a:off x="414780" y="1668792"/>
            <a:ext cx="6094428" cy="923330"/>
          </a:xfrm>
          <a:prstGeom prst="rect">
            <a:avLst/>
          </a:prstGeom>
          <a:noFill/>
        </p:spPr>
        <p:txBody>
          <a:bodyPr wrap="square">
            <a:spAutoFit/>
          </a:bodyPr>
          <a:lstStyle/>
          <a:p>
            <a:pPr algn="l" rtl="0"/>
            <a:r>
              <a:rPr lang="en-US" b="1" i="0" dirty="0">
                <a:solidFill>
                  <a:srgbClr val="000000"/>
                </a:solidFill>
                <a:effectLst/>
                <a:latin typeface="Helvetica Neue"/>
              </a:rPr>
              <a:t>Red</a:t>
            </a:r>
            <a:r>
              <a:rPr lang="en-US" b="0" i="0" dirty="0">
                <a:solidFill>
                  <a:srgbClr val="000000"/>
                </a:solidFill>
                <a:effectLst/>
                <a:latin typeface="Helvetica Neue"/>
              </a:rPr>
              <a:t>: high price to meter ratio in </a:t>
            </a:r>
            <a:r>
              <a:rPr lang="en-US" b="0" i="0" dirty="0" err="1">
                <a:solidFill>
                  <a:srgbClr val="000000"/>
                </a:solidFill>
                <a:effectLst/>
                <a:latin typeface="Helvetica Neue"/>
              </a:rPr>
              <a:t>neighberhood</a:t>
            </a:r>
            <a:br>
              <a:rPr lang="en-US" dirty="0">
                <a:latin typeface="Helvetica Neue"/>
              </a:rPr>
            </a:br>
            <a:r>
              <a:rPr lang="en-US" b="1" i="0" dirty="0">
                <a:solidFill>
                  <a:srgbClr val="000000"/>
                </a:solidFill>
                <a:effectLst/>
                <a:latin typeface="Helvetica Neue"/>
              </a:rPr>
              <a:t>Green</a:t>
            </a:r>
            <a:r>
              <a:rPr lang="en-US" b="0" i="0" dirty="0">
                <a:solidFill>
                  <a:srgbClr val="000000"/>
                </a:solidFill>
                <a:effectLst/>
                <a:latin typeface="Helvetica Neue"/>
              </a:rPr>
              <a:t>: low price to meter ratio in </a:t>
            </a:r>
            <a:r>
              <a:rPr lang="en-US" b="0" i="0" dirty="0" err="1">
                <a:solidFill>
                  <a:srgbClr val="000000"/>
                </a:solidFill>
                <a:effectLst/>
                <a:latin typeface="Helvetica Neue"/>
              </a:rPr>
              <a:t>neighberhood</a:t>
            </a:r>
            <a:endParaRPr lang="en-US" b="0" i="0" dirty="0">
              <a:solidFill>
                <a:srgbClr val="000000"/>
              </a:solidFill>
              <a:effectLst/>
              <a:latin typeface="Helvetica Neue"/>
            </a:endParaRPr>
          </a:p>
          <a:p>
            <a:pPr algn="l" rtl="0"/>
            <a:r>
              <a:rPr lang="en-US" b="1" i="0" dirty="0">
                <a:solidFill>
                  <a:srgbClr val="000000"/>
                </a:solidFill>
                <a:effectLst/>
                <a:latin typeface="Helvetica Neue"/>
              </a:rPr>
              <a:t>Circle size</a:t>
            </a:r>
            <a:r>
              <a:rPr lang="en-US" b="0" i="0" dirty="0">
                <a:solidFill>
                  <a:srgbClr val="000000"/>
                </a:solidFill>
                <a:effectLst/>
                <a:latin typeface="Helvetica Neue"/>
              </a:rPr>
              <a:t>: according to the apartment size</a:t>
            </a:r>
            <a:endParaRPr lang="he-IL" dirty="0">
              <a:latin typeface="Helvetica Neue"/>
            </a:endParaRPr>
          </a:p>
        </p:txBody>
      </p:sp>
      <p:pic>
        <p:nvPicPr>
          <p:cNvPr id="9" name="תמונה 8" descr="תמונה שמכילה טקסט, מפה&#10;&#10;התיאור נוצר באופן אוטומטי">
            <a:extLst>
              <a:ext uri="{FF2B5EF4-FFF2-40B4-BE49-F238E27FC236}">
                <a16:creationId xmlns:a16="http://schemas.microsoft.com/office/drawing/2014/main" id="{CF4315F5-BED3-4C4D-876D-2F18F268A552}"/>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r="7121" b="9579"/>
          <a:stretch/>
        </p:blipFill>
        <p:spPr>
          <a:xfrm>
            <a:off x="414780" y="2922259"/>
            <a:ext cx="4317476" cy="3574414"/>
          </a:xfrm>
          <a:prstGeom prst="rect">
            <a:avLst/>
          </a:prstGeom>
        </p:spPr>
      </p:pic>
    </p:spTree>
    <p:extLst>
      <p:ext uri="{BB962C8B-B14F-4D97-AF65-F5344CB8AC3E}">
        <p14:creationId xmlns:p14="http://schemas.microsoft.com/office/powerpoint/2010/main" val="181660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תיבת טקסט 3">
            <a:extLst>
              <a:ext uri="{FF2B5EF4-FFF2-40B4-BE49-F238E27FC236}">
                <a16:creationId xmlns:a16="http://schemas.microsoft.com/office/drawing/2014/main" id="{2065A387-2720-45BB-A26F-92FCC61D9D55}"/>
              </a:ext>
            </a:extLst>
          </p:cNvPr>
          <p:cNvSpPr txBox="1"/>
          <p:nvPr/>
        </p:nvSpPr>
        <p:spPr>
          <a:xfrm>
            <a:off x="503038" y="239940"/>
            <a:ext cx="11029616" cy="1188720"/>
          </a:xfrm>
          <a:prstGeom prst="rect">
            <a:avLst/>
          </a:prstGeom>
        </p:spPr>
        <p:txBody>
          <a:bodyPr vert="horz" lIns="91440" tIns="45720" rIns="91440" bIns="45720" rtlCol="0" anchor="b">
            <a:normAutofit/>
          </a:bodyPr>
          <a:lstStyle/>
          <a:p>
            <a:pPr algn="l" defTabSz="457200" rtl="0">
              <a:spcBef>
                <a:spcPct val="0"/>
              </a:spcBef>
              <a:spcAft>
                <a:spcPts val="600"/>
              </a:spcAft>
            </a:pPr>
            <a:r>
              <a:rPr lang="en-US" sz="3600" b="1" kern="1200" cap="all">
                <a:solidFill>
                  <a:schemeClr val="tx1">
                    <a:lumMod val="75000"/>
                    <a:lumOff val="25000"/>
                  </a:schemeClr>
                </a:solidFill>
                <a:latin typeface="+mj-lt"/>
                <a:ea typeface="+mj-ea"/>
                <a:cs typeface="+mj-cs"/>
              </a:rPr>
              <a:t>Introduction and Background</a:t>
            </a:r>
            <a:endParaRPr lang="en-US" sz="3600" b="1" kern="1200" cap="all" dirty="0">
              <a:solidFill>
                <a:schemeClr val="tx1">
                  <a:lumMod val="75000"/>
                  <a:lumOff val="25000"/>
                </a:schemeClr>
              </a:solidFill>
              <a:latin typeface="+mj-lt"/>
              <a:ea typeface="+mj-ea"/>
              <a:cs typeface="+mj-cs"/>
            </a:endParaRPr>
          </a:p>
        </p:txBody>
      </p:sp>
      <p:sp>
        <p:nvSpPr>
          <p:cNvPr id="17" name="Rectangle 16">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B4F4D6A4-8D9E-4413-8E88-CB4D9FD7F7CD}"/>
              </a:ext>
            </a:extLst>
          </p:cNvPr>
          <p:cNvSpPr txBox="1"/>
          <p:nvPr/>
        </p:nvSpPr>
        <p:spPr>
          <a:xfrm>
            <a:off x="6340830" y="1974389"/>
            <a:ext cx="5269977" cy="4783015"/>
          </a:xfrm>
          <a:prstGeom prst="rect">
            <a:avLst/>
          </a:prstGeom>
        </p:spPr>
        <p:txBody>
          <a:bodyPr vert="horz" lIns="91440" tIns="45720" rIns="91440" bIns="45720" rtlCol="0" anchor="ctr">
            <a:normAutofit fontScale="92500" lnSpcReduction="20000"/>
          </a:bodyPr>
          <a:lstStyle/>
          <a:p>
            <a:pPr algn="l" defTabSz="457200" rtl="0">
              <a:spcBef>
                <a:spcPct val="20000"/>
              </a:spcBef>
              <a:spcAft>
                <a:spcPts val="600"/>
              </a:spcAft>
              <a:buClr>
                <a:schemeClr val="accent1"/>
              </a:buClr>
              <a:buSzPct val="92000"/>
            </a:pPr>
            <a:r>
              <a:rPr lang="en-US" dirty="0">
                <a:solidFill>
                  <a:schemeClr val="tx1">
                    <a:lumMod val="75000"/>
                    <a:lumOff val="25000"/>
                  </a:schemeClr>
                </a:solidFill>
                <a:latin typeface="Helvetica Neue"/>
              </a:rPr>
              <a:t>Finding an apartment for rent is not a simple task, And it is usually necessary to see a large number of apartments and be prepared for certain compromises before we can make a decision and enter any apartment. </a:t>
            </a:r>
          </a:p>
          <a:p>
            <a:pPr algn="l" defTabSz="457200" rtl="0">
              <a:spcBef>
                <a:spcPct val="20000"/>
              </a:spcBef>
              <a:spcAft>
                <a:spcPts val="600"/>
              </a:spcAft>
              <a:buClr>
                <a:schemeClr val="accent1"/>
              </a:buClr>
              <a:buSzPct val="92000"/>
            </a:pPr>
            <a:r>
              <a:rPr lang="en-US" dirty="0">
                <a:solidFill>
                  <a:schemeClr val="tx1">
                    <a:lumMod val="75000"/>
                    <a:lumOff val="25000"/>
                  </a:schemeClr>
                </a:solidFill>
                <a:latin typeface="Helvetica Neue"/>
              </a:rPr>
              <a:t>Our motivation in choosing a project topic in this area comes from the fact that we find ourselves spending a lot of time, each day, for finding apartments for rent.</a:t>
            </a:r>
          </a:p>
          <a:p>
            <a:pPr algn="l" defTabSz="457200" rtl="0">
              <a:spcBef>
                <a:spcPct val="20000"/>
              </a:spcBef>
              <a:spcAft>
                <a:spcPts val="600"/>
              </a:spcAft>
              <a:buClr>
                <a:schemeClr val="accent1"/>
              </a:buClr>
              <a:buSzPct val="92000"/>
            </a:pPr>
            <a:r>
              <a:rPr lang="en-US" dirty="0">
                <a:solidFill>
                  <a:schemeClr val="tx1">
                    <a:lumMod val="75000"/>
                    <a:lumOff val="25000"/>
                  </a:schemeClr>
                </a:solidFill>
                <a:latin typeface="Helvetica Neue"/>
              </a:rPr>
              <a:t>We decided to take a closer look into Tel Aviv rental market, The most challenging market for finding an apartment for rent. We will try to answer the following questions: </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chemeClr val="tx1">
                    <a:lumMod val="75000"/>
                    <a:lumOff val="25000"/>
                  </a:schemeClr>
                </a:solidFill>
                <a:latin typeface="Helvetica Neue"/>
              </a:rPr>
              <a:t>How does the rental prices distribution looks like?</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chemeClr val="tx1">
                    <a:lumMod val="75000"/>
                    <a:lumOff val="25000"/>
                  </a:schemeClr>
                </a:solidFill>
                <a:latin typeface="Helvetica Neue"/>
              </a:rPr>
              <a:t>Which are the most expensive areas? </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chemeClr val="tx1">
                    <a:lumMod val="75000"/>
                    <a:lumOff val="25000"/>
                  </a:schemeClr>
                </a:solidFill>
                <a:latin typeface="Helvetica Neue"/>
              </a:rPr>
              <a:t>Are we able to predict apartment rental prices?</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chemeClr val="tx1">
                    <a:lumMod val="75000"/>
                    <a:lumOff val="25000"/>
                  </a:schemeClr>
                </a:solidFill>
                <a:latin typeface="Helvetica Neue"/>
              </a:rPr>
              <a:t>Are we able to predict the apartment Area? </a:t>
            </a:r>
          </a:p>
        </p:txBody>
      </p:sp>
      <p:pic>
        <p:nvPicPr>
          <p:cNvPr id="10" name="תמונה 9" descr="תמונה שמכילה דשא, חוץ, שלט, בניין&#10;&#10;התיאור נוצר באופן אוטומטי">
            <a:extLst>
              <a:ext uri="{FF2B5EF4-FFF2-40B4-BE49-F238E27FC236}">
                <a16:creationId xmlns:a16="http://schemas.microsoft.com/office/drawing/2014/main" id="{9FD5FAED-3F13-4BCE-98BE-0C0CBB5F7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28" y="2389214"/>
            <a:ext cx="4963247" cy="3634486"/>
          </a:xfrm>
          <a:prstGeom prst="rect">
            <a:avLst/>
          </a:prstGeom>
        </p:spPr>
      </p:pic>
    </p:spTree>
    <p:extLst>
      <p:ext uri="{BB962C8B-B14F-4D97-AF65-F5344CB8AC3E}">
        <p14:creationId xmlns:p14="http://schemas.microsoft.com/office/powerpoint/2010/main" val="40342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A98A46B4-3896-410C-8184-88DFB6879DF2}"/>
              </a:ext>
            </a:extLst>
          </p:cNvPr>
          <p:cNvSpPr txBox="1"/>
          <p:nvPr/>
        </p:nvSpPr>
        <p:spPr>
          <a:xfrm>
            <a:off x="3128677" y="731953"/>
            <a:ext cx="6097554" cy="646331"/>
          </a:xfrm>
          <a:prstGeom prst="rect">
            <a:avLst/>
          </a:prstGeom>
          <a:noFill/>
        </p:spPr>
        <p:txBody>
          <a:bodyPr wrap="square">
            <a:spAutoFit/>
          </a:bodyPr>
          <a:lstStyle/>
          <a:p>
            <a:pPr algn="ctr"/>
            <a:r>
              <a:rPr lang="en-US" sz="3600" b="1" cap="all" dirty="0">
                <a:solidFill>
                  <a:schemeClr val="tx1">
                    <a:lumMod val="75000"/>
                    <a:lumOff val="25000"/>
                  </a:schemeClr>
                </a:solidFill>
                <a:latin typeface="+mj-lt"/>
                <a:ea typeface="+mj-ea"/>
                <a:cs typeface="+mj-cs"/>
              </a:rPr>
              <a:t>Machine Learning</a:t>
            </a:r>
          </a:p>
        </p:txBody>
      </p:sp>
      <p:pic>
        <p:nvPicPr>
          <p:cNvPr id="7" name="תמונה 6" descr="תמונה שמכילה חדר&#10;&#10;התיאור נוצר באופן אוטומטי">
            <a:extLst>
              <a:ext uri="{FF2B5EF4-FFF2-40B4-BE49-F238E27FC236}">
                <a16:creationId xmlns:a16="http://schemas.microsoft.com/office/drawing/2014/main" id="{E159C058-B227-45BE-8DAC-3FB6BD3AC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265" y="1464906"/>
            <a:ext cx="9439469" cy="4833257"/>
          </a:xfrm>
          <a:prstGeom prst="rect">
            <a:avLst/>
          </a:prstGeom>
        </p:spPr>
      </p:pic>
    </p:spTree>
    <p:extLst>
      <p:ext uri="{BB962C8B-B14F-4D97-AF65-F5344CB8AC3E}">
        <p14:creationId xmlns:p14="http://schemas.microsoft.com/office/powerpoint/2010/main" val="235651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תיבת טקסט 1">
            <a:extLst>
              <a:ext uri="{FF2B5EF4-FFF2-40B4-BE49-F238E27FC236}">
                <a16:creationId xmlns:a16="http://schemas.microsoft.com/office/drawing/2014/main" id="{E856CFE2-C30E-420C-8B43-2332AD3125C6}"/>
              </a:ext>
            </a:extLst>
          </p:cNvPr>
          <p:cNvSpPr txBox="1"/>
          <p:nvPr/>
        </p:nvSpPr>
        <p:spPr>
          <a:xfrm>
            <a:off x="596630" y="407756"/>
            <a:ext cx="11029616" cy="1188720"/>
          </a:xfrm>
          <a:prstGeom prst="rect">
            <a:avLst/>
          </a:prstGeom>
        </p:spPr>
        <p:txBody>
          <a:bodyPr vert="horz" lIns="91440" tIns="45720" rIns="91440" bIns="45720" rtlCol="0" anchor="b">
            <a:normAutofit/>
          </a:bodyPr>
          <a:lstStyle/>
          <a:p>
            <a:pPr algn="l" defTabSz="457200" rtl="0">
              <a:spcBef>
                <a:spcPct val="0"/>
              </a:spcBef>
              <a:spcAft>
                <a:spcPts val="600"/>
              </a:spcAft>
            </a:pPr>
            <a:r>
              <a:rPr lang="en-US" sz="2800" b="1" cap="all" dirty="0">
                <a:solidFill>
                  <a:schemeClr val="tx1">
                    <a:lumMod val="75000"/>
                    <a:lumOff val="25000"/>
                  </a:schemeClr>
                </a:solidFill>
                <a:latin typeface="+mj-lt"/>
                <a:ea typeface="+mj-ea"/>
                <a:cs typeface="+mj-cs"/>
              </a:rPr>
              <a:t>Our goals</a:t>
            </a:r>
          </a:p>
        </p:txBody>
      </p:sp>
      <p:sp>
        <p:nvSpPr>
          <p:cNvPr id="17" name="Rectangle 16">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תיבת טקסט 3">
            <a:extLst>
              <a:ext uri="{FF2B5EF4-FFF2-40B4-BE49-F238E27FC236}">
                <a16:creationId xmlns:a16="http://schemas.microsoft.com/office/drawing/2014/main" id="{43B23C1D-C656-418A-B35F-9C6E26E36D49}"/>
              </a:ext>
            </a:extLst>
          </p:cNvPr>
          <p:cNvSpPr txBox="1"/>
          <p:nvPr/>
        </p:nvSpPr>
        <p:spPr>
          <a:xfrm>
            <a:off x="6340830" y="2906359"/>
            <a:ext cx="5574650" cy="1987812"/>
          </a:xfrm>
          <a:prstGeom prst="rect">
            <a:avLst/>
          </a:prstGeom>
        </p:spPr>
        <p:txBody>
          <a:bodyPr vert="horz" lIns="91440" tIns="45720" rIns="91440" bIns="45720" rtlCol="0" anchor="ctr">
            <a:normAutofit/>
          </a:bodyPr>
          <a:lstStyle/>
          <a:p>
            <a:pPr algn="l" defTabSz="457200" rtl="0">
              <a:spcBef>
                <a:spcPct val="20000"/>
              </a:spcBef>
              <a:spcAft>
                <a:spcPts val="600"/>
              </a:spcAft>
              <a:buClr>
                <a:schemeClr val="accent1"/>
              </a:buClr>
              <a:buSzPct val="92000"/>
            </a:pPr>
            <a:r>
              <a:rPr lang="en-US" dirty="0">
                <a:solidFill>
                  <a:schemeClr val="tx1">
                    <a:lumMod val="75000"/>
                    <a:lumOff val="25000"/>
                  </a:schemeClr>
                </a:solidFill>
                <a:latin typeface="Helvetica Neue"/>
              </a:rPr>
              <a:t>Our main goals are:</a:t>
            </a:r>
          </a:p>
          <a:p>
            <a:pPr marL="742950" lvl="1"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chemeClr val="tx1">
                    <a:lumMod val="75000"/>
                    <a:lumOff val="25000"/>
                  </a:schemeClr>
                </a:solidFill>
                <a:latin typeface="Helvetica Neue"/>
              </a:rPr>
              <a:t>predict the prices using Regression</a:t>
            </a:r>
          </a:p>
          <a:p>
            <a:pPr marL="742950" lvl="1"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chemeClr val="tx1">
                    <a:lumMod val="75000"/>
                    <a:lumOff val="25000"/>
                  </a:schemeClr>
                </a:solidFill>
                <a:latin typeface="Helvetica Neue"/>
              </a:rPr>
              <a:t>predict the apartment area using classification</a:t>
            </a:r>
          </a:p>
          <a:p>
            <a:pPr lvl="1" algn="l" defTabSz="457200" rtl="0">
              <a:spcBef>
                <a:spcPct val="20000"/>
              </a:spcBef>
              <a:spcAft>
                <a:spcPts val="600"/>
              </a:spcAft>
              <a:buClr>
                <a:schemeClr val="accent1"/>
              </a:buClr>
              <a:buSzPct val="92000"/>
            </a:pPr>
            <a:endParaRPr lang="en-US" dirty="0">
              <a:solidFill>
                <a:schemeClr val="tx1">
                  <a:lumMod val="75000"/>
                  <a:lumOff val="25000"/>
                </a:schemeClr>
              </a:solidFill>
              <a:latin typeface="Helvetica Neue"/>
            </a:endParaRPr>
          </a:p>
          <a:p>
            <a:pPr algn="l" defTabSz="457200" rtl="0">
              <a:spcBef>
                <a:spcPct val="20000"/>
              </a:spcBef>
              <a:spcAft>
                <a:spcPts val="600"/>
              </a:spcAft>
              <a:buClr>
                <a:schemeClr val="accent1"/>
              </a:buClr>
              <a:buSzPct val="92000"/>
            </a:pPr>
            <a:r>
              <a:rPr lang="en-US" dirty="0">
                <a:solidFill>
                  <a:schemeClr val="tx1">
                    <a:lumMod val="75000"/>
                    <a:lumOff val="25000"/>
                  </a:schemeClr>
                </a:solidFill>
                <a:latin typeface="Helvetica Neue"/>
              </a:rPr>
              <a:t>For this task we will use Scikit-learn.</a:t>
            </a:r>
          </a:p>
        </p:txBody>
      </p:sp>
      <p:pic>
        <p:nvPicPr>
          <p:cNvPr id="14" name="תמונה 13" descr="תמונה שמכילה בניין, חוץ, בית, חזית&#10;&#10;התיאור נוצר באופן אוטומטי">
            <a:extLst>
              <a:ext uri="{FF2B5EF4-FFF2-40B4-BE49-F238E27FC236}">
                <a16:creationId xmlns:a16="http://schemas.microsoft.com/office/drawing/2014/main" id="{5655AAFA-6115-4462-B974-1867B5522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30" y="2480553"/>
            <a:ext cx="5016905" cy="3494797"/>
          </a:xfrm>
          <a:prstGeom prst="rect">
            <a:avLst/>
          </a:prstGeom>
        </p:spPr>
      </p:pic>
    </p:spTree>
    <p:extLst>
      <p:ext uri="{BB962C8B-B14F-4D97-AF65-F5344CB8AC3E}">
        <p14:creationId xmlns:p14="http://schemas.microsoft.com/office/powerpoint/2010/main" val="1795906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BF25859B-09A4-4D30-8E44-33C02A08B7B5}"/>
              </a:ext>
            </a:extLst>
          </p:cNvPr>
          <p:cNvSpPr txBox="1"/>
          <p:nvPr/>
        </p:nvSpPr>
        <p:spPr>
          <a:xfrm>
            <a:off x="471340" y="980388"/>
            <a:ext cx="11302738" cy="523220"/>
          </a:xfrm>
          <a:prstGeom prst="rect">
            <a:avLst/>
          </a:prstGeom>
          <a:noFill/>
        </p:spPr>
        <p:txBody>
          <a:bodyPr wrap="square" rtlCol="1">
            <a:spAutoFit/>
          </a:bodyPr>
          <a:lstStyle/>
          <a:p>
            <a:pPr algn="l" rtl="0"/>
            <a:r>
              <a:rPr lang="en-US" sz="2800" b="1" cap="all" dirty="0">
                <a:solidFill>
                  <a:schemeClr val="tx1">
                    <a:lumMod val="75000"/>
                    <a:lumOff val="25000"/>
                  </a:schemeClr>
                </a:solidFill>
                <a:latin typeface="+mj-lt"/>
                <a:ea typeface="+mj-ea"/>
                <a:cs typeface="+mj-cs"/>
              </a:rPr>
              <a:t>Preparing the dataset</a:t>
            </a:r>
            <a:endParaRPr lang="he-IL" sz="2800" b="1" cap="all" dirty="0">
              <a:solidFill>
                <a:schemeClr val="tx1">
                  <a:lumMod val="75000"/>
                  <a:lumOff val="25000"/>
                </a:schemeClr>
              </a:solidFill>
              <a:latin typeface="+mj-lt"/>
              <a:ea typeface="+mj-ea"/>
              <a:cs typeface="+mj-cs"/>
            </a:endParaRPr>
          </a:p>
        </p:txBody>
      </p:sp>
      <p:sp>
        <p:nvSpPr>
          <p:cNvPr id="4" name="תיבת טקסט 3">
            <a:extLst>
              <a:ext uri="{FF2B5EF4-FFF2-40B4-BE49-F238E27FC236}">
                <a16:creationId xmlns:a16="http://schemas.microsoft.com/office/drawing/2014/main" id="{4498E711-FB4B-4E4B-A4F1-F08B3E4A8F79}"/>
              </a:ext>
            </a:extLst>
          </p:cNvPr>
          <p:cNvSpPr txBox="1"/>
          <p:nvPr/>
        </p:nvSpPr>
        <p:spPr>
          <a:xfrm>
            <a:off x="471341" y="2064471"/>
            <a:ext cx="7409468" cy="2862322"/>
          </a:xfrm>
          <a:prstGeom prst="rect">
            <a:avLst/>
          </a:prstGeom>
          <a:noFill/>
        </p:spPr>
        <p:txBody>
          <a:bodyPr wrap="square" rtlCol="1">
            <a:spAutoFit/>
          </a:bodyPr>
          <a:lstStyle/>
          <a:p>
            <a:pPr algn="l" rtl="0"/>
            <a:r>
              <a:rPr lang="en-US" dirty="0">
                <a:latin typeface="Helvetica Neue"/>
              </a:rPr>
              <a:t>The model will only take numeric values, and right now we have a few features that are categorical.</a:t>
            </a:r>
          </a:p>
          <a:p>
            <a:pPr algn="l" rtl="0"/>
            <a:endParaRPr lang="en-US" dirty="0">
              <a:latin typeface="Helvetica Neue"/>
            </a:endParaRPr>
          </a:p>
          <a:p>
            <a:pPr algn="l" rtl="0"/>
            <a:r>
              <a:rPr lang="en-US" dirty="0">
                <a:latin typeface="Helvetica Neue"/>
              </a:rPr>
              <a:t>The following pre-processing steps were performed on the dataset:	</a:t>
            </a:r>
          </a:p>
          <a:p>
            <a:pPr marL="742950" lvl="1" indent="-285750" algn="l" rtl="0">
              <a:buClr>
                <a:srgbClr val="ED8428"/>
              </a:buClr>
              <a:buFont typeface="Wingdings" panose="05000000000000000000" pitchFamily="2" charset="2"/>
              <a:buChar char="v"/>
            </a:pPr>
            <a:r>
              <a:rPr lang="en-US" dirty="0">
                <a:latin typeface="Helvetica Neue"/>
              </a:rPr>
              <a:t>Categorical variables were encoded using One-Hot-Encoding</a:t>
            </a:r>
          </a:p>
          <a:p>
            <a:pPr marL="742950" lvl="1" indent="-285750" algn="l" rtl="0">
              <a:buFont typeface="Wingdings" panose="05000000000000000000" pitchFamily="2" charset="2"/>
              <a:buChar char="v"/>
            </a:pPr>
            <a:endParaRPr lang="en-US" sz="1100" dirty="0">
              <a:latin typeface="Helvetica Neue"/>
            </a:endParaRPr>
          </a:p>
          <a:p>
            <a:pPr marL="742950" lvl="1" indent="-285750" algn="l" rtl="0">
              <a:buClr>
                <a:srgbClr val="ED8428"/>
              </a:buClr>
              <a:buFont typeface="Wingdings" panose="05000000000000000000" pitchFamily="2" charset="2"/>
              <a:buChar char="v"/>
            </a:pPr>
            <a:r>
              <a:rPr lang="en-US" dirty="0">
                <a:latin typeface="Helvetica Neue"/>
              </a:rPr>
              <a:t>The dataset was split into training set(80%) and testing set(20%) using Cross-Validation</a:t>
            </a:r>
          </a:p>
          <a:p>
            <a:pPr marL="285750" indent="-285750" algn="l" rtl="0">
              <a:buFont typeface="Wingdings" panose="05000000000000000000" pitchFamily="2" charset="2"/>
              <a:buChar char="v"/>
            </a:pPr>
            <a:endParaRPr lang="he-IL" dirty="0">
              <a:latin typeface="Helvetica Neue"/>
            </a:endParaRPr>
          </a:p>
        </p:txBody>
      </p:sp>
    </p:spTree>
    <p:extLst>
      <p:ext uri="{BB962C8B-B14F-4D97-AF65-F5344CB8AC3E}">
        <p14:creationId xmlns:p14="http://schemas.microsoft.com/office/powerpoint/2010/main" val="215078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FB671290-2259-44B8-A922-1DD2A038BAFB}"/>
              </a:ext>
            </a:extLst>
          </p:cNvPr>
          <p:cNvSpPr txBox="1"/>
          <p:nvPr/>
        </p:nvSpPr>
        <p:spPr>
          <a:xfrm>
            <a:off x="380641" y="971651"/>
            <a:ext cx="7963270" cy="523220"/>
          </a:xfrm>
          <a:prstGeom prst="rect">
            <a:avLst/>
          </a:prstGeom>
          <a:noFill/>
        </p:spPr>
        <p:txBody>
          <a:bodyPr wrap="square">
            <a:spAutoFit/>
          </a:bodyPr>
          <a:lstStyle/>
          <a:p>
            <a:pPr algn="l"/>
            <a:r>
              <a:rPr lang="en-US" sz="2800" b="1" cap="all" dirty="0">
                <a:solidFill>
                  <a:schemeClr val="tx1">
                    <a:lumMod val="75000"/>
                    <a:lumOff val="25000"/>
                  </a:schemeClr>
                </a:solidFill>
                <a:latin typeface="+mj-lt"/>
                <a:ea typeface="+mj-ea"/>
                <a:cs typeface="+mj-cs"/>
              </a:rPr>
              <a:t>Choosing a regression model</a:t>
            </a:r>
          </a:p>
        </p:txBody>
      </p:sp>
      <p:pic>
        <p:nvPicPr>
          <p:cNvPr id="7" name="תמונה 6">
            <a:extLst>
              <a:ext uri="{FF2B5EF4-FFF2-40B4-BE49-F238E27FC236}">
                <a16:creationId xmlns:a16="http://schemas.microsoft.com/office/drawing/2014/main" id="{3321A806-78D4-41F9-A4BD-F105C455BAE4}"/>
              </a:ext>
            </a:extLst>
          </p:cNvPr>
          <p:cNvPicPr>
            <a:picLocks noChangeAspect="1"/>
          </p:cNvPicPr>
          <p:nvPr/>
        </p:nvPicPr>
        <p:blipFill rotWithShape="1">
          <a:blip r:embed="rId2">
            <a:extLst>
              <a:ext uri="{28A0092B-C50C-407E-A947-70E740481C1C}">
                <a14:useLocalDpi xmlns:a14="http://schemas.microsoft.com/office/drawing/2010/main" val="0"/>
              </a:ext>
            </a:extLst>
          </a:blip>
          <a:srcRect b="7573"/>
          <a:stretch/>
        </p:blipFill>
        <p:spPr>
          <a:xfrm>
            <a:off x="5721126" y="2341334"/>
            <a:ext cx="5810998" cy="3456152"/>
          </a:xfrm>
          <a:prstGeom prst="rect">
            <a:avLst/>
          </a:prstGeom>
        </p:spPr>
      </p:pic>
      <p:sp>
        <p:nvSpPr>
          <p:cNvPr id="8" name="תיבת טקסט 7">
            <a:extLst>
              <a:ext uri="{FF2B5EF4-FFF2-40B4-BE49-F238E27FC236}">
                <a16:creationId xmlns:a16="http://schemas.microsoft.com/office/drawing/2014/main" id="{6A06D66B-0869-4D10-BFC6-D56D0BA447C3}"/>
              </a:ext>
            </a:extLst>
          </p:cNvPr>
          <p:cNvSpPr txBox="1"/>
          <p:nvPr/>
        </p:nvSpPr>
        <p:spPr>
          <a:xfrm>
            <a:off x="659876" y="1970202"/>
            <a:ext cx="4817097" cy="2585323"/>
          </a:xfrm>
          <a:prstGeom prst="rect">
            <a:avLst/>
          </a:prstGeom>
          <a:noFill/>
        </p:spPr>
        <p:txBody>
          <a:bodyPr wrap="square" rtlCol="1">
            <a:spAutoFit/>
          </a:bodyPr>
          <a:lstStyle/>
          <a:p>
            <a:pPr algn="l" rtl="0"/>
            <a:r>
              <a:rPr lang="en-US" dirty="0">
                <a:latin typeface="Helvetica Neue"/>
              </a:rPr>
              <a:t>Which has the best prediction accuracy given our data?</a:t>
            </a:r>
          </a:p>
          <a:p>
            <a:pPr algn="l" rtl="0"/>
            <a:endParaRPr lang="en-US" dirty="0">
              <a:latin typeface="Helvetica Neue"/>
            </a:endParaRPr>
          </a:p>
          <a:p>
            <a:pPr algn="l" rtl="0"/>
            <a:r>
              <a:rPr lang="en-US" dirty="0">
                <a:latin typeface="Helvetica Neue"/>
              </a:rPr>
              <a:t>We compared 4 Regression models in order to choose the most suitable for this task.</a:t>
            </a:r>
          </a:p>
          <a:p>
            <a:pPr algn="l" rtl="0"/>
            <a:endParaRPr lang="en-US" dirty="0">
              <a:latin typeface="Helvetica Neue"/>
            </a:endParaRPr>
          </a:p>
          <a:p>
            <a:pPr algn="l" rtl="0"/>
            <a:r>
              <a:rPr lang="en-US" dirty="0">
                <a:latin typeface="Helvetica Neue"/>
              </a:rPr>
              <a:t>As we can see, the Random Forest showed the best accuracy, so we decided to use this model.</a:t>
            </a:r>
            <a:endParaRPr lang="he-IL" dirty="0">
              <a:latin typeface="Helvetica Neue"/>
            </a:endParaRPr>
          </a:p>
        </p:txBody>
      </p:sp>
    </p:spTree>
    <p:extLst>
      <p:ext uri="{BB962C8B-B14F-4D97-AF65-F5344CB8AC3E}">
        <p14:creationId xmlns:p14="http://schemas.microsoft.com/office/powerpoint/2010/main" val="321692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FA2ABC3-3B7F-440A-8428-F5C2AAEA075A}"/>
              </a:ext>
            </a:extLst>
          </p:cNvPr>
          <p:cNvSpPr txBox="1"/>
          <p:nvPr/>
        </p:nvSpPr>
        <p:spPr>
          <a:xfrm>
            <a:off x="467360" y="807740"/>
            <a:ext cx="11216640" cy="523220"/>
          </a:xfrm>
          <a:prstGeom prst="rect">
            <a:avLst/>
          </a:prstGeom>
          <a:noFill/>
        </p:spPr>
        <p:txBody>
          <a:bodyPr wrap="square" rtlCol="1">
            <a:spAutoFit/>
          </a:bodyPr>
          <a:lstStyle/>
          <a:p>
            <a:pPr algn="l" rtl="0"/>
            <a:r>
              <a:rPr lang="en-US" sz="2800" b="1" cap="all" dirty="0">
                <a:solidFill>
                  <a:schemeClr val="tx1">
                    <a:lumMod val="75000"/>
                    <a:lumOff val="25000"/>
                  </a:schemeClr>
                </a:solidFill>
                <a:latin typeface="+mj-lt"/>
                <a:ea typeface="+mj-ea"/>
                <a:cs typeface="+mj-cs"/>
              </a:rPr>
              <a:t>Finding the ideal parameters</a:t>
            </a:r>
            <a:endParaRPr lang="he-IL" sz="2800" b="1" cap="all" dirty="0">
              <a:solidFill>
                <a:schemeClr val="tx1">
                  <a:lumMod val="75000"/>
                  <a:lumOff val="25000"/>
                </a:schemeClr>
              </a:solidFill>
              <a:latin typeface="+mj-lt"/>
              <a:ea typeface="+mj-ea"/>
              <a:cs typeface="+mj-cs"/>
            </a:endParaRPr>
          </a:p>
        </p:txBody>
      </p:sp>
      <p:sp>
        <p:nvSpPr>
          <p:cNvPr id="3" name="תיבת טקסט 2">
            <a:extLst>
              <a:ext uri="{FF2B5EF4-FFF2-40B4-BE49-F238E27FC236}">
                <a16:creationId xmlns:a16="http://schemas.microsoft.com/office/drawing/2014/main" id="{A760B349-4FA7-4F53-8107-1C96B65BA853}"/>
              </a:ext>
            </a:extLst>
          </p:cNvPr>
          <p:cNvSpPr txBox="1"/>
          <p:nvPr/>
        </p:nvSpPr>
        <p:spPr>
          <a:xfrm>
            <a:off x="467360" y="1564640"/>
            <a:ext cx="10810240" cy="3416320"/>
          </a:xfrm>
          <a:prstGeom prst="rect">
            <a:avLst/>
          </a:prstGeom>
          <a:noFill/>
        </p:spPr>
        <p:txBody>
          <a:bodyPr wrap="square" rtlCol="1">
            <a:spAutoFit/>
          </a:bodyPr>
          <a:lstStyle/>
          <a:p>
            <a:pPr algn="l" rtl="0"/>
            <a:r>
              <a:rPr lang="en-US" dirty="0">
                <a:latin typeface="Helvetica Neue"/>
                <a:cs typeface="Aharoni" panose="02010803020104030203" pitchFamily="2" charset="-79"/>
              </a:rPr>
              <a:t>We used the tool Randomized Search CV to tests different parameters to maximize the model accuracy.</a:t>
            </a:r>
          </a:p>
          <a:p>
            <a:pPr algn="l" rtl="0"/>
            <a:endParaRPr lang="en-US" dirty="0">
              <a:latin typeface="Helvetica Neue"/>
              <a:cs typeface="Aharoni" panose="02010803020104030203" pitchFamily="2" charset="-79"/>
            </a:endParaRPr>
          </a:p>
          <a:p>
            <a:pPr algn="l" rtl="0"/>
            <a:r>
              <a:rPr lang="en-US" dirty="0">
                <a:latin typeface="Helvetica Neue"/>
                <a:cs typeface="Aharoni" panose="02010803020104030203" pitchFamily="2" charset="-79"/>
              </a:rPr>
              <a:t>The results:</a:t>
            </a:r>
          </a:p>
          <a:p>
            <a:pPr marL="285750" indent="-285750" algn="l" rtl="0">
              <a:buFont typeface="Arial" panose="020B0604020202020204" pitchFamily="34" charset="0"/>
              <a:buChar char="•"/>
            </a:pPr>
            <a:r>
              <a:rPr lang="en-US" dirty="0">
                <a:latin typeface="Helvetica Neue"/>
                <a:cs typeface="Aharoni" panose="02010803020104030203" pitchFamily="2" charset="-79"/>
              </a:rPr>
              <a:t>n_estimators: 400                             </a:t>
            </a:r>
          </a:p>
          <a:p>
            <a:pPr marL="285750" indent="-285750" algn="l" rtl="0">
              <a:buFont typeface="Arial" panose="020B0604020202020204" pitchFamily="34" charset="0"/>
              <a:buChar char="•"/>
            </a:pPr>
            <a:r>
              <a:rPr lang="en-US" dirty="0">
                <a:latin typeface="Helvetica Neue"/>
                <a:cs typeface="Aharoni" panose="02010803020104030203" pitchFamily="2" charset="-79"/>
              </a:rPr>
              <a:t>max_features: sqrt                              </a:t>
            </a:r>
          </a:p>
          <a:p>
            <a:pPr marL="285750" indent="-285750" algn="l" rtl="0">
              <a:buFont typeface="Arial" panose="020B0604020202020204" pitchFamily="34" charset="0"/>
              <a:buChar char="•"/>
            </a:pPr>
            <a:r>
              <a:rPr lang="en-US" dirty="0">
                <a:latin typeface="Helvetica Neue"/>
                <a:cs typeface="Aharoni" panose="02010803020104030203" pitchFamily="2" charset="-79"/>
              </a:rPr>
              <a:t>min_samples_split: 2</a:t>
            </a:r>
          </a:p>
          <a:p>
            <a:pPr algn="l" rtl="0"/>
            <a:endParaRPr lang="en-US" dirty="0">
              <a:latin typeface="Helvetica Neue"/>
              <a:cs typeface="Aharoni" panose="02010803020104030203" pitchFamily="2" charset="-79"/>
            </a:endParaRPr>
          </a:p>
          <a:p>
            <a:pPr algn="l" rtl="0"/>
            <a:r>
              <a:rPr lang="en-US" dirty="0">
                <a:latin typeface="Helvetica Neue"/>
                <a:cs typeface="Aharoni" panose="02010803020104030203" pitchFamily="2" charset="-79"/>
              </a:rPr>
              <a:t>After we found the best parameters,</a:t>
            </a:r>
          </a:p>
          <a:p>
            <a:pPr algn="l" rtl="0"/>
            <a:r>
              <a:rPr lang="en-US" dirty="0">
                <a:latin typeface="Helvetica Neue"/>
                <a:cs typeface="Aharoni" panose="02010803020104030203" pitchFamily="2" charset="-79"/>
              </a:rPr>
              <a:t>we were able to achieve 80% accuracy with our model which is quite good.</a:t>
            </a:r>
          </a:p>
          <a:p>
            <a:pPr algn="l" rtl="0"/>
            <a:r>
              <a:rPr lang="en-US" dirty="0">
                <a:latin typeface="Helvetica Neue"/>
                <a:cs typeface="Aharoni" panose="02010803020104030203" pitchFamily="2" charset="-79"/>
              </a:rPr>
              <a:t>Training data accuracy:0.9665849</a:t>
            </a:r>
          </a:p>
          <a:p>
            <a:pPr algn="l" rtl="0"/>
            <a:r>
              <a:rPr lang="en-US" dirty="0">
                <a:latin typeface="Helvetica Neue"/>
                <a:cs typeface="Aharoni" panose="02010803020104030203" pitchFamily="2" charset="-79"/>
              </a:rPr>
              <a:t>Test data accuracy: 0.8044146</a:t>
            </a:r>
          </a:p>
          <a:p>
            <a:pPr algn="l" rtl="0"/>
            <a:endParaRPr lang="he-IL" dirty="0">
              <a:latin typeface="Helvetica Neue"/>
            </a:endParaRPr>
          </a:p>
        </p:txBody>
      </p:sp>
    </p:spTree>
    <p:extLst>
      <p:ext uri="{BB962C8B-B14F-4D97-AF65-F5344CB8AC3E}">
        <p14:creationId xmlns:p14="http://schemas.microsoft.com/office/powerpoint/2010/main" val="362471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B752C78B-848D-4335-863D-8F9FA86AC4B3}"/>
              </a:ext>
            </a:extLst>
          </p:cNvPr>
          <p:cNvSpPr txBox="1"/>
          <p:nvPr/>
        </p:nvSpPr>
        <p:spPr>
          <a:xfrm>
            <a:off x="452486" y="759065"/>
            <a:ext cx="8671920" cy="523220"/>
          </a:xfrm>
          <a:prstGeom prst="rect">
            <a:avLst/>
          </a:prstGeom>
          <a:noFill/>
        </p:spPr>
        <p:txBody>
          <a:bodyPr wrap="square">
            <a:spAutoFit/>
          </a:bodyPr>
          <a:lstStyle/>
          <a:p>
            <a:pPr algn="l" rtl="0"/>
            <a:r>
              <a:rPr lang="en-US" sz="2800" b="1" cap="all" dirty="0">
                <a:solidFill>
                  <a:schemeClr val="tx1">
                    <a:lumMod val="75000"/>
                    <a:lumOff val="25000"/>
                  </a:schemeClr>
                </a:solidFill>
                <a:latin typeface="+mj-lt"/>
                <a:ea typeface="+mj-ea"/>
                <a:cs typeface="+mj-cs"/>
              </a:rPr>
              <a:t>Prediction</a:t>
            </a:r>
          </a:p>
        </p:txBody>
      </p:sp>
      <p:sp>
        <p:nvSpPr>
          <p:cNvPr id="7" name="תיבת טקסט 6">
            <a:extLst>
              <a:ext uri="{FF2B5EF4-FFF2-40B4-BE49-F238E27FC236}">
                <a16:creationId xmlns:a16="http://schemas.microsoft.com/office/drawing/2014/main" id="{C077CAA4-BAF6-48FB-BE7D-D6380F11756F}"/>
              </a:ext>
            </a:extLst>
          </p:cNvPr>
          <p:cNvSpPr txBox="1"/>
          <p:nvPr/>
        </p:nvSpPr>
        <p:spPr>
          <a:xfrm>
            <a:off x="5429732" y="2472501"/>
            <a:ext cx="7463901" cy="369332"/>
          </a:xfrm>
          <a:prstGeom prst="rect">
            <a:avLst/>
          </a:prstGeom>
          <a:noFill/>
        </p:spPr>
        <p:txBody>
          <a:bodyPr wrap="square">
            <a:spAutoFit/>
          </a:bodyPr>
          <a:lstStyle/>
          <a:p>
            <a:pPr algn="l"/>
            <a:r>
              <a:rPr lang="en-US" b="1" cap="all" dirty="0">
                <a:solidFill>
                  <a:schemeClr val="tx1">
                    <a:lumMod val="75000"/>
                    <a:lumOff val="25000"/>
                  </a:schemeClr>
                </a:solidFill>
                <a:latin typeface="+mj-lt"/>
                <a:ea typeface="+mj-ea"/>
                <a:cs typeface="+mj-cs"/>
              </a:rPr>
              <a:t>Predicted Values(blue) vs Actual Values(red)</a:t>
            </a:r>
          </a:p>
        </p:txBody>
      </p:sp>
      <p:pic>
        <p:nvPicPr>
          <p:cNvPr id="9" name="תמונה 8" descr="תמונה שמכילה ישיבה, שונה, ערוך בשורות, שורה&#10;&#10;התיאור נוצר באופן אוטומטי">
            <a:extLst>
              <a:ext uri="{FF2B5EF4-FFF2-40B4-BE49-F238E27FC236}">
                <a16:creationId xmlns:a16="http://schemas.microsoft.com/office/drawing/2014/main" id="{AFCA7289-F2D8-449F-947E-946759F42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958" y="2805781"/>
            <a:ext cx="6682740" cy="3642360"/>
          </a:xfrm>
          <a:prstGeom prst="rect">
            <a:avLst/>
          </a:prstGeom>
        </p:spPr>
      </p:pic>
      <p:sp>
        <p:nvSpPr>
          <p:cNvPr id="13" name="תיבת טקסט 12">
            <a:extLst>
              <a:ext uri="{FF2B5EF4-FFF2-40B4-BE49-F238E27FC236}">
                <a16:creationId xmlns:a16="http://schemas.microsoft.com/office/drawing/2014/main" id="{5AE51031-928A-4957-B071-CBC29739DB4C}"/>
              </a:ext>
            </a:extLst>
          </p:cNvPr>
          <p:cNvSpPr txBox="1"/>
          <p:nvPr/>
        </p:nvSpPr>
        <p:spPr>
          <a:xfrm>
            <a:off x="452486" y="1482384"/>
            <a:ext cx="5901180" cy="1477328"/>
          </a:xfrm>
          <a:prstGeom prst="rect">
            <a:avLst/>
          </a:prstGeom>
          <a:noFill/>
        </p:spPr>
        <p:txBody>
          <a:bodyPr wrap="square" rtlCol="1">
            <a:spAutoFit/>
          </a:bodyPr>
          <a:lstStyle/>
          <a:p>
            <a:pPr algn="l" rtl="0"/>
            <a:r>
              <a:rPr lang="en-US" dirty="0">
                <a:solidFill>
                  <a:srgbClr val="000000"/>
                </a:solidFill>
                <a:latin typeface="Helvetica Neue"/>
              </a:rPr>
              <a:t> After the Training and Testing we are able to achieve:</a:t>
            </a:r>
          </a:p>
          <a:p>
            <a:pPr algn="l" rtl="0"/>
            <a:r>
              <a:rPr lang="he-IL" dirty="0">
                <a:latin typeface="Helvetica Neue"/>
              </a:rPr>
              <a:t> </a:t>
            </a:r>
            <a:endParaRPr lang="en-US" b="1" dirty="0">
              <a:latin typeface="Helvetica Neue"/>
            </a:endParaRPr>
          </a:p>
          <a:p>
            <a:pPr algn="l" rtl="0"/>
            <a:endParaRPr lang="en-US" b="1" dirty="0">
              <a:latin typeface="Helvetica Neue"/>
            </a:endParaRPr>
          </a:p>
          <a:p>
            <a:pPr algn="l" rtl="0"/>
            <a:endParaRPr lang="he-IL" dirty="0">
              <a:latin typeface="Helvetica Neue"/>
            </a:endParaRPr>
          </a:p>
          <a:p>
            <a:pPr algn="l" rtl="0"/>
            <a:endParaRPr lang="he-IL" dirty="0">
              <a:latin typeface="Helvetica Neue"/>
            </a:endParaRPr>
          </a:p>
        </p:txBody>
      </p:sp>
      <p:pic>
        <p:nvPicPr>
          <p:cNvPr id="16" name="תמונה 15" descr="תמונה שמכילה ציור&#10;&#10;התיאור נוצר באופן אוטומטי">
            <a:extLst>
              <a:ext uri="{FF2B5EF4-FFF2-40B4-BE49-F238E27FC236}">
                <a16:creationId xmlns:a16="http://schemas.microsoft.com/office/drawing/2014/main" id="{7946E42F-8662-4D7B-82CD-B73D5C2F9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66" y="3096115"/>
            <a:ext cx="4155705" cy="1604347"/>
          </a:xfrm>
          <a:prstGeom prst="rect">
            <a:avLst/>
          </a:prstGeom>
        </p:spPr>
      </p:pic>
      <p:sp>
        <p:nvSpPr>
          <p:cNvPr id="18" name="תיבת טקסט 17">
            <a:extLst>
              <a:ext uri="{FF2B5EF4-FFF2-40B4-BE49-F238E27FC236}">
                <a16:creationId xmlns:a16="http://schemas.microsoft.com/office/drawing/2014/main" id="{6EEEED52-D709-477D-8639-9E45BC9C7D86}"/>
              </a:ext>
            </a:extLst>
          </p:cNvPr>
          <p:cNvSpPr txBox="1"/>
          <p:nvPr/>
        </p:nvSpPr>
        <p:spPr>
          <a:xfrm>
            <a:off x="569957" y="2472501"/>
            <a:ext cx="4038234" cy="369332"/>
          </a:xfrm>
          <a:prstGeom prst="rect">
            <a:avLst/>
          </a:prstGeom>
          <a:noFill/>
        </p:spPr>
        <p:txBody>
          <a:bodyPr wrap="square">
            <a:spAutoFit/>
          </a:bodyPr>
          <a:lstStyle/>
          <a:p>
            <a:pPr algn="l"/>
            <a:r>
              <a:rPr lang="en-US" b="1" cap="all" dirty="0">
                <a:solidFill>
                  <a:schemeClr val="tx1">
                    <a:lumMod val="75000"/>
                    <a:lumOff val="25000"/>
                  </a:schemeClr>
                </a:solidFill>
                <a:latin typeface="+mj-lt"/>
                <a:ea typeface="+mj-ea"/>
                <a:cs typeface="+mj-cs"/>
              </a:rPr>
              <a:t>results</a:t>
            </a:r>
          </a:p>
        </p:txBody>
      </p:sp>
    </p:spTree>
    <p:extLst>
      <p:ext uri="{BB962C8B-B14F-4D97-AF65-F5344CB8AC3E}">
        <p14:creationId xmlns:p14="http://schemas.microsoft.com/office/powerpoint/2010/main" val="71883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9C52CC9A-7A3F-4246-BF27-1D99285D2737}"/>
              </a:ext>
            </a:extLst>
          </p:cNvPr>
          <p:cNvSpPr txBox="1"/>
          <p:nvPr/>
        </p:nvSpPr>
        <p:spPr>
          <a:xfrm>
            <a:off x="414778" y="862150"/>
            <a:ext cx="8464674" cy="523220"/>
          </a:xfrm>
          <a:prstGeom prst="rect">
            <a:avLst/>
          </a:prstGeom>
          <a:noFill/>
        </p:spPr>
        <p:txBody>
          <a:bodyPr wrap="square">
            <a:spAutoFit/>
          </a:bodyPr>
          <a:lstStyle/>
          <a:p>
            <a:pPr algn="l" rtl="0"/>
            <a:r>
              <a:rPr lang="en-US" sz="2800" b="1" cap="all" dirty="0">
                <a:solidFill>
                  <a:schemeClr val="tx1">
                    <a:lumMod val="75000"/>
                    <a:lumOff val="25000"/>
                  </a:schemeClr>
                </a:solidFill>
                <a:latin typeface="+mj-lt"/>
                <a:ea typeface="+mj-ea"/>
                <a:cs typeface="+mj-cs"/>
              </a:rPr>
              <a:t>Visualize a </a:t>
            </a:r>
            <a:r>
              <a:rPr lang="en-US" sz="2800" b="1" cap="all" dirty="0">
                <a:solidFill>
                  <a:srgbClr val="404040"/>
                </a:solidFill>
                <a:latin typeface="+mj-lt"/>
                <a:ea typeface="+mj-ea"/>
                <a:cs typeface="+mj-cs"/>
              </a:rPr>
              <a:t>Decision T</a:t>
            </a:r>
            <a:r>
              <a:rPr lang="en-US" sz="2800" b="1" cap="all" dirty="0">
                <a:solidFill>
                  <a:schemeClr val="tx1">
                    <a:lumMod val="75000"/>
                    <a:lumOff val="25000"/>
                  </a:schemeClr>
                </a:solidFill>
                <a:latin typeface="+mj-lt"/>
                <a:ea typeface="+mj-ea"/>
                <a:cs typeface="+mj-cs"/>
              </a:rPr>
              <a:t>ree</a:t>
            </a:r>
          </a:p>
        </p:txBody>
      </p:sp>
      <p:pic>
        <p:nvPicPr>
          <p:cNvPr id="7" name="תמונה 6">
            <a:extLst>
              <a:ext uri="{FF2B5EF4-FFF2-40B4-BE49-F238E27FC236}">
                <a16:creationId xmlns:a16="http://schemas.microsoft.com/office/drawing/2014/main" id="{BE16AAC9-4CC9-4AB4-995E-13C094B78466}"/>
              </a:ext>
            </a:extLst>
          </p:cNvPr>
          <p:cNvPicPr>
            <a:picLocks noChangeAspect="1"/>
          </p:cNvPicPr>
          <p:nvPr/>
        </p:nvPicPr>
        <p:blipFill rotWithShape="1">
          <a:blip r:embed="rId2">
            <a:extLst>
              <a:ext uri="{28A0092B-C50C-407E-A947-70E740481C1C}">
                <a14:useLocalDpi xmlns:a14="http://schemas.microsoft.com/office/drawing/2010/main" val="0"/>
              </a:ext>
            </a:extLst>
          </a:blip>
          <a:srcRect l="6497" t="12720" r="3410"/>
          <a:stretch/>
        </p:blipFill>
        <p:spPr>
          <a:xfrm>
            <a:off x="5891753" y="1592579"/>
            <a:ext cx="5521900" cy="4719145"/>
          </a:xfrm>
          <a:prstGeom prst="rect">
            <a:avLst/>
          </a:prstGeom>
        </p:spPr>
      </p:pic>
      <p:sp>
        <p:nvSpPr>
          <p:cNvPr id="8" name="מלבן 7">
            <a:extLst>
              <a:ext uri="{FF2B5EF4-FFF2-40B4-BE49-F238E27FC236}">
                <a16:creationId xmlns:a16="http://schemas.microsoft.com/office/drawing/2014/main" id="{EF906C27-3320-45C6-95A7-26127DA96951}"/>
              </a:ext>
            </a:extLst>
          </p:cNvPr>
          <p:cNvSpPr/>
          <p:nvPr/>
        </p:nvSpPr>
        <p:spPr>
          <a:xfrm>
            <a:off x="5750351" y="1629703"/>
            <a:ext cx="1989541" cy="122568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11" name="תיבת טקסט 10">
            <a:extLst>
              <a:ext uri="{FF2B5EF4-FFF2-40B4-BE49-F238E27FC236}">
                <a16:creationId xmlns:a16="http://schemas.microsoft.com/office/drawing/2014/main" id="{53DB23AE-CE81-4185-9CB0-BB3C78C5A1CC}"/>
              </a:ext>
            </a:extLst>
          </p:cNvPr>
          <p:cNvSpPr txBox="1"/>
          <p:nvPr/>
        </p:nvSpPr>
        <p:spPr>
          <a:xfrm>
            <a:off x="467899" y="1643966"/>
            <a:ext cx="4179216" cy="369332"/>
          </a:xfrm>
          <a:prstGeom prst="rect">
            <a:avLst/>
          </a:prstGeom>
          <a:noFill/>
        </p:spPr>
        <p:txBody>
          <a:bodyPr wrap="square" rtlCol="1">
            <a:spAutoFit/>
          </a:bodyPr>
          <a:lstStyle/>
          <a:p>
            <a:pPr algn="l" rtl="0"/>
            <a:r>
              <a:rPr lang="en-US" dirty="0"/>
              <a:t>How a single decision tree looks like?</a:t>
            </a:r>
            <a:endParaRPr lang="he-IL" dirty="0"/>
          </a:p>
        </p:txBody>
      </p:sp>
    </p:spTree>
    <p:extLst>
      <p:ext uri="{BB962C8B-B14F-4D97-AF65-F5344CB8AC3E}">
        <p14:creationId xmlns:p14="http://schemas.microsoft.com/office/powerpoint/2010/main" val="167323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44A5C6FB-515D-401A-84EE-D9F5D6C5369F}"/>
              </a:ext>
            </a:extLst>
          </p:cNvPr>
          <p:cNvSpPr txBox="1"/>
          <p:nvPr/>
        </p:nvSpPr>
        <p:spPr>
          <a:xfrm>
            <a:off x="502496" y="758607"/>
            <a:ext cx="11689504" cy="954107"/>
          </a:xfrm>
          <a:prstGeom prst="rect">
            <a:avLst/>
          </a:prstGeom>
          <a:noFill/>
        </p:spPr>
        <p:txBody>
          <a:bodyPr wrap="square">
            <a:spAutoFit/>
          </a:bodyPr>
          <a:lstStyle/>
          <a:p>
            <a:pPr algn="l" rtl="0"/>
            <a:r>
              <a:rPr lang="en-US" sz="2800" b="1" cap="all" dirty="0">
                <a:solidFill>
                  <a:schemeClr val="tx1">
                    <a:lumMod val="75000"/>
                    <a:lumOff val="25000"/>
                  </a:schemeClr>
                </a:solidFill>
                <a:latin typeface="+mj-lt"/>
                <a:ea typeface="+mj-ea"/>
                <a:cs typeface="+mj-cs"/>
              </a:rPr>
              <a:t>Classification</a:t>
            </a:r>
            <a:endParaRPr lang="he-IL" sz="2800" b="1" cap="all" dirty="0">
              <a:solidFill>
                <a:schemeClr val="tx1">
                  <a:lumMod val="75000"/>
                  <a:lumOff val="25000"/>
                </a:schemeClr>
              </a:solidFill>
              <a:latin typeface="+mj-lt"/>
              <a:ea typeface="+mj-ea"/>
              <a:cs typeface="+mj-cs"/>
            </a:endParaRPr>
          </a:p>
          <a:p>
            <a:pPr algn="l"/>
            <a:endParaRPr lang="en-US" sz="2800" b="1" cap="all" dirty="0">
              <a:solidFill>
                <a:schemeClr val="tx1">
                  <a:lumMod val="75000"/>
                  <a:lumOff val="25000"/>
                </a:schemeClr>
              </a:solidFill>
              <a:latin typeface="+mj-lt"/>
              <a:ea typeface="+mj-ea"/>
              <a:cs typeface="+mj-cs"/>
            </a:endParaRPr>
          </a:p>
        </p:txBody>
      </p:sp>
      <p:sp>
        <p:nvSpPr>
          <p:cNvPr id="4" name="תיבת טקסט 3">
            <a:extLst>
              <a:ext uri="{FF2B5EF4-FFF2-40B4-BE49-F238E27FC236}">
                <a16:creationId xmlns:a16="http://schemas.microsoft.com/office/drawing/2014/main" id="{E88DC789-7447-4C04-9003-1B0CFE1DA1BD}"/>
              </a:ext>
            </a:extLst>
          </p:cNvPr>
          <p:cNvSpPr txBox="1"/>
          <p:nvPr/>
        </p:nvSpPr>
        <p:spPr>
          <a:xfrm>
            <a:off x="502496" y="1476059"/>
            <a:ext cx="7984815" cy="923330"/>
          </a:xfrm>
          <a:prstGeom prst="rect">
            <a:avLst/>
          </a:prstGeom>
          <a:noFill/>
        </p:spPr>
        <p:txBody>
          <a:bodyPr wrap="none" rtlCol="1">
            <a:spAutoFit/>
          </a:bodyPr>
          <a:lstStyle/>
          <a:p>
            <a:pPr algn="l" rtl="0"/>
            <a:r>
              <a:rPr lang="en-US" i="0" dirty="0">
                <a:solidFill>
                  <a:srgbClr val="000000"/>
                </a:solidFill>
                <a:effectLst/>
                <a:latin typeface="Helvetica Neue"/>
              </a:rPr>
              <a:t>We will try to predict the apartment area.</a:t>
            </a:r>
          </a:p>
          <a:p>
            <a:pPr algn="l" rtl="0"/>
            <a:r>
              <a:rPr lang="en-US" i="0" dirty="0">
                <a:solidFill>
                  <a:srgbClr val="000000"/>
                </a:solidFill>
                <a:effectLst/>
                <a:latin typeface="Helvetica Neue"/>
              </a:rPr>
              <a:t>Since area is a categorical variable, this is a classification problem.</a:t>
            </a:r>
          </a:p>
          <a:p>
            <a:endParaRPr lang="he-IL" dirty="0"/>
          </a:p>
        </p:txBody>
      </p:sp>
      <p:sp>
        <p:nvSpPr>
          <p:cNvPr id="6" name="תיבת טקסט 5">
            <a:extLst>
              <a:ext uri="{FF2B5EF4-FFF2-40B4-BE49-F238E27FC236}">
                <a16:creationId xmlns:a16="http://schemas.microsoft.com/office/drawing/2014/main" id="{C5889703-3F91-411B-B574-3B7E6E079546}"/>
              </a:ext>
            </a:extLst>
          </p:cNvPr>
          <p:cNvSpPr txBox="1"/>
          <p:nvPr/>
        </p:nvSpPr>
        <p:spPr>
          <a:xfrm>
            <a:off x="502496" y="2615908"/>
            <a:ext cx="11501120" cy="400110"/>
          </a:xfrm>
          <a:prstGeom prst="rect">
            <a:avLst/>
          </a:prstGeom>
          <a:noFill/>
        </p:spPr>
        <p:txBody>
          <a:bodyPr wrap="square">
            <a:spAutoFit/>
          </a:bodyPr>
          <a:lstStyle/>
          <a:p>
            <a:pPr algn="l" rtl="0"/>
            <a:r>
              <a:rPr lang="en-US" sz="2000" b="1" dirty="0">
                <a:solidFill>
                  <a:srgbClr val="000000"/>
                </a:solidFill>
                <a:latin typeface="Helvetica Neue"/>
              </a:rPr>
              <a:t>The distribution between Price and Square-meter according the apartment area</a:t>
            </a:r>
          </a:p>
        </p:txBody>
      </p:sp>
      <p:pic>
        <p:nvPicPr>
          <p:cNvPr id="8" name="תמונה 7" descr="תמונה שמכילה צילום מסך&#10;&#10;התיאור נוצר באופן אוטומטי">
            <a:extLst>
              <a:ext uri="{FF2B5EF4-FFF2-40B4-BE49-F238E27FC236}">
                <a16:creationId xmlns:a16="http://schemas.microsoft.com/office/drawing/2014/main" id="{66CE1011-E537-4583-A889-EFC390A27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0349" y="3054110"/>
            <a:ext cx="6053467" cy="3651490"/>
          </a:xfrm>
          <a:prstGeom prst="rect">
            <a:avLst/>
          </a:prstGeom>
        </p:spPr>
      </p:pic>
      <p:sp>
        <p:nvSpPr>
          <p:cNvPr id="9" name="תיבת טקסט 8">
            <a:extLst>
              <a:ext uri="{FF2B5EF4-FFF2-40B4-BE49-F238E27FC236}">
                <a16:creationId xmlns:a16="http://schemas.microsoft.com/office/drawing/2014/main" id="{8A4A7F61-EDB0-4A0D-BE1D-D0A48AFA17E1}"/>
              </a:ext>
            </a:extLst>
          </p:cNvPr>
          <p:cNvSpPr txBox="1"/>
          <p:nvPr/>
        </p:nvSpPr>
        <p:spPr>
          <a:xfrm>
            <a:off x="502496" y="3063762"/>
            <a:ext cx="5191760" cy="2031325"/>
          </a:xfrm>
          <a:prstGeom prst="rect">
            <a:avLst/>
          </a:prstGeom>
          <a:noFill/>
        </p:spPr>
        <p:txBody>
          <a:bodyPr wrap="square" rtlCol="1">
            <a:spAutoFit/>
          </a:bodyPr>
          <a:lstStyle/>
          <a:p>
            <a:pPr algn="l" rtl="1" fontAlgn="t"/>
            <a:br>
              <a:rPr lang="en-US" b="0" i="0" dirty="0">
                <a:solidFill>
                  <a:srgbClr val="777777"/>
                </a:solidFill>
                <a:effectLst/>
                <a:latin typeface="Roboto" panose="02000000000000000000" pitchFamily="2" charset="0"/>
              </a:rPr>
            </a:br>
            <a:r>
              <a:rPr lang="en-US" dirty="0">
                <a:solidFill>
                  <a:srgbClr val="000000"/>
                </a:solidFill>
                <a:latin typeface="Helvetica Neue"/>
              </a:rPr>
              <a:t>As we can see, there is an understandable division between the area by price and square meter, and yet, we can see that classify the part that is in the center of the graph is very challenging, there are lots of points from different class in the center of the graph.</a:t>
            </a:r>
          </a:p>
        </p:txBody>
      </p:sp>
    </p:spTree>
    <p:extLst>
      <p:ext uri="{BB962C8B-B14F-4D97-AF65-F5344CB8AC3E}">
        <p14:creationId xmlns:p14="http://schemas.microsoft.com/office/powerpoint/2010/main" val="338576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00AA5E04-F964-431D-9FF4-D996EA2AE122}"/>
              </a:ext>
            </a:extLst>
          </p:cNvPr>
          <p:cNvSpPr txBox="1"/>
          <p:nvPr/>
        </p:nvSpPr>
        <p:spPr>
          <a:xfrm>
            <a:off x="350000" y="828392"/>
            <a:ext cx="8341714" cy="1384995"/>
          </a:xfrm>
          <a:prstGeom prst="rect">
            <a:avLst/>
          </a:prstGeom>
          <a:noFill/>
        </p:spPr>
        <p:txBody>
          <a:bodyPr wrap="square">
            <a:spAutoFit/>
          </a:bodyPr>
          <a:lstStyle/>
          <a:p>
            <a:pPr algn="l" rtl="0"/>
            <a:r>
              <a:rPr lang="en-US" sz="2800" b="1" cap="all" dirty="0">
                <a:solidFill>
                  <a:schemeClr val="tx1">
                    <a:lumMod val="75000"/>
                    <a:lumOff val="25000"/>
                  </a:schemeClr>
                </a:solidFill>
                <a:latin typeface="+mj-lt"/>
                <a:ea typeface="+mj-ea"/>
                <a:cs typeface="+mj-cs"/>
              </a:rPr>
              <a:t>Choosing the best K</a:t>
            </a:r>
          </a:p>
          <a:p>
            <a:pPr algn="l" rtl="0"/>
            <a:br>
              <a:rPr lang="en-US" sz="2800" b="1" cap="all" dirty="0">
                <a:solidFill>
                  <a:schemeClr val="tx1">
                    <a:lumMod val="75000"/>
                    <a:lumOff val="25000"/>
                  </a:schemeClr>
                </a:solidFill>
                <a:latin typeface="+mj-lt"/>
                <a:ea typeface="+mj-ea"/>
                <a:cs typeface="+mj-cs"/>
              </a:rPr>
            </a:br>
            <a:endParaRPr lang="he-IL" sz="2800" b="1" cap="all" dirty="0">
              <a:solidFill>
                <a:schemeClr val="tx1">
                  <a:lumMod val="75000"/>
                  <a:lumOff val="25000"/>
                </a:schemeClr>
              </a:solidFill>
              <a:latin typeface="+mj-lt"/>
              <a:ea typeface="+mj-ea"/>
              <a:cs typeface="+mj-cs"/>
            </a:endParaRPr>
          </a:p>
        </p:txBody>
      </p:sp>
      <p:sp>
        <p:nvSpPr>
          <p:cNvPr id="13" name="תיבת טקסט 12">
            <a:extLst>
              <a:ext uri="{FF2B5EF4-FFF2-40B4-BE49-F238E27FC236}">
                <a16:creationId xmlns:a16="http://schemas.microsoft.com/office/drawing/2014/main" id="{8C9C1A6A-C373-4FA1-A0B6-E571F86634EC}"/>
              </a:ext>
            </a:extLst>
          </p:cNvPr>
          <p:cNvSpPr txBox="1"/>
          <p:nvPr/>
        </p:nvSpPr>
        <p:spPr>
          <a:xfrm>
            <a:off x="350000" y="1621000"/>
            <a:ext cx="6762000" cy="923330"/>
          </a:xfrm>
          <a:prstGeom prst="rect">
            <a:avLst/>
          </a:prstGeom>
          <a:noFill/>
        </p:spPr>
        <p:txBody>
          <a:bodyPr wrap="square">
            <a:spAutoFit/>
          </a:bodyPr>
          <a:lstStyle/>
          <a:p>
            <a:pPr algn="l" rtl="0"/>
            <a:r>
              <a:rPr lang="en-US" dirty="0">
                <a:solidFill>
                  <a:srgbClr val="000000"/>
                </a:solidFill>
                <a:effectLst/>
                <a:latin typeface="Helvetica Neue"/>
              </a:rPr>
              <a:t>which one could give us the best accuracy?</a:t>
            </a:r>
          </a:p>
          <a:p>
            <a:pPr algn="l" rtl="0"/>
            <a:r>
              <a:rPr lang="en-US" dirty="0">
                <a:solidFill>
                  <a:srgbClr val="000000"/>
                </a:solidFill>
                <a:effectLst/>
                <a:latin typeface="Helvetica Neue"/>
              </a:rPr>
              <a:t>In order To find the best value of K we were able to use plot that shows the relationship between K and the testing accuracy.</a:t>
            </a:r>
          </a:p>
        </p:txBody>
      </p:sp>
      <p:pic>
        <p:nvPicPr>
          <p:cNvPr id="14" name="תמונה 13">
            <a:extLst>
              <a:ext uri="{FF2B5EF4-FFF2-40B4-BE49-F238E27FC236}">
                <a16:creationId xmlns:a16="http://schemas.microsoft.com/office/drawing/2014/main" id="{21F9CDB9-8405-4C7A-928F-0720F8710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200" y="2809987"/>
            <a:ext cx="6359994" cy="3594779"/>
          </a:xfrm>
          <a:prstGeom prst="rect">
            <a:avLst/>
          </a:prstGeom>
        </p:spPr>
      </p:pic>
    </p:spTree>
    <p:extLst>
      <p:ext uri="{BB962C8B-B14F-4D97-AF65-F5344CB8AC3E}">
        <p14:creationId xmlns:p14="http://schemas.microsoft.com/office/powerpoint/2010/main" val="305287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42461D3-AC1A-4E62-88FF-89EA073D6937}"/>
              </a:ext>
            </a:extLst>
          </p:cNvPr>
          <p:cNvSpPr txBox="1"/>
          <p:nvPr/>
        </p:nvSpPr>
        <p:spPr>
          <a:xfrm>
            <a:off x="325120" y="854148"/>
            <a:ext cx="6097554" cy="523220"/>
          </a:xfrm>
          <a:prstGeom prst="rect">
            <a:avLst/>
          </a:prstGeom>
          <a:noFill/>
        </p:spPr>
        <p:txBody>
          <a:bodyPr wrap="square">
            <a:spAutoFit/>
          </a:bodyPr>
          <a:lstStyle/>
          <a:p>
            <a:pPr algn="l" rtl="0"/>
            <a:r>
              <a:rPr lang="en-US" sz="2800" b="1" cap="all" dirty="0">
                <a:solidFill>
                  <a:schemeClr val="tx1">
                    <a:lumMod val="75000"/>
                    <a:lumOff val="25000"/>
                  </a:schemeClr>
                </a:solidFill>
                <a:latin typeface="+mj-lt"/>
                <a:ea typeface="+mj-ea"/>
                <a:cs typeface="+mj-cs"/>
              </a:rPr>
              <a:t>Prediction</a:t>
            </a:r>
            <a:endParaRPr lang="en-US" sz="2800" b="1" i="0" dirty="0">
              <a:solidFill>
                <a:srgbClr val="000000"/>
              </a:solidFill>
              <a:effectLst/>
              <a:latin typeface="Helvetica Neue"/>
            </a:endParaRPr>
          </a:p>
        </p:txBody>
      </p:sp>
      <p:pic>
        <p:nvPicPr>
          <p:cNvPr id="10" name="תמונה 9" descr="תמונה שמכילה צילום מסך&#10;&#10;התיאור נוצר באופן אוטומטי">
            <a:extLst>
              <a:ext uri="{FF2B5EF4-FFF2-40B4-BE49-F238E27FC236}">
                <a16:creationId xmlns:a16="http://schemas.microsoft.com/office/drawing/2014/main" id="{B6BA9EE0-4977-4085-BE21-BC8B152FFA43}"/>
              </a:ext>
            </a:extLst>
          </p:cNvPr>
          <p:cNvPicPr>
            <a:picLocks noChangeAspect="1"/>
          </p:cNvPicPr>
          <p:nvPr/>
        </p:nvPicPr>
        <p:blipFill rotWithShape="1">
          <a:blip r:embed="rId2">
            <a:extLst>
              <a:ext uri="{28A0092B-C50C-407E-A947-70E740481C1C}">
                <a14:useLocalDpi xmlns:a14="http://schemas.microsoft.com/office/drawing/2010/main" val="0"/>
              </a:ext>
            </a:extLst>
          </a:blip>
          <a:srcRect t="8343"/>
          <a:stretch/>
        </p:blipFill>
        <p:spPr>
          <a:xfrm>
            <a:off x="6601142" y="1115758"/>
            <a:ext cx="3619818" cy="5116112"/>
          </a:xfrm>
          <a:prstGeom prst="rect">
            <a:avLst/>
          </a:prstGeom>
        </p:spPr>
      </p:pic>
      <p:sp>
        <p:nvSpPr>
          <p:cNvPr id="12" name="תיבת טקסט 11">
            <a:extLst>
              <a:ext uri="{FF2B5EF4-FFF2-40B4-BE49-F238E27FC236}">
                <a16:creationId xmlns:a16="http://schemas.microsoft.com/office/drawing/2014/main" id="{C443D0DF-9155-4818-A8C6-AD3A85F4975C}"/>
              </a:ext>
            </a:extLst>
          </p:cNvPr>
          <p:cNvSpPr txBox="1"/>
          <p:nvPr/>
        </p:nvSpPr>
        <p:spPr>
          <a:xfrm>
            <a:off x="325120" y="1561020"/>
            <a:ext cx="6096000" cy="923330"/>
          </a:xfrm>
          <a:prstGeom prst="rect">
            <a:avLst/>
          </a:prstGeom>
          <a:noFill/>
        </p:spPr>
        <p:txBody>
          <a:bodyPr wrap="square">
            <a:spAutoFit/>
          </a:bodyPr>
          <a:lstStyle/>
          <a:p>
            <a:pPr algn="l" rtl="0"/>
            <a:r>
              <a:rPr lang="en-US" dirty="0">
                <a:solidFill>
                  <a:srgbClr val="000000"/>
                </a:solidFill>
                <a:latin typeface="Helvetica Neue"/>
              </a:rPr>
              <a:t> After the Training and Testing we are able to achieve:</a:t>
            </a:r>
            <a:endParaRPr lang="en-US" b="1" dirty="0">
              <a:latin typeface="Helvetica Neue"/>
            </a:endParaRPr>
          </a:p>
          <a:p>
            <a:pPr algn="l" rtl="0"/>
            <a:endParaRPr lang="he-IL" dirty="0">
              <a:latin typeface="Helvetica Neue"/>
            </a:endParaRPr>
          </a:p>
          <a:p>
            <a:pPr algn="l" rtl="0"/>
            <a:endParaRPr lang="he-IL" dirty="0">
              <a:latin typeface="Helvetica Neue"/>
            </a:endParaRPr>
          </a:p>
        </p:txBody>
      </p:sp>
      <p:pic>
        <p:nvPicPr>
          <p:cNvPr id="16" name="תמונה 15">
            <a:extLst>
              <a:ext uri="{FF2B5EF4-FFF2-40B4-BE49-F238E27FC236}">
                <a16:creationId xmlns:a16="http://schemas.microsoft.com/office/drawing/2014/main" id="{A2452F30-78B9-41BA-88F1-BB1B3177097A}"/>
              </a:ext>
            </a:extLst>
          </p:cNvPr>
          <p:cNvPicPr>
            <a:picLocks noChangeAspect="1"/>
          </p:cNvPicPr>
          <p:nvPr/>
        </p:nvPicPr>
        <p:blipFill rotWithShape="1">
          <a:blip r:embed="rId3">
            <a:extLst>
              <a:ext uri="{28A0092B-C50C-407E-A947-70E740481C1C}">
                <a14:useLocalDpi xmlns:a14="http://schemas.microsoft.com/office/drawing/2010/main" val="0"/>
              </a:ext>
            </a:extLst>
          </a:blip>
          <a:srcRect t="20146" r="36051" b="28528"/>
          <a:stretch/>
        </p:blipFill>
        <p:spPr>
          <a:xfrm>
            <a:off x="264160" y="2022685"/>
            <a:ext cx="2296160" cy="244043"/>
          </a:xfrm>
          <a:prstGeom prst="rect">
            <a:avLst/>
          </a:prstGeom>
        </p:spPr>
      </p:pic>
    </p:spTree>
    <p:extLst>
      <p:ext uri="{BB962C8B-B14F-4D97-AF65-F5344CB8AC3E}">
        <p14:creationId xmlns:p14="http://schemas.microsoft.com/office/powerpoint/2010/main" val="385464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F2AED9-87FD-4064-89C3-E3EEC86948EF}"/>
              </a:ext>
            </a:extLst>
          </p:cNvPr>
          <p:cNvSpPr>
            <a:spLocks noGrp="1"/>
          </p:cNvSpPr>
          <p:nvPr>
            <p:ph type="title"/>
          </p:nvPr>
        </p:nvSpPr>
        <p:spPr>
          <a:xfrm>
            <a:off x="581191" y="121920"/>
            <a:ext cx="11029616" cy="1188720"/>
          </a:xfrm>
        </p:spPr>
        <p:txBody>
          <a:bodyPr>
            <a:normAutofit/>
          </a:bodyPr>
          <a:lstStyle/>
          <a:p>
            <a:pPr algn="ctr"/>
            <a:r>
              <a:rPr lang="en-US" sz="3600" b="1" dirty="0"/>
              <a:t>Data acquisition</a:t>
            </a:r>
            <a:endParaRPr lang="he-IL" sz="3600" b="1" dirty="0"/>
          </a:p>
        </p:txBody>
      </p:sp>
      <p:pic>
        <p:nvPicPr>
          <p:cNvPr id="5" name="מציין מיקום תוכן 4">
            <a:extLst>
              <a:ext uri="{FF2B5EF4-FFF2-40B4-BE49-F238E27FC236}">
                <a16:creationId xmlns:a16="http://schemas.microsoft.com/office/drawing/2014/main" id="{A179FC18-E928-4E87-97E3-7F053DE6F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334" y="1411742"/>
            <a:ext cx="8975331" cy="4553561"/>
          </a:xfrm>
        </p:spPr>
      </p:pic>
    </p:spTree>
    <p:extLst>
      <p:ext uri="{BB962C8B-B14F-4D97-AF65-F5344CB8AC3E}">
        <p14:creationId xmlns:p14="http://schemas.microsoft.com/office/powerpoint/2010/main" val="303886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10" name="תמונה 9" descr="תמונה שמכילה שלט, מחשב&#10;&#10;התיאור נוצר באופן אוטומטי">
            <a:extLst>
              <a:ext uri="{FF2B5EF4-FFF2-40B4-BE49-F238E27FC236}">
                <a16:creationId xmlns:a16="http://schemas.microsoft.com/office/drawing/2014/main" id="{4AE8EF85-A57D-47A2-8D88-619465464EF5}"/>
              </a:ext>
            </a:extLst>
          </p:cNvPr>
          <p:cNvPicPr>
            <a:picLocks noChangeAspect="1"/>
          </p:cNvPicPr>
          <p:nvPr/>
        </p:nvPicPr>
        <p:blipFill rotWithShape="1">
          <a:blip r:embed="rId2">
            <a:extLst>
              <a:ext uri="{28A0092B-C50C-407E-A947-70E740481C1C}">
                <a14:useLocalDpi xmlns:a14="http://schemas.microsoft.com/office/drawing/2010/main" val="0"/>
              </a:ext>
            </a:extLst>
          </a:blip>
          <a:srcRect r="38739"/>
          <a:stretch/>
        </p:blipFill>
        <p:spPr>
          <a:xfrm>
            <a:off x="254000" y="601199"/>
            <a:ext cx="6173073" cy="5789366"/>
          </a:xfrm>
          <a:prstGeom prst="rect">
            <a:avLst/>
          </a:prstGeom>
        </p:spPr>
      </p:pic>
      <p:sp>
        <p:nvSpPr>
          <p:cNvPr id="25" name="Rectangle 2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תיבת טקסט 8">
            <a:extLst>
              <a:ext uri="{FF2B5EF4-FFF2-40B4-BE49-F238E27FC236}">
                <a16:creationId xmlns:a16="http://schemas.microsoft.com/office/drawing/2014/main" id="{1D9CEADA-FEC3-42BB-97D5-9307CEA8E963}"/>
              </a:ext>
            </a:extLst>
          </p:cNvPr>
          <p:cNvSpPr txBox="1"/>
          <p:nvPr/>
        </p:nvSpPr>
        <p:spPr>
          <a:xfrm>
            <a:off x="6873606" y="938022"/>
            <a:ext cx="4597758" cy="1188720"/>
          </a:xfrm>
          <a:prstGeom prst="rect">
            <a:avLst/>
          </a:prstGeom>
        </p:spPr>
        <p:txBody>
          <a:bodyPr vert="horz" lIns="91440" tIns="45720" rIns="91440" bIns="45720" rtlCol="0" anchor="b">
            <a:normAutofit/>
          </a:bodyPr>
          <a:lstStyle/>
          <a:p>
            <a:pPr algn="l" defTabSz="457200" rtl="0">
              <a:spcBef>
                <a:spcPct val="0"/>
              </a:spcBef>
              <a:spcAft>
                <a:spcPts val="600"/>
              </a:spcAft>
            </a:pPr>
            <a:r>
              <a:rPr lang="en-US" sz="2800" cap="all" dirty="0">
                <a:solidFill>
                  <a:srgbClr val="FFFFFF"/>
                </a:solidFill>
                <a:latin typeface="+mj-lt"/>
                <a:ea typeface="+mj-ea"/>
                <a:cs typeface="+mj-cs"/>
              </a:rPr>
              <a:t>conclusion</a:t>
            </a:r>
          </a:p>
        </p:txBody>
      </p:sp>
      <p:sp>
        <p:nvSpPr>
          <p:cNvPr id="8" name="תיבת טקסט 7">
            <a:extLst>
              <a:ext uri="{FF2B5EF4-FFF2-40B4-BE49-F238E27FC236}">
                <a16:creationId xmlns:a16="http://schemas.microsoft.com/office/drawing/2014/main" id="{FAFE66DE-2290-4817-A5DC-94B3382E2D83}"/>
              </a:ext>
            </a:extLst>
          </p:cNvPr>
          <p:cNvSpPr txBox="1"/>
          <p:nvPr/>
        </p:nvSpPr>
        <p:spPr>
          <a:xfrm>
            <a:off x="6873606" y="2340864"/>
            <a:ext cx="4597758" cy="3793237"/>
          </a:xfrm>
          <a:prstGeom prst="rect">
            <a:avLst/>
          </a:prstGeom>
        </p:spPr>
        <p:txBody>
          <a:bodyPr vert="horz" lIns="91440" tIns="45720" rIns="91440" bIns="45720" rtlCol="0" anchor="ctr">
            <a:normAutofit/>
          </a:bodyPr>
          <a:lstStyle/>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rgbClr val="FFFFFF"/>
                </a:solidFill>
              </a:rPr>
              <a:t>This project helped us a lot in understanding the apartment rental market in Tel Aviv. </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rgbClr val="FFFFFF"/>
                </a:solidFill>
              </a:rPr>
              <a:t>We are pleased with the accuracy of the predictions we were able to achieve </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rgbClr val="FFFFFF"/>
                </a:solidFill>
              </a:rPr>
              <a:t>Of course, the accuracy of the models can be improved by adding more information and additional features.</a:t>
            </a:r>
          </a:p>
          <a:p>
            <a:pPr marL="285750" indent="-285750" algn="l" defTabSz="457200" rtl="0">
              <a:spcBef>
                <a:spcPct val="20000"/>
              </a:spcBef>
              <a:spcAft>
                <a:spcPts val="600"/>
              </a:spcAft>
              <a:buClr>
                <a:schemeClr val="accent1"/>
              </a:buClr>
              <a:buSzPct val="92000"/>
              <a:buFont typeface="Wingdings" panose="05000000000000000000" pitchFamily="2" charset="2"/>
              <a:buChar char="v"/>
            </a:pPr>
            <a:r>
              <a:rPr lang="en-US" dirty="0">
                <a:solidFill>
                  <a:srgbClr val="FFFFFF"/>
                </a:solidFill>
              </a:rPr>
              <a:t>In the future, we will expand the scope of this project and add more cities.</a:t>
            </a:r>
          </a:p>
        </p:txBody>
      </p:sp>
    </p:spTree>
    <p:extLst>
      <p:ext uri="{BB962C8B-B14F-4D97-AF65-F5344CB8AC3E}">
        <p14:creationId xmlns:p14="http://schemas.microsoft.com/office/powerpoint/2010/main" val="31968613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2F8089-EB67-4F4C-B25E-32D4B561B9D6}"/>
              </a:ext>
            </a:extLst>
          </p:cNvPr>
          <p:cNvSpPr>
            <a:spLocks noGrp="1"/>
          </p:cNvSpPr>
          <p:nvPr>
            <p:ph type="title"/>
          </p:nvPr>
        </p:nvSpPr>
        <p:spPr>
          <a:xfrm>
            <a:off x="581192" y="697709"/>
            <a:ext cx="11029616" cy="598743"/>
          </a:xfrm>
        </p:spPr>
        <p:txBody>
          <a:bodyPr/>
          <a:lstStyle/>
          <a:p>
            <a:r>
              <a:rPr lang="en-US" b="1" dirty="0"/>
              <a:t>How  we get  the data?</a:t>
            </a:r>
            <a:endParaRPr lang="he-IL" b="1" dirty="0"/>
          </a:p>
        </p:txBody>
      </p:sp>
      <p:sp>
        <p:nvSpPr>
          <p:cNvPr id="3" name="מציין מיקום תוכן 2">
            <a:extLst>
              <a:ext uri="{FF2B5EF4-FFF2-40B4-BE49-F238E27FC236}">
                <a16:creationId xmlns:a16="http://schemas.microsoft.com/office/drawing/2014/main" id="{348ECAAA-8056-49BD-9DE2-51ED5F645E16}"/>
              </a:ext>
            </a:extLst>
          </p:cNvPr>
          <p:cNvSpPr>
            <a:spLocks noGrp="1"/>
          </p:cNvSpPr>
          <p:nvPr>
            <p:ph idx="1"/>
          </p:nvPr>
        </p:nvSpPr>
        <p:spPr>
          <a:xfrm>
            <a:off x="499998" y="1553136"/>
            <a:ext cx="11777970" cy="4450562"/>
          </a:xfrm>
        </p:spPr>
        <p:txBody>
          <a:bodyPr>
            <a:normAutofit/>
          </a:bodyPr>
          <a:lstStyle/>
          <a:p>
            <a:pPr marL="0" indent="0">
              <a:buNone/>
            </a:pPr>
            <a:r>
              <a:rPr lang="en-US" dirty="0">
                <a:latin typeface="Helvetica Neue"/>
                <a:ea typeface="Verdana" panose="020B0604030504040204" pitchFamily="34" charset="0"/>
              </a:rPr>
              <a:t>For the purposes of this project, we will use data collected from ads which have been published on the site Yad2.</a:t>
            </a:r>
          </a:p>
          <a:p>
            <a:pPr marL="0" indent="0">
              <a:buNone/>
            </a:pPr>
            <a:r>
              <a:rPr lang="en-US" dirty="0">
                <a:latin typeface="Helvetica Neue"/>
                <a:ea typeface="Verdana" panose="020B0604030504040204" pitchFamily="34" charset="0"/>
              </a:rPr>
              <a:t>Yad2 is the leading website for advertising in Israel.</a:t>
            </a:r>
          </a:p>
          <a:p>
            <a:pPr marL="0" indent="0">
              <a:buNone/>
            </a:pPr>
            <a:r>
              <a:rPr lang="en-US" dirty="0">
                <a:latin typeface="Helvetica Neue"/>
                <a:ea typeface="Verdana" panose="020B0604030504040204" pitchFamily="34" charset="0"/>
              </a:rPr>
              <a:t>All the information has been collected by us using a Web crawler.</a:t>
            </a:r>
          </a:p>
          <a:p>
            <a:pPr marL="0" indent="0">
              <a:buNone/>
            </a:pPr>
            <a:r>
              <a:rPr lang="en-US" dirty="0">
                <a:latin typeface="Helvetica Neue"/>
                <a:cs typeface="Guttman Haim" panose="02010401010101010101" pitchFamily="2" charset="-79"/>
              </a:rPr>
              <a:t>Our data is stored and organized in a csv file</a:t>
            </a:r>
            <a:r>
              <a:rPr lang="en-US" dirty="0">
                <a:latin typeface="Helvetica Neue"/>
                <a:ea typeface="Verdana" panose="020B0604030504040204" pitchFamily="34" charset="0"/>
                <a:cs typeface="Guttman Haim" panose="02010401010101010101" pitchFamily="2" charset="-79"/>
              </a:rPr>
              <a:t>.</a:t>
            </a:r>
            <a:endParaRPr lang="en-US" dirty="0">
              <a:latin typeface="Helvetica Neue"/>
              <a:ea typeface="Verdana" panose="020B0604030504040204" pitchFamily="34" charset="0"/>
            </a:endParaRPr>
          </a:p>
          <a:p>
            <a:pPr marL="0" indent="0">
              <a:buNone/>
            </a:pPr>
            <a:r>
              <a:rPr lang="en-US" dirty="0">
                <a:latin typeface="Helvetica Neue"/>
                <a:ea typeface="Verdana" panose="020B0604030504040204" pitchFamily="34" charset="0"/>
              </a:rPr>
              <a:t>Tools we used:</a:t>
            </a:r>
          </a:p>
          <a:p>
            <a:pPr lvl="1">
              <a:buFont typeface="Wingdings" panose="05000000000000000000" pitchFamily="2" charset="2"/>
              <a:buChar char="v"/>
            </a:pPr>
            <a:r>
              <a:rPr lang="en-US" sz="1800" dirty="0">
                <a:latin typeface="Helvetica Neue"/>
                <a:ea typeface="Verdana" panose="020B0604030504040204" pitchFamily="34" charset="0"/>
              </a:rPr>
              <a:t>Beautifulsoup</a:t>
            </a:r>
          </a:p>
          <a:p>
            <a:pPr lvl="1">
              <a:buFont typeface="Wingdings" panose="05000000000000000000" pitchFamily="2" charset="2"/>
              <a:buChar char="v"/>
            </a:pPr>
            <a:r>
              <a:rPr lang="en-US" sz="1800" dirty="0">
                <a:latin typeface="Helvetica Neue"/>
                <a:ea typeface="Verdana" panose="020B0604030504040204" pitchFamily="34" charset="0"/>
              </a:rPr>
              <a:t>Selenium</a:t>
            </a:r>
          </a:p>
          <a:p>
            <a:pPr lvl="1">
              <a:buFont typeface="Wingdings" panose="05000000000000000000" pitchFamily="2" charset="2"/>
              <a:buChar char="v"/>
            </a:pPr>
            <a:r>
              <a:rPr lang="en-US" sz="1800" dirty="0">
                <a:latin typeface="Helvetica Neue"/>
                <a:ea typeface="Verdana" panose="020B0604030504040204" pitchFamily="34" charset="0"/>
              </a:rPr>
              <a:t>Requests</a:t>
            </a:r>
          </a:p>
          <a:p>
            <a:pPr lvl="1">
              <a:buFont typeface="Wingdings" panose="05000000000000000000" pitchFamily="2" charset="2"/>
              <a:buChar char="v"/>
            </a:pPr>
            <a:r>
              <a:rPr lang="en-US" sz="1800" dirty="0">
                <a:latin typeface="Helvetica Neue"/>
                <a:ea typeface="Verdana" panose="020B0604030504040204" pitchFamily="34" charset="0"/>
              </a:rPr>
              <a:t>Geocode</a:t>
            </a:r>
          </a:p>
          <a:p>
            <a:pPr marL="0" indent="0">
              <a:buNone/>
            </a:pPr>
            <a:endParaRPr lang="en-US" sz="1600" dirty="0">
              <a:solidFill>
                <a:schemeClr val="tx1"/>
              </a:solidFill>
              <a:latin typeface="Consolas" panose="020B0609020204030204" pitchFamily="49" charset="0"/>
            </a:endParaRPr>
          </a:p>
          <a:p>
            <a:endParaRPr lang="en-US" sz="1600" b="0" i="0" dirty="0">
              <a:solidFill>
                <a:schemeClr val="tx1"/>
              </a:solidFill>
              <a:effectLst/>
              <a:latin typeface="Consolas" panose="020B0609020204030204" pitchFamily="49" charset="0"/>
            </a:endParaRPr>
          </a:p>
          <a:p>
            <a:pPr marL="0" indent="0">
              <a:buNone/>
            </a:pPr>
            <a:endParaRPr lang="en-US" sz="16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2232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2E41C4-55C6-4BF2-BA47-2318FF0B9E23}"/>
              </a:ext>
            </a:extLst>
          </p:cNvPr>
          <p:cNvSpPr>
            <a:spLocks noGrp="1"/>
          </p:cNvSpPr>
          <p:nvPr>
            <p:ph type="title"/>
          </p:nvPr>
        </p:nvSpPr>
        <p:spPr>
          <a:xfrm>
            <a:off x="501293" y="133985"/>
            <a:ext cx="11029616" cy="1188720"/>
          </a:xfrm>
        </p:spPr>
        <p:txBody>
          <a:bodyPr/>
          <a:lstStyle/>
          <a:p>
            <a:r>
              <a:rPr lang="en-US" b="1" dirty="0"/>
              <a:t>how the data looks like?</a:t>
            </a:r>
            <a:endParaRPr lang="he-IL" b="1" dirty="0"/>
          </a:p>
        </p:txBody>
      </p:sp>
      <p:sp>
        <p:nvSpPr>
          <p:cNvPr id="3" name="מציין מיקום תוכן 2">
            <a:extLst>
              <a:ext uri="{FF2B5EF4-FFF2-40B4-BE49-F238E27FC236}">
                <a16:creationId xmlns:a16="http://schemas.microsoft.com/office/drawing/2014/main" id="{D03B1F95-60CA-4BE6-BD73-CA55BCF4CD72}"/>
              </a:ext>
            </a:extLst>
          </p:cNvPr>
          <p:cNvSpPr>
            <a:spLocks noGrp="1"/>
          </p:cNvSpPr>
          <p:nvPr>
            <p:ph idx="1"/>
          </p:nvPr>
        </p:nvSpPr>
        <p:spPr>
          <a:xfrm>
            <a:off x="392226" y="728345"/>
            <a:ext cx="11029615" cy="3634486"/>
          </a:xfrm>
        </p:spPr>
        <p:txBody>
          <a:bodyPr>
            <a:normAutofit/>
          </a:bodyPr>
          <a:lstStyle/>
          <a:p>
            <a:pPr marL="0" indent="0">
              <a:buNone/>
            </a:pPr>
            <a:r>
              <a:rPr lang="en-US" dirty="0">
                <a:latin typeface="Helvetica Neue"/>
                <a:cs typeface="Guttman Haim" panose="02010401010101010101" pitchFamily="2" charset="-79"/>
              </a:rPr>
              <a:t>We loaded the data into Pandas DataFrame.</a:t>
            </a:r>
          </a:p>
          <a:p>
            <a:pPr marL="0" indent="0">
              <a:buNone/>
            </a:pPr>
            <a:r>
              <a:rPr lang="en-US" dirty="0">
                <a:latin typeface="Helvetica Neue"/>
                <a:cs typeface="Guttman Haim" panose="02010401010101010101" pitchFamily="2" charset="-79"/>
              </a:rPr>
              <a:t>The dataset contains 657 records and 13 features before cleaning.</a:t>
            </a:r>
          </a:p>
          <a:p>
            <a:pPr marL="0" indent="0">
              <a:buNone/>
            </a:pPr>
            <a:endParaRPr lang="en-US" b="0" i="0" dirty="0">
              <a:effectLst/>
              <a:latin typeface="Helvetica Neue"/>
              <a:cs typeface="Guttman Haim" panose="02010401010101010101" pitchFamily="2" charset="-79"/>
            </a:endParaRPr>
          </a:p>
          <a:p>
            <a:pPr marL="0" indent="0">
              <a:buNone/>
            </a:pPr>
            <a:endParaRPr lang="he-IL" dirty="0">
              <a:latin typeface="Helvetica Neue"/>
              <a:cs typeface="Guttman Haim" panose="02010401010101010101" pitchFamily="2" charset="-79"/>
            </a:endParaRPr>
          </a:p>
        </p:txBody>
      </p:sp>
      <p:pic>
        <p:nvPicPr>
          <p:cNvPr id="5" name="תמונה 4" descr="תמונה שמכילה צילום מסך&#10;&#10;התיאור נוצר באופן אוטומטי">
            <a:extLst>
              <a:ext uri="{FF2B5EF4-FFF2-40B4-BE49-F238E27FC236}">
                <a16:creationId xmlns:a16="http://schemas.microsoft.com/office/drawing/2014/main" id="{AF4AD0CD-50F6-4D3A-BE0B-C09FCDC2071A}"/>
              </a:ext>
            </a:extLst>
          </p:cNvPr>
          <p:cNvPicPr>
            <a:picLocks noChangeAspect="1"/>
          </p:cNvPicPr>
          <p:nvPr/>
        </p:nvPicPr>
        <p:blipFill rotWithShape="1">
          <a:blip r:embed="rId3">
            <a:extLst>
              <a:ext uri="{28A0092B-C50C-407E-A947-70E740481C1C}">
                <a14:useLocalDpi xmlns:a14="http://schemas.microsoft.com/office/drawing/2010/main" val="0"/>
              </a:ext>
            </a:extLst>
          </a:blip>
          <a:srcRect l="4703" t="3466"/>
          <a:stretch/>
        </p:blipFill>
        <p:spPr>
          <a:xfrm>
            <a:off x="3911600" y="2884766"/>
            <a:ext cx="7510241" cy="2956129"/>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64A6FDF4-5137-4AEE-A8B9-77CA6B983996}"/>
              </a:ext>
            </a:extLst>
          </p:cNvPr>
          <p:cNvPicPr>
            <a:picLocks noChangeAspect="1"/>
          </p:cNvPicPr>
          <p:nvPr/>
        </p:nvPicPr>
        <p:blipFill rotWithShape="1">
          <a:blip r:embed="rId4">
            <a:extLst>
              <a:ext uri="{28A0092B-C50C-407E-A947-70E740481C1C}">
                <a14:useLocalDpi xmlns:a14="http://schemas.microsoft.com/office/drawing/2010/main" val="0"/>
              </a:ext>
            </a:extLst>
          </a:blip>
          <a:srcRect t="9882"/>
          <a:stretch/>
        </p:blipFill>
        <p:spPr>
          <a:xfrm>
            <a:off x="392227" y="3107095"/>
            <a:ext cx="3132512" cy="2676696"/>
          </a:xfrm>
          <a:prstGeom prst="rect">
            <a:avLst/>
          </a:prstGeom>
        </p:spPr>
      </p:pic>
    </p:spTree>
    <p:extLst>
      <p:ext uri="{BB962C8B-B14F-4D97-AF65-F5344CB8AC3E}">
        <p14:creationId xmlns:p14="http://schemas.microsoft.com/office/powerpoint/2010/main" val="405324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3A015FC4-156D-49AA-81FA-348D3E83D6FB}"/>
              </a:ext>
            </a:extLst>
          </p:cNvPr>
          <p:cNvSpPr txBox="1"/>
          <p:nvPr/>
        </p:nvSpPr>
        <p:spPr>
          <a:xfrm>
            <a:off x="380843" y="802476"/>
            <a:ext cx="8975324" cy="523220"/>
          </a:xfrm>
          <a:prstGeom prst="rect">
            <a:avLst/>
          </a:prstGeom>
          <a:noFill/>
        </p:spPr>
        <p:txBody>
          <a:bodyPr wrap="square" rtlCol="1">
            <a:spAutoFit/>
          </a:bodyPr>
          <a:lstStyle/>
          <a:p>
            <a:pPr algn="l" rtl="0"/>
            <a:r>
              <a:rPr lang="en-US" sz="2800" b="1" cap="all" dirty="0">
                <a:solidFill>
                  <a:schemeClr val="tx1">
                    <a:lumMod val="75000"/>
                    <a:lumOff val="25000"/>
                  </a:schemeClr>
                </a:solidFill>
                <a:latin typeface="+mj-lt"/>
                <a:ea typeface="+mj-ea"/>
                <a:cs typeface="+mj-cs"/>
              </a:rPr>
              <a:t>Feature</a:t>
            </a:r>
            <a:r>
              <a:rPr lang="en-US" sz="2800" b="1" dirty="0"/>
              <a:t> </a:t>
            </a:r>
            <a:r>
              <a:rPr lang="en-US" sz="2800" b="1" cap="all" dirty="0">
                <a:solidFill>
                  <a:schemeClr val="tx1">
                    <a:lumMod val="75000"/>
                    <a:lumOff val="25000"/>
                  </a:schemeClr>
                </a:solidFill>
                <a:latin typeface="+mj-lt"/>
                <a:ea typeface="+mj-ea"/>
                <a:cs typeface="+mj-cs"/>
              </a:rPr>
              <a:t>Observation</a:t>
            </a:r>
            <a:endParaRPr lang="he-IL" sz="2800" b="1" cap="all" dirty="0">
              <a:solidFill>
                <a:schemeClr val="tx1">
                  <a:lumMod val="75000"/>
                  <a:lumOff val="25000"/>
                </a:schemeClr>
              </a:solidFill>
              <a:latin typeface="+mj-lt"/>
              <a:ea typeface="+mj-ea"/>
              <a:cs typeface="+mj-cs"/>
            </a:endParaRPr>
          </a:p>
        </p:txBody>
      </p:sp>
      <p:pic>
        <p:nvPicPr>
          <p:cNvPr id="10" name="תמונה 9">
            <a:extLst>
              <a:ext uri="{FF2B5EF4-FFF2-40B4-BE49-F238E27FC236}">
                <a16:creationId xmlns:a16="http://schemas.microsoft.com/office/drawing/2014/main" id="{5CBA0119-3002-430D-9223-93FA74283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3" y="1737207"/>
            <a:ext cx="9438954" cy="759456"/>
          </a:xfrm>
          <a:prstGeom prst="rect">
            <a:avLst/>
          </a:prstGeom>
        </p:spPr>
      </p:pic>
      <p:sp>
        <p:nvSpPr>
          <p:cNvPr id="11" name="תיבת טקסט 10">
            <a:extLst>
              <a:ext uri="{FF2B5EF4-FFF2-40B4-BE49-F238E27FC236}">
                <a16:creationId xmlns:a16="http://schemas.microsoft.com/office/drawing/2014/main" id="{B8965557-ABF8-4315-96B7-568DFE3F578E}"/>
              </a:ext>
            </a:extLst>
          </p:cNvPr>
          <p:cNvSpPr txBox="1"/>
          <p:nvPr/>
        </p:nvSpPr>
        <p:spPr>
          <a:xfrm>
            <a:off x="1376523" y="2796466"/>
            <a:ext cx="9207139" cy="2862322"/>
          </a:xfrm>
          <a:prstGeom prst="rect">
            <a:avLst/>
          </a:prstGeom>
          <a:noFill/>
        </p:spPr>
        <p:txBody>
          <a:bodyPr wrap="square" rtlCol="1">
            <a:spAutoFit/>
          </a:bodyPr>
          <a:lstStyle/>
          <a:p>
            <a:pPr algn="l" rtl="0">
              <a:buFont typeface="Arial" panose="020B0604020202020204" pitchFamily="34" charset="0"/>
              <a:buChar char="•"/>
            </a:pPr>
            <a:r>
              <a:rPr lang="en-US" b="1" i="0" dirty="0">
                <a:effectLst/>
                <a:latin typeface="Helvetica Neue"/>
              </a:rPr>
              <a:t>   Address</a:t>
            </a:r>
            <a:r>
              <a:rPr lang="en-US" b="0" i="0" dirty="0">
                <a:effectLst/>
                <a:latin typeface="Helvetica Neue"/>
              </a:rPr>
              <a:t>: the actual apartment address</a:t>
            </a:r>
          </a:p>
          <a:p>
            <a:pPr algn="l" rtl="0">
              <a:buFont typeface="Arial" panose="020B0604020202020204" pitchFamily="34" charset="0"/>
              <a:buChar char="•"/>
            </a:pPr>
            <a:r>
              <a:rPr lang="en-US" b="1" i="0" dirty="0">
                <a:effectLst/>
                <a:latin typeface="Helvetica Neue"/>
              </a:rPr>
              <a:t>   Area</a:t>
            </a:r>
            <a:r>
              <a:rPr lang="en-US" b="0" i="0" dirty="0">
                <a:effectLst/>
                <a:latin typeface="Helvetica Neue"/>
              </a:rPr>
              <a:t>: we divided the city into areas (north, south, center)</a:t>
            </a:r>
          </a:p>
          <a:p>
            <a:pPr algn="l" rtl="0">
              <a:buFont typeface="Arial" panose="020B0604020202020204" pitchFamily="34" charset="0"/>
              <a:buChar char="•"/>
            </a:pPr>
            <a:r>
              <a:rPr lang="en-US" b="1" i="0" dirty="0">
                <a:effectLst/>
                <a:latin typeface="Helvetica Neue"/>
              </a:rPr>
              <a:t>   Area-text</a:t>
            </a:r>
            <a:r>
              <a:rPr lang="en-US" b="0" i="0" dirty="0">
                <a:effectLst/>
                <a:latin typeface="Helvetica Neue"/>
              </a:rPr>
              <a:t>: the neighborhood where the apartment is located</a:t>
            </a:r>
          </a:p>
          <a:p>
            <a:pPr algn="l" rtl="0">
              <a:buFont typeface="Arial" panose="020B0604020202020204" pitchFamily="34" charset="0"/>
              <a:buChar char="•"/>
            </a:pPr>
            <a:r>
              <a:rPr lang="en-US" b="1" i="0" dirty="0">
                <a:effectLst/>
                <a:latin typeface="Helvetica Neue"/>
              </a:rPr>
              <a:t>   Price</a:t>
            </a:r>
            <a:r>
              <a:rPr lang="en-US" b="0" i="0" dirty="0">
                <a:effectLst/>
                <a:latin typeface="Helvetica Neue"/>
              </a:rPr>
              <a:t>: price of rent per month in ILS</a:t>
            </a:r>
          </a:p>
          <a:p>
            <a:pPr algn="l" rtl="0">
              <a:buFont typeface="Arial" panose="020B0604020202020204" pitchFamily="34" charset="0"/>
              <a:buChar char="•"/>
            </a:pPr>
            <a:r>
              <a:rPr lang="en-US" b="1" i="0" dirty="0">
                <a:effectLst/>
                <a:latin typeface="Helvetica Neue"/>
              </a:rPr>
              <a:t>   Rooms</a:t>
            </a:r>
            <a:r>
              <a:rPr lang="en-US" b="0" i="0" dirty="0">
                <a:effectLst/>
                <a:latin typeface="Helvetica Neue"/>
              </a:rPr>
              <a:t>: number of rooms in the apartment</a:t>
            </a:r>
          </a:p>
          <a:p>
            <a:pPr algn="l" rtl="0">
              <a:buFont typeface="Arial" panose="020B0604020202020204" pitchFamily="34" charset="0"/>
              <a:buChar char="•"/>
            </a:pPr>
            <a:r>
              <a:rPr lang="en-US" b="1" i="0" dirty="0">
                <a:effectLst/>
                <a:latin typeface="Helvetica Neue"/>
              </a:rPr>
              <a:t>   Floor</a:t>
            </a:r>
            <a:r>
              <a:rPr lang="en-US" b="0" i="0" dirty="0">
                <a:effectLst/>
                <a:latin typeface="Helvetica Neue"/>
              </a:rPr>
              <a:t>: number of floor of the apartment in the building</a:t>
            </a:r>
          </a:p>
          <a:p>
            <a:pPr algn="l" rtl="0">
              <a:buFont typeface="Arial" panose="020B0604020202020204" pitchFamily="34" charset="0"/>
              <a:buChar char="•"/>
            </a:pPr>
            <a:r>
              <a:rPr lang="en-US" b="1" dirty="0">
                <a:latin typeface="Helvetica Neue"/>
              </a:rPr>
              <a:t>   </a:t>
            </a:r>
            <a:r>
              <a:rPr lang="en-US" b="1" i="0" dirty="0">
                <a:effectLst/>
                <a:latin typeface="Helvetica Neue"/>
              </a:rPr>
              <a:t>Square-meter</a:t>
            </a:r>
            <a:r>
              <a:rPr lang="en-US" b="0" i="0" dirty="0">
                <a:effectLst/>
                <a:latin typeface="Helvetica Neue"/>
              </a:rPr>
              <a:t>: the size of the apartment space in square meters</a:t>
            </a:r>
          </a:p>
          <a:p>
            <a:pPr marL="285750" indent="-285750" algn="l" rtl="0">
              <a:buFont typeface="Arial" panose="020B0604020202020204" pitchFamily="34" charset="0"/>
              <a:buChar char="•"/>
            </a:pPr>
            <a:r>
              <a:rPr lang="en-US" b="1" i="0" dirty="0">
                <a:effectLst/>
                <a:latin typeface="Helvetica Neue"/>
              </a:rPr>
              <a:t>Elevator/Air-condition/Refurbished/Furniture</a:t>
            </a:r>
            <a:r>
              <a:rPr lang="en-US" b="0" i="0" dirty="0">
                <a:effectLst/>
                <a:latin typeface="Helvetica Neue"/>
              </a:rPr>
              <a:t>: additional parameters                               </a:t>
            </a:r>
            <a:r>
              <a:rPr lang="en-US" dirty="0">
                <a:latin typeface="Helvetica Neue"/>
              </a:rPr>
              <a:t>                        </a:t>
            </a:r>
            <a:r>
              <a:rPr lang="en-US" b="0" i="0" dirty="0">
                <a:effectLst/>
                <a:latin typeface="Helvetica Neue"/>
              </a:rPr>
              <a:t>that can be exist or not</a:t>
            </a:r>
          </a:p>
          <a:p>
            <a:pPr algn="l" rtl="0">
              <a:buFont typeface="Arial" panose="020B0604020202020204" pitchFamily="34" charset="0"/>
              <a:buChar char="•"/>
            </a:pPr>
            <a:r>
              <a:rPr lang="en-US" b="1" i="0" dirty="0">
                <a:effectLst/>
                <a:latin typeface="Helvetica Neue"/>
              </a:rPr>
              <a:t>   </a:t>
            </a:r>
            <a:r>
              <a:rPr lang="en-US" b="1" i="0" dirty="0" err="1">
                <a:effectLst/>
                <a:latin typeface="Helvetica Neue"/>
              </a:rPr>
              <a:t>lon</a:t>
            </a:r>
            <a:r>
              <a:rPr lang="en-US" b="1" i="0" dirty="0">
                <a:effectLst/>
                <a:latin typeface="Helvetica Neue"/>
              </a:rPr>
              <a:t>, </a:t>
            </a:r>
            <a:r>
              <a:rPr lang="en-US" b="1" i="0" dirty="0" err="1">
                <a:effectLst/>
                <a:latin typeface="Helvetica Neue"/>
              </a:rPr>
              <a:t>lat</a:t>
            </a:r>
            <a:r>
              <a:rPr lang="en-US" b="0" i="0" dirty="0">
                <a:effectLst/>
                <a:latin typeface="Helvetica Neue"/>
              </a:rPr>
              <a:t>: Longitude and Latitude coordinates</a:t>
            </a:r>
          </a:p>
        </p:txBody>
      </p:sp>
    </p:spTree>
    <p:extLst>
      <p:ext uri="{BB962C8B-B14F-4D97-AF65-F5344CB8AC3E}">
        <p14:creationId xmlns:p14="http://schemas.microsoft.com/office/powerpoint/2010/main" val="201731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C73E59A-DC10-43EF-8D31-EAF41E6E3786}"/>
              </a:ext>
            </a:extLst>
          </p:cNvPr>
          <p:cNvSpPr txBox="1"/>
          <p:nvPr/>
        </p:nvSpPr>
        <p:spPr>
          <a:xfrm>
            <a:off x="-1" y="781235"/>
            <a:ext cx="12192000" cy="707886"/>
          </a:xfrm>
          <a:prstGeom prst="rect">
            <a:avLst/>
          </a:prstGeom>
          <a:noFill/>
        </p:spPr>
        <p:txBody>
          <a:bodyPr wrap="square" rtlCol="1">
            <a:spAutoFit/>
          </a:bodyPr>
          <a:lstStyle/>
          <a:p>
            <a:pPr algn="ctr"/>
            <a:r>
              <a:rPr lang="en-US" sz="3600" b="1" cap="all" dirty="0">
                <a:solidFill>
                  <a:schemeClr val="tx1">
                    <a:lumMod val="75000"/>
                    <a:lumOff val="25000"/>
                  </a:schemeClr>
                </a:solidFill>
                <a:latin typeface="+mj-lt"/>
                <a:ea typeface="+mj-ea"/>
                <a:cs typeface="+mj-cs"/>
              </a:rPr>
              <a:t>Data</a:t>
            </a:r>
            <a:r>
              <a:rPr lang="en-US" sz="4000" b="1" dirty="0"/>
              <a:t> </a:t>
            </a:r>
            <a:r>
              <a:rPr lang="en-US" sz="3600" b="1" cap="all" dirty="0">
                <a:solidFill>
                  <a:schemeClr val="tx1">
                    <a:lumMod val="75000"/>
                    <a:lumOff val="25000"/>
                  </a:schemeClr>
                </a:solidFill>
                <a:latin typeface="+mj-lt"/>
                <a:ea typeface="+mj-ea"/>
                <a:cs typeface="+mj-cs"/>
              </a:rPr>
              <a:t>Cleaning</a:t>
            </a:r>
            <a:endParaRPr lang="he-IL" sz="3600" b="1" cap="all" dirty="0">
              <a:solidFill>
                <a:schemeClr val="tx1">
                  <a:lumMod val="75000"/>
                  <a:lumOff val="25000"/>
                </a:schemeClr>
              </a:solidFill>
              <a:latin typeface="+mj-lt"/>
              <a:ea typeface="+mj-ea"/>
              <a:cs typeface="+mj-cs"/>
            </a:endParaRPr>
          </a:p>
        </p:txBody>
      </p:sp>
      <p:pic>
        <p:nvPicPr>
          <p:cNvPr id="4" name="תמונה 3" descr="תמונה שמכילה ציור&#10;&#10;התיאור נוצר באופן אוטומטי">
            <a:extLst>
              <a:ext uri="{FF2B5EF4-FFF2-40B4-BE49-F238E27FC236}">
                <a16:creationId xmlns:a16="http://schemas.microsoft.com/office/drawing/2014/main" id="{3D131E61-E127-4DCE-88A9-B9480B278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793" y="1707683"/>
            <a:ext cx="8774566" cy="4434396"/>
          </a:xfrm>
          <a:prstGeom prst="rect">
            <a:avLst/>
          </a:prstGeom>
        </p:spPr>
      </p:pic>
    </p:spTree>
    <p:extLst>
      <p:ext uri="{BB962C8B-B14F-4D97-AF65-F5344CB8AC3E}">
        <p14:creationId xmlns:p14="http://schemas.microsoft.com/office/powerpoint/2010/main" val="412522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92661C7C-B739-44CC-9856-CC9540F89B83}"/>
              </a:ext>
            </a:extLst>
          </p:cNvPr>
          <p:cNvSpPr txBox="1"/>
          <p:nvPr/>
        </p:nvSpPr>
        <p:spPr>
          <a:xfrm>
            <a:off x="489490" y="1559377"/>
            <a:ext cx="10549309" cy="1477328"/>
          </a:xfrm>
          <a:prstGeom prst="rect">
            <a:avLst/>
          </a:prstGeom>
          <a:noFill/>
        </p:spPr>
        <p:txBody>
          <a:bodyPr wrap="square" rtlCol="1">
            <a:spAutoFit/>
          </a:bodyPr>
          <a:lstStyle/>
          <a:p>
            <a:pPr algn="l" rtl="0"/>
            <a:r>
              <a:rPr lang="en-US" b="0" i="0" dirty="0">
                <a:effectLst/>
                <a:latin typeface="Helvetica Neue"/>
                <a:ea typeface="Verdana" panose="020B0604030504040204" pitchFamily="34" charset="0"/>
              </a:rPr>
              <a:t>Some of the values </a:t>
            </a:r>
            <a:r>
              <a:rPr lang="en-US" dirty="0">
                <a:latin typeface="Helvetica Neue"/>
                <a:ea typeface="Verdana" panose="020B0604030504040204" pitchFamily="34" charset="0"/>
              </a:rPr>
              <a:t>such as</a:t>
            </a:r>
            <a:r>
              <a:rPr lang="en-US" b="0" i="0" dirty="0">
                <a:effectLst/>
                <a:latin typeface="Helvetica Neue"/>
                <a:ea typeface="Verdana" panose="020B0604030504040204" pitchFamily="34" charset="0"/>
              </a:rPr>
              <a:t> </a:t>
            </a:r>
            <a:r>
              <a:rPr lang="en-US" b="1" dirty="0">
                <a:effectLst/>
                <a:latin typeface="Helvetica Neue"/>
                <a:ea typeface="Verdana" panose="020B0604030504040204" pitchFamily="34" charset="0"/>
              </a:rPr>
              <a:t>Price, Rooms and Square-meter </a:t>
            </a:r>
            <a:r>
              <a:rPr lang="en-US" b="0" i="0" dirty="0">
                <a:effectLst/>
                <a:latin typeface="Helvetica Neue"/>
                <a:ea typeface="Verdana" panose="020B0604030504040204" pitchFamily="34" charset="0"/>
              </a:rPr>
              <a:t>are missing and</a:t>
            </a:r>
          </a:p>
          <a:p>
            <a:pPr algn="l" rtl="0"/>
            <a:r>
              <a:rPr lang="en-US" b="0" i="0" dirty="0">
                <a:effectLst/>
                <a:latin typeface="Helvetica Neue"/>
                <a:ea typeface="Verdana" panose="020B0604030504040204" pitchFamily="34" charset="0"/>
              </a:rPr>
              <a:t>they anotated as: '</a:t>
            </a:r>
            <a:r>
              <a:rPr lang="he-IL" b="0" i="0" dirty="0">
                <a:effectLst/>
                <a:latin typeface="Helvetica Neue"/>
                <a:ea typeface="Verdana" panose="020B0604030504040204" pitchFamily="34" charset="0"/>
              </a:rPr>
              <a:t>לא צוין</a:t>
            </a:r>
            <a:r>
              <a:rPr lang="en-US" b="0" i="0" dirty="0">
                <a:effectLst/>
                <a:latin typeface="Helvetica Neue"/>
                <a:ea typeface="Verdana" panose="020B0604030504040204" pitchFamily="34" charset="0"/>
              </a:rPr>
              <a:t>’, we decided to delete those records.</a:t>
            </a:r>
          </a:p>
          <a:p>
            <a:pPr algn="l" rtl="0"/>
            <a:r>
              <a:rPr lang="en-US" b="0" i="0" dirty="0">
                <a:solidFill>
                  <a:srgbClr val="000000"/>
                </a:solidFill>
                <a:effectLst/>
                <a:latin typeface="Helvetica Neue"/>
                <a:ea typeface="Verdana" panose="020B0604030504040204" pitchFamily="34" charset="0"/>
              </a:rPr>
              <a:t>Some of the data contains parking and storage for rent, we will filter them by price and square-meter.</a:t>
            </a:r>
            <a:endParaRPr lang="he-IL" b="0" i="0" dirty="0">
              <a:effectLst/>
              <a:latin typeface="Helvetica Neue"/>
              <a:ea typeface="Verdana" panose="020B0604030504040204" pitchFamily="34" charset="0"/>
            </a:endParaRPr>
          </a:p>
          <a:p>
            <a:pPr algn="l" rtl="0"/>
            <a:r>
              <a:rPr lang="en-US" b="0" i="0" dirty="0">
                <a:effectLst/>
                <a:latin typeface="Helvetica Neue"/>
                <a:ea typeface="Verdana" panose="020B0604030504040204" pitchFamily="34" charset="0"/>
              </a:rPr>
              <a:t>We will also delete the duplicated data.</a:t>
            </a:r>
          </a:p>
          <a:p>
            <a:endParaRPr lang="he-IL" dirty="0">
              <a:latin typeface="Helvetica Neue"/>
            </a:endParaRPr>
          </a:p>
        </p:txBody>
      </p:sp>
      <p:sp>
        <p:nvSpPr>
          <p:cNvPr id="10" name="תיבת טקסט 9">
            <a:extLst>
              <a:ext uri="{FF2B5EF4-FFF2-40B4-BE49-F238E27FC236}">
                <a16:creationId xmlns:a16="http://schemas.microsoft.com/office/drawing/2014/main" id="{BEDF172C-F888-483E-854C-3369958AF132}"/>
              </a:ext>
            </a:extLst>
          </p:cNvPr>
          <p:cNvSpPr txBox="1"/>
          <p:nvPr/>
        </p:nvSpPr>
        <p:spPr>
          <a:xfrm>
            <a:off x="422997" y="684182"/>
            <a:ext cx="9081839" cy="523220"/>
          </a:xfrm>
          <a:prstGeom prst="rect">
            <a:avLst/>
          </a:prstGeom>
          <a:noFill/>
        </p:spPr>
        <p:txBody>
          <a:bodyPr wrap="square">
            <a:spAutoFit/>
          </a:bodyPr>
          <a:lstStyle/>
          <a:p>
            <a:pPr algn="l"/>
            <a:r>
              <a:rPr lang="en-US" sz="2800" b="1" cap="all" dirty="0">
                <a:solidFill>
                  <a:schemeClr val="tx1">
                    <a:lumMod val="75000"/>
                    <a:lumOff val="25000"/>
                  </a:schemeClr>
                </a:solidFill>
                <a:latin typeface="+mj-lt"/>
                <a:ea typeface="+mj-ea"/>
                <a:cs typeface="+mj-cs"/>
              </a:rPr>
              <a:t>Handling missing data and duplicates</a:t>
            </a:r>
          </a:p>
        </p:txBody>
      </p:sp>
      <p:pic>
        <p:nvPicPr>
          <p:cNvPr id="16" name="תמונה 15" descr="תמונה שמכילה צילום מסך&#10;&#10;התיאור נוצר באופן אוטומטי">
            <a:extLst>
              <a:ext uri="{FF2B5EF4-FFF2-40B4-BE49-F238E27FC236}">
                <a16:creationId xmlns:a16="http://schemas.microsoft.com/office/drawing/2014/main" id="{005BFB01-ACC5-4740-9630-E11457CC8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0" y="3323483"/>
            <a:ext cx="10396329" cy="2666000"/>
          </a:xfrm>
          <a:prstGeom prst="rect">
            <a:avLst/>
          </a:prstGeom>
        </p:spPr>
      </p:pic>
      <p:sp>
        <p:nvSpPr>
          <p:cNvPr id="17" name="אליפסה 16">
            <a:extLst>
              <a:ext uri="{FF2B5EF4-FFF2-40B4-BE49-F238E27FC236}">
                <a16:creationId xmlns:a16="http://schemas.microsoft.com/office/drawing/2014/main" id="{1B2CBEBC-9E3D-4294-8920-BD437EA1C1BF}"/>
              </a:ext>
            </a:extLst>
          </p:cNvPr>
          <p:cNvSpPr/>
          <p:nvPr/>
        </p:nvSpPr>
        <p:spPr>
          <a:xfrm>
            <a:off x="2641949" y="3215797"/>
            <a:ext cx="970384" cy="295277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ED8428"/>
              </a:solidFill>
            </a:endParaRPr>
          </a:p>
        </p:txBody>
      </p:sp>
    </p:spTree>
    <p:extLst>
      <p:ext uri="{BB962C8B-B14F-4D97-AF65-F5344CB8AC3E}">
        <p14:creationId xmlns:p14="http://schemas.microsoft.com/office/powerpoint/2010/main" val="184336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DC15B965-BC18-4DE9-A8E7-90CF3472E3ED}"/>
              </a:ext>
            </a:extLst>
          </p:cNvPr>
          <p:cNvSpPr txBox="1"/>
          <p:nvPr/>
        </p:nvSpPr>
        <p:spPr>
          <a:xfrm>
            <a:off x="316461" y="755532"/>
            <a:ext cx="8503163" cy="523220"/>
          </a:xfrm>
          <a:prstGeom prst="rect">
            <a:avLst/>
          </a:prstGeom>
          <a:noFill/>
        </p:spPr>
        <p:txBody>
          <a:bodyPr wrap="square" rtlCol="1">
            <a:spAutoFit/>
          </a:bodyPr>
          <a:lstStyle/>
          <a:p>
            <a:pPr algn="l"/>
            <a:r>
              <a:rPr lang="en-US" sz="2800" b="1" cap="all" dirty="0">
                <a:solidFill>
                  <a:schemeClr val="tx1">
                    <a:lumMod val="75000"/>
                    <a:lumOff val="25000"/>
                  </a:schemeClr>
                </a:solidFill>
                <a:latin typeface="+mj-lt"/>
                <a:ea typeface="+mj-ea"/>
                <a:cs typeface="+mj-cs"/>
              </a:rPr>
              <a:t>Handling</a:t>
            </a:r>
            <a:r>
              <a:rPr lang="en-US" sz="2400" dirty="0"/>
              <a:t> </a:t>
            </a:r>
            <a:r>
              <a:rPr lang="en-US" sz="2800" b="1" cap="all" dirty="0">
                <a:solidFill>
                  <a:schemeClr val="tx1">
                    <a:lumMod val="75000"/>
                    <a:lumOff val="25000"/>
                  </a:schemeClr>
                </a:solidFill>
                <a:latin typeface="+mj-lt"/>
                <a:ea typeface="+mj-ea"/>
                <a:cs typeface="+mj-cs"/>
              </a:rPr>
              <a:t>Data</a:t>
            </a:r>
            <a:r>
              <a:rPr lang="en-US" sz="2400" dirty="0"/>
              <a:t> </a:t>
            </a:r>
            <a:r>
              <a:rPr lang="en-US" sz="2800" b="1" cap="all" dirty="0">
                <a:solidFill>
                  <a:schemeClr val="tx1">
                    <a:lumMod val="75000"/>
                    <a:lumOff val="25000"/>
                  </a:schemeClr>
                </a:solidFill>
                <a:latin typeface="+mj-lt"/>
                <a:ea typeface="+mj-ea"/>
                <a:cs typeface="+mj-cs"/>
              </a:rPr>
              <a:t>Types</a:t>
            </a:r>
            <a:endParaRPr lang="he-IL" sz="2800" b="1" cap="all" dirty="0">
              <a:solidFill>
                <a:schemeClr val="tx1">
                  <a:lumMod val="75000"/>
                  <a:lumOff val="25000"/>
                </a:schemeClr>
              </a:solidFill>
              <a:latin typeface="+mj-lt"/>
              <a:ea typeface="+mj-ea"/>
              <a:cs typeface="+mj-cs"/>
            </a:endParaRPr>
          </a:p>
        </p:txBody>
      </p:sp>
      <p:pic>
        <p:nvPicPr>
          <p:cNvPr id="4" name="תמונה 3" descr="תמונה שמכילה טקסט&#10;&#10;התיאור נוצר באופן אוטומטי">
            <a:extLst>
              <a:ext uri="{FF2B5EF4-FFF2-40B4-BE49-F238E27FC236}">
                <a16:creationId xmlns:a16="http://schemas.microsoft.com/office/drawing/2014/main" id="{850FFA20-900B-4451-B21E-99F2A9D9C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9840" y="2978569"/>
            <a:ext cx="2799254" cy="2956641"/>
          </a:xfrm>
          <a:prstGeom prst="rect">
            <a:avLst/>
          </a:prstGeom>
        </p:spPr>
      </p:pic>
      <p:pic>
        <p:nvPicPr>
          <p:cNvPr id="6" name="תמונה 5">
            <a:extLst>
              <a:ext uri="{FF2B5EF4-FFF2-40B4-BE49-F238E27FC236}">
                <a16:creationId xmlns:a16="http://schemas.microsoft.com/office/drawing/2014/main" id="{46B04BCF-23F2-494A-B6C6-DB9D4305F9EC}"/>
              </a:ext>
            </a:extLst>
          </p:cNvPr>
          <p:cNvPicPr>
            <a:picLocks noChangeAspect="1"/>
          </p:cNvPicPr>
          <p:nvPr/>
        </p:nvPicPr>
        <p:blipFill rotWithShape="1">
          <a:blip r:embed="rId3">
            <a:extLst>
              <a:ext uri="{28A0092B-C50C-407E-A947-70E740481C1C}">
                <a14:useLocalDpi xmlns:a14="http://schemas.microsoft.com/office/drawing/2010/main" val="0"/>
              </a:ext>
            </a:extLst>
          </a:blip>
          <a:srcRect t="13861"/>
          <a:stretch/>
        </p:blipFill>
        <p:spPr>
          <a:xfrm>
            <a:off x="2001755" y="3162492"/>
            <a:ext cx="2945400" cy="2856726"/>
          </a:xfrm>
          <a:prstGeom prst="rect">
            <a:avLst/>
          </a:prstGeom>
        </p:spPr>
      </p:pic>
      <p:sp>
        <p:nvSpPr>
          <p:cNvPr id="7" name="תיבת טקסט 6">
            <a:extLst>
              <a:ext uri="{FF2B5EF4-FFF2-40B4-BE49-F238E27FC236}">
                <a16:creationId xmlns:a16="http://schemas.microsoft.com/office/drawing/2014/main" id="{24C4B4D1-4248-4387-94D8-41733188DE64}"/>
              </a:ext>
            </a:extLst>
          </p:cNvPr>
          <p:cNvSpPr txBox="1"/>
          <p:nvPr/>
        </p:nvSpPr>
        <p:spPr>
          <a:xfrm>
            <a:off x="1803891" y="2706838"/>
            <a:ext cx="2764152" cy="367593"/>
          </a:xfrm>
          <a:prstGeom prst="rect">
            <a:avLst/>
          </a:prstGeom>
          <a:noFill/>
        </p:spPr>
        <p:txBody>
          <a:bodyPr wrap="square" rtlCol="1">
            <a:spAutoFit/>
          </a:bodyPr>
          <a:lstStyle/>
          <a:p>
            <a:pPr algn="ctr"/>
            <a:r>
              <a:rPr lang="en-US" dirty="0"/>
              <a:t>before</a:t>
            </a:r>
            <a:endParaRPr lang="he-IL" dirty="0"/>
          </a:p>
        </p:txBody>
      </p:sp>
      <p:sp>
        <p:nvSpPr>
          <p:cNvPr id="8" name="חץ: ימינה 7">
            <a:extLst>
              <a:ext uri="{FF2B5EF4-FFF2-40B4-BE49-F238E27FC236}">
                <a16:creationId xmlns:a16="http://schemas.microsoft.com/office/drawing/2014/main" id="{46236C47-1691-4ACE-A738-D28CBF1B7DDF}"/>
              </a:ext>
            </a:extLst>
          </p:cNvPr>
          <p:cNvSpPr/>
          <p:nvPr/>
        </p:nvSpPr>
        <p:spPr>
          <a:xfrm>
            <a:off x="5207579" y="3948667"/>
            <a:ext cx="2032726" cy="390207"/>
          </a:xfrm>
          <a:prstGeom prst="rightArrow">
            <a:avLst/>
          </a:prstGeom>
        </p:spPr>
        <p:style>
          <a:lnRef idx="3">
            <a:schemeClr val="lt1"/>
          </a:lnRef>
          <a:fillRef idx="1">
            <a:schemeClr val="dk1"/>
          </a:fillRef>
          <a:effectRef idx="1">
            <a:schemeClr val="dk1"/>
          </a:effectRef>
          <a:fontRef idx="minor">
            <a:schemeClr val="lt1"/>
          </a:fontRef>
        </p:style>
        <p:txBody>
          <a:bodyPr rtlCol="1" anchor="ctr"/>
          <a:lstStyle/>
          <a:p>
            <a:pPr algn="ctr"/>
            <a:endParaRPr lang="he-IL" dirty="0"/>
          </a:p>
        </p:txBody>
      </p:sp>
      <p:sp>
        <p:nvSpPr>
          <p:cNvPr id="9" name="תיבת טקסט 8">
            <a:extLst>
              <a:ext uri="{FF2B5EF4-FFF2-40B4-BE49-F238E27FC236}">
                <a16:creationId xmlns:a16="http://schemas.microsoft.com/office/drawing/2014/main" id="{E508A215-7E26-45C3-8A3E-28B00D88C3CC}"/>
              </a:ext>
            </a:extLst>
          </p:cNvPr>
          <p:cNvSpPr txBox="1"/>
          <p:nvPr/>
        </p:nvSpPr>
        <p:spPr>
          <a:xfrm>
            <a:off x="7879839" y="2603096"/>
            <a:ext cx="2273697" cy="367593"/>
          </a:xfrm>
          <a:prstGeom prst="rect">
            <a:avLst/>
          </a:prstGeom>
          <a:noFill/>
        </p:spPr>
        <p:txBody>
          <a:bodyPr wrap="square" rtlCol="1">
            <a:spAutoFit/>
          </a:bodyPr>
          <a:lstStyle/>
          <a:p>
            <a:pPr algn="ctr"/>
            <a:r>
              <a:rPr lang="en-US" dirty="0"/>
              <a:t>after</a:t>
            </a:r>
            <a:endParaRPr lang="he-IL" dirty="0"/>
          </a:p>
        </p:txBody>
      </p:sp>
      <p:sp>
        <p:nvSpPr>
          <p:cNvPr id="12" name="תיבת טקסט 11">
            <a:extLst>
              <a:ext uri="{FF2B5EF4-FFF2-40B4-BE49-F238E27FC236}">
                <a16:creationId xmlns:a16="http://schemas.microsoft.com/office/drawing/2014/main" id="{AAEEEEF3-4A9B-45B8-9A38-BF6C2D9B8058}"/>
              </a:ext>
            </a:extLst>
          </p:cNvPr>
          <p:cNvSpPr txBox="1"/>
          <p:nvPr/>
        </p:nvSpPr>
        <p:spPr>
          <a:xfrm>
            <a:off x="316461" y="1586981"/>
            <a:ext cx="9632844" cy="707886"/>
          </a:xfrm>
          <a:prstGeom prst="rect">
            <a:avLst/>
          </a:prstGeom>
          <a:noFill/>
        </p:spPr>
        <p:txBody>
          <a:bodyPr wrap="square" rtlCol="1">
            <a:spAutoFit/>
          </a:bodyPr>
          <a:lstStyle/>
          <a:p>
            <a:pPr algn="l"/>
            <a:r>
              <a:rPr lang="en-US" sz="2000" b="0" i="0" dirty="0">
                <a:effectLst/>
                <a:latin typeface="Helvetica Neue"/>
              </a:rPr>
              <a:t>some of the values are not in the correct type: </a:t>
            </a:r>
            <a:r>
              <a:rPr lang="en-US" sz="2000" b="1" i="0" dirty="0">
                <a:effectLst/>
                <a:latin typeface="Helvetica Neue"/>
              </a:rPr>
              <a:t>Price</a:t>
            </a:r>
            <a:r>
              <a:rPr lang="en-US" sz="2000" b="0" i="0" dirty="0">
                <a:effectLst/>
                <a:latin typeface="Helvetica Neue"/>
              </a:rPr>
              <a:t>, </a:t>
            </a:r>
            <a:r>
              <a:rPr lang="en-US" sz="2000" b="1" i="0" dirty="0">
                <a:effectLst/>
                <a:latin typeface="Helvetica Neue"/>
              </a:rPr>
              <a:t>Rooms</a:t>
            </a:r>
            <a:r>
              <a:rPr lang="en-US" sz="2000" b="0" i="0" dirty="0">
                <a:effectLst/>
                <a:latin typeface="Helvetica Neue"/>
              </a:rPr>
              <a:t>, </a:t>
            </a:r>
            <a:r>
              <a:rPr lang="en-US" sz="2000" b="1" i="0" dirty="0">
                <a:effectLst/>
                <a:latin typeface="Helvetica Neue"/>
              </a:rPr>
              <a:t>Floor</a:t>
            </a:r>
          </a:p>
          <a:p>
            <a:pPr algn="l"/>
            <a:r>
              <a:rPr lang="en-US" sz="2000" b="0" i="0" dirty="0">
                <a:effectLst/>
                <a:latin typeface="Helvetica Neue"/>
              </a:rPr>
              <a:t>so we will need to convert them to the right type.</a:t>
            </a:r>
            <a:endParaRPr lang="he-IL" sz="2000" dirty="0">
              <a:latin typeface="Helvetica Neue"/>
            </a:endParaRPr>
          </a:p>
        </p:txBody>
      </p:sp>
    </p:spTree>
    <p:extLst>
      <p:ext uri="{BB962C8B-B14F-4D97-AF65-F5344CB8AC3E}">
        <p14:creationId xmlns:p14="http://schemas.microsoft.com/office/powerpoint/2010/main" val="200688873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otalTime>118</TotalTime>
  <Words>1238</Words>
  <Application>Microsoft Office PowerPoint</Application>
  <PresentationFormat>מסך רחב</PresentationFormat>
  <Paragraphs>141</Paragraphs>
  <Slides>30</Slides>
  <Notes>3</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30</vt:i4>
      </vt:variant>
    </vt:vector>
  </HeadingPairs>
  <TitlesOfParts>
    <vt:vector size="40" baseType="lpstr">
      <vt:lpstr>Arial</vt:lpstr>
      <vt:lpstr>Berlin Sans FB</vt:lpstr>
      <vt:lpstr>Calibri</vt:lpstr>
      <vt:lpstr>Consolas</vt:lpstr>
      <vt:lpstr>Gill Sans MT</vt:lpstr>
      <vt:lpstr>Helvetica Neue</vt:lpstr>
      <vt:lpstr>Roboto</vt:lpstr>
      <vt:lpstr>Wingdings</vt:lpstr>
      <vt:lpstr>Wingdings 2</vt:lpstr>
      <vt:lpstr>DividendVTI</vt:lpstr>
      <vt:lpstr>מצגת של PowerPoint‏</vt:lpstr>
      <vt:lpstr>מצגת של PowerPoint‏</vt:lpstr>
      <vt:lpstr>Data acquisition</vt:lpstr>
      <vt:lpstr>How  we get  the data?</vt:lpstr>
      <vt:lpstr>how the data looks like?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Uriel Mishkin</dc:creator>
  <cp:lastModifiedBy>Uriel Mishkin</cp:lastModifiedBy>
  <cp:revision>5</cp:revision>
  <dcterms:created xsi:type="dcterms:W3CDTF">2020-07-16T16:53:33Z</dcterms:created>
  <dcterms:modified xsi:type="dcterms:W3CDTF">2020-07-16T18:51:38Z</dcterms:modified>
</cp:coreProperties>
</file>