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D0F8C-49CF-4869-A122-868A5E58CC9F}" v="375" dt="2022-07-15T14:18:14.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Environmental Visuals</a:t>
            </a:r>
          </a:p>
        </p:txBody>
      </p:sp>
      <p:sp>
        <p:nvSpPr>
          <p:cNvPr id="3" name="Subtitle 2"/>
          <p:cNvSpPr>
            <a:spLocks noGrp="1"/>
          </p:cNvSpPr>
          <p:nvPr>
            <p:ph type="subTitle" idx="1"/>
          </p:nvPr>
        </p:nvSpPr>
        <p:spPr/>
        <p:txBody>
          <a:bodyPr/>
          <a:lstStyle/>
          <a:p>
            <a:r>
              <a:rPr lang="en-US" dirty="0"/>
              <a:t>And a bit more...</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269F-CBB7-8A54-731F-FC210FD3D50A}"/>
              </a:ext>
            </a:extLst>
          </p:cNvPr>
          <p:cNvSpPr>
            <a:spLocks noGrp="1"/>
          </p:cNvSpPr>
          <p:nvPr>
            <p:ph type="title"/>
          </p:nvPr>
        </p:nvSpPr>
        <p:spPr>
          <a:xfrm>
            <a:off x="677334" y="609600"/>
            <a:ext cx="8596668" cy="1320800"/>
          </a:xfrm>
        </p:spPr>
        <p:txBody>
          <a:bodyPr anchor="t">
            <a:normAutofit/>
          </a:bodyPr>
          <a:lstStyle/>
          <a:p>
            <a:r>
              <a:rPr lang="en-US"/>
              <a:t>Electricity Production per Source in Greece at the beginning of 2021</a:t>
            </a:r>
          </a:p>
        </p:txBody>
      </p:sp>
      <p:pic>
        <p:nvPicPr>
          <p:cNvPr id="4" name="Picture 4" descr="Chart, pie chart&#10;&#10;Description automatically generated">
            <a:extLst>
              <a:ext uri="{FF2B5EF4-FFF2-40B4-BE49-F238E27FC236}">
                <a16:creationId xmlns:a16="http://schemas.microsoft.com/office/drawing/2014/main" id="{06C625F9-8F4F-E3AD-0260-BFB687FD73EC}"/>
              </a:ext>
            </a:extLst>
          </p:cNvPr>
          <p:cNvPicPr>
            <a:picLocks noChangeAspect="1"/>
          </p:cNvPicPr>
          <p:nvPr/>
        </p:nvPicPr>
        <p:blipFill>
          <a:blip r:embed="rId2"/>
          <a:stretch>
            <a:fillRect/>
          </a:stretch>
        </p:blipFill>
        <p:spPr>
          <a:xfrm>
            <a:off x="1072239" y="1713633"/>
            <a:ext cx="5090059" cy="5090059"/>
          </a:xfrm>
          <a:prstGeom prst="rect">
            <a:avLst/>
          </a:prstGeom>
        </p:spPr>
      </p:pic>
      <p:sp>
        <p:nvSpPr>
          <p:cNvPr id="3" name="Content Placeholder 2">
            <a:extLst>
              <a:ext uri="{FF2B5EF4-FFF2-40B4-BE49-F238E27FC236}">
                <a16:creationId xmlns:a16="http://schemas.microsoft.com/office/drawing/2014/main" id="{5ACB074F-1525-DB23-A514-2A2A22B4FCC9}"/>
              </a:ext>
            </a:extLst>
          </p:cNvPr>
          <p:cNvSpPr>
            <a:spLocks noGrp="1"/>
          </p:cNvSpPr>
          <p:nvPr>
            <p:ph idx="1"/>
          </p:nvPr>
        </p:nvSpPr>
        <p:spPr>
          <a:xfrm>
            <a:off x="6416039" y="2160589"/>
            <a:ext cx="2927185" cy="3880773"/>
          </a:xfrm>
        </p:spPr>
        <p:txBody>
          <a:bodyPr vert="horz" lIns="91440" tIns="45720" rIns="91440" bIns="45720" rtlCol="0">
            <a:normAutofit/>
          </a:bodyPr>
          <a:lstStyle/>
          <a:p>
            <a:r>
              <a:rPr lang="en-US" sz="1500">
                <a:ea typeface="+mn-lt"/>
                <a:cs typeface="+mn-lt"/>
              </a:rPr>
              <a:t>In the first graph, we collect data from the Greek Ministry of Energy about the amount of electricity produced by different sources during the first five months of 2021. The following </a:t>
            </a:r>
            <a:r>
              <a:rPr lang="en-US" sz="1500" u="sng">
                <a:ea typeface="+mn-lt"/>
                <a:cs typeface="+mn-lt"/>
              </a:rPr>
              <a:t>Animated Piechart</a:t>
            </a:r>
            <a:r>
              <a:rPr lang="en-US" sz="1500">
                <a:ea typeface="+mn-lt"/>
                <a:cs typeface="+mn-lt"/>
              </a:rPr>
              <a:t> shows the outcome.</a:t>
            </a:r>
          </a:p>
        </p:txBody>
      </p:sp>
    </p:spTree>
    <p:extLst>
      <p:ext uri="{BB962C8B-B14F-4D97-AF65-F5344CB8AC3E}">
        <p14:creationId xmlns:p14="http://schemas.microsoft.com/office/powerpoint/2010/main" val="240221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3729-CB4B-C12A-6E25-7978885AFD65}"/>
              </a:ext>
            </a:extLst>
          </p:cNvPr>
          <p:cNvSpPr>
            <a:spLocks noGrp="1"/>
          </p:cNvSpPr>
          <p:nvPr>
            <p:ph type="title"/>
          </p:nvPr>
        </p:nvSpPr>
        <p:spPr>
          <a:xfrm>
            <a:off x="677334" y="609600"/>
            <a:ext cx="8596668" cy="1320800"/>
          </a:xfrm>
        </p:spPr>
        <p:txBody>
          <a:bodyPr anchor="t">
            <a:normAutofit/>
          </a:bodyPr>
          <a:lstStyle/>
          <a:p>
            <a:r>
              <a:rPr lang="en-US"/>
              <a:t>Denmark's Average Temperature and CO2-Emissions </a:t>
            </a:r>
            <a:r>
              <a:rPr lang="en-US">
                <a:ea typeface="+mj-lt"/>
                <a:cs typeface="+mj-lt"/>
              </a:rPr>
              <a:t>since 1900</a:t>
            </a:r>
          </a:p>
        </p:txBody>
      </p:sp>
      <p:pic>
        <p:nvPicPr>
          <p:cNvPr id="4" name="Picture 4" descr="Graphical user interface, text, application&#10;&#10;Description automatically generated">
            <a:extLst>
              <a:ext uri="{FF2B5EF4-FFF2-40B4-BE49-F238E27FC236}">
                <a16:creationId xmlns:a16="http://schemas.microsoft.com/office/drawing/2014/main" id="{07AF8548-513A-D430-F4F2-DD8E5E6764F0}"/>
              </a:ext>
            </a:extLst>
          </p:cNvPr>
          <p:cNvPicPr>
            <a:picLocks noChangeAspect="1"/>
          </p:cNvPicPr>
          <p:nvPr/>
        </p:nvPicPr>
        <p:blipFill>
          <a:blip r:embed="rId2"/>
          <a:stretch>
            <a:fillRect/>
          </a:stretch>
        </p:blipFill>
        <p:spPr>
          <a:xfrm>
            <a:off x="-2035" y="2360614"/>
            <a:ext cx="7109213" cy="1576630"/>
          </a:xfrm>
          <a:prstGeom prst="rect">
            <a:avLst/>
          </a:prstGeom>
        </p:spPr>
      </p:pic>
      <p:sp>
        <p:nvSpPr>
          <p:cNvPr id="3" name="Content Placeholder 2">
            <a:extLst>
              <a:ext uri="{FF2B5EF4-FFF2-40B4-BE49-F238E27FC236}">
                <a16:creationId xmlns:a16="http://schemas.microsoft.com/office/drawing/2014/main" id="{0A719C63-FFDA-F98A-B123-259FF1EC93ED}"/>
              </a:ext>
            </a:extLst>
          </p:cNvPr>
          <p:cNvSpPr>
            <a:spLocks noGrp="1"/>
          </p:cNvSpPr>
          <p:nvPr>
            <p:ph idx="1"/>
          </p:nvPr>
        </p:nvSpPr>
        <p:spPr>
          <a:xfrm>
            <a:off x="6416039" y="2160589"/>
            <a:ext cx="2927185" cy="3880773"/>
          </a:xfrm>
        </p:spPr>
        <p:txBody>
          <a:bodyPr vert="horz" lIns="91440" tIns="45720" rIns="91440" bIns="45720" rtlCol="0">
            <a:normAutofit/>
          </a:bodyPr>
          <a:lstStyle/>
          <a:p>
            <a:r>
              <a:rPr lang="en-US" sz="1500">
                <a:ea typeface="+mn-lt"/>
                <a:cs typeface="+mn-lt"/>
              </a:rPr>
              <a:t>Then, we move our focus to Denmark, where we firstly create an animated graph for the Average Temperature of Denmark since 1900. The graph is as follows</a:t>
            </a:r>
            <a:endParaRPr lang="en-US" sz="1500"/>
          </a:p>
        </p:txBody>
      </p:sp>
    </p:spTree>
    <p:extLst>
      <p:ext uri="{BB962C8B-B14F-4D97-AF65-F5344CB8AC3E}">
        <p14:creationId xmlns:p14="http://schemas.microsoft.com/office/powerpoint/2010/main" val="124306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90AA8910-B39F-5F10-97F9-8E491073652F}"/>
              </a:ext>
            </a:extLst>
          </p:cNvPr>
          <p:cNvPicPr>
            <a:picLocks noChangeAspect="1"/>
          </p:cNvPicPr>
          <p:nvPr/>
        </p:nvPicPr>
        <p:blipFill>
          <a:blip r:embed="rId2"/>
          <a:stretch>
            <a:fillRect/>
          </a:stretch>
        </p:blipFill>
        <p:spPr>
          <a:xfrm>
            <a:off x="-2035" y="2490011"/>
            <a:ext cx="6836043" cy="1709010"/>
          </a:xfrm>
          <a:prstGeom prst="rect">
            <a:avLst/>
          </a:prstGeom>
        </p:spPr>
      </p:pic>
      <p:sp>
        <p:nvSpPr>
          <p:cNvPr id="3" name="Content Placeholder 2">
            <a:extLst>
              <a:ext uri="{FF2B5EF4-FFF2-40B4-BE49-F238E27FC236}">
                <a16:creationId xmlns:a16="http://schemas.microsoft.com/office/drawing/2014/main" id="{7E2D7A4C-A2EC-52FA-EE1F-2E39491D3237}"/>
              </a:ext>
            </a:extLst>
          </p:cNvPr>
          <p:cNvSpPr>
            <a:spLocks noGrp="1"/>
          </p:cNvSpPr>
          <p:nvPr>
            <p:ph idx="1"/>
          </p:nvPr>
        </p:nvSpPr>
        <p:spPr>
          <a:xfrm>
            <a:off x="6416039" y="2160589"/>
            <a:ext cx="2927185" cy="3880773"/>
          </a:xfrm>
        </p:spPr>
        <p:txBody>
          <a:bodyPr vert="horz" lIns="91440" tIns="45720" rIns="91440" bIns="45720" rtlCol="0" anchor="t">
            <a:normAutofit/>
          </a:bodyPr>
          <a:lstStyle/>
          <a:p>
            <a:r>
              <a:rPr lang="en-US" sz="1500" dirty="0">
                <a:ea typeface="+mn-lt"/>
                <a:cs typeface="+mn-lt"/>
              </a:rPr>
              <a:t>Furthermore, we examine the CO2 Emissions of Denmark separately in two cases. Initially, we observe the CO2 Emissions without counting the emissions derived from Biomass, and then we sum up Biomass impact on CO2 Emissions in order to check for the difference, and to emphasize that Biomass emissions are not something to overlook or underestimate</a:t>
            </a:r>
          </a:p>
          <a:p>
            <a:endParaRPr lang="en-US" sz="1500"/>
          </a:p>
        </p:txBody>
      </p:sp>
      <p:sp>
        <p:nvSpPr>
          <p:cNvPr id="7" name="Title 1">
            <a:extLst>
              <a:ext uri="{FF2B5EF4-FFF2-40B4-BE49-F238E27FC236}">
                <a16:creationId xmlns:a16="http://schemas.microsoft.com/office/drawing/2014/main" id="{C6A0445E-C66B-7441-7887-DF7AEBBE8FA9}"/>
              </a:ext>
            </a:extLst>
          </p:cNvPr>
          <p:cNvSpPr>
            <a:spLocks noGrp="1"/>
          </p:cNvSpPr>
          <p:nvPr>
            <p:ph type="title"/>
          </p:nvPr>
        </p:nvSpPr>
        <p:spPr>
          <a:xfrm>
            <a:off x="677334" y="609600"/>
            <a:ext cx="8596668" cy="1320800"/>
          </a:xfrm>
        </p:spPr>
        <p:txBody>
          <a:bodyPr anchor="t">
            <a:normAutofit/>
          </a:bodyPr>
          <a:lstStyle/>
          <a:p>
            <a:r>
              <a:rPr lang="en-US"/>
              <a:t>Denmark's Average Temperature and CO2-Emissions </a:t>
            </a:r>
            <a:r>
              <a:rPr lang="en-US">
                <a:ea typeface="+mj-lt"/>
                <a:cs typeface="+mj-lt"/>
              </a:rPr>
              <a:t>since 1900</a:t>
            </a:r>
          </a:p>
        </p:txBody>
      </p:sp>
    </p:spTree>
    <p:extLst>
      <p:ext uri="{BB962C8B-B14F-4D97-AF65-F5344CB8AC3E}">
        <p14:creationId xmlns:p14="http://schemas.microsoft.com/office/powerpoint/2010/main" val="362829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A61A-B2B3-4BB6-068E-C40605E08DDC}"/>
              </a:ext>
            </a:extLst>
          </p:cNvPr>
          <p:cNvSpPr>
            <a:spLocks noGrp="1"/>
          </p:cNvSpPr>
          <p:nvPr>
            <p:ph type="title"/>
          </p:nvPr>
        </p:nvSpPr>
        <p:spPr>
          <a:xfrm>
            <a:off x="677334" y="609600"/>
            <a:ext cx="8596668" cy="1320800"/>
          </a:xfrm>
        </p:spPr>
        <p:txBody>
          <a:bodyPr anchor="t">
            <a:normAutofit/>
          </a:bodyPr>
          <a:lstStyle/>
          <a:p>
            <a:r>
              <a:rPr lang="en-US"/>
              <a:t>GDP vs Life Expectancy in various countries and continents</a:t>
            </a:r>
          </a:p>
        </p:txBody>
      </p:sp>
      <p:pic>
        <p:nvPicPr>
          <p:cNvPr id="4" name="Picture 4" descr="Chart, scatter chart&#10;&#10;Description automatically generated">
            <a:extLst>
              <a:ext uri="{FF2B5EF4-FFF2-40B4-BE49-F238E27FC236}">
                <a16:creationId xmlns:a16="http://schemas.microsoft.com/office/drawing/2014/main" id="{F15B9463-173D-AF70-B6E8-BF07CDC1117D}"/>
              </a:ext>
            </a:extLst>
          </p:cNvPr>
          <p:cNvPicPr>
            <a:picLocks noChangeAspect="1"/>
          </p:cNvPicPr>
          <p:nvPr/>
        </p:nvPicPr>
        <p:blipFill>
          <a:blip r:embed="rId2"/>
          <a:stretch>
            <a:fillRect/>
          </a:stretch>
        </p:blipFill>
        <p:spPr>
          <a:xfrm>
            <a:off x="583347" y="2159331"/>
            <a:ext cx="4402434" cy="4373680"/>
          </a:xfrm>
          <a:prstGeom prst="rect">
            <a:avLst/>
          </a:prstGeom>
        </p:spPr>
      </p:pic>
      <p:sp>
        <p:nvSpPr>
          <p:cNvPr id="8" name="Content Placeholder 7">
            <a:extLst>
              <a:ext uri="{FF2B5EF4-FFF2-40B4-BE49-F238E27FC236}">
                <a16:creationId xmlns:a16="http://schemas.microsoft.com/office/drawing/2014/main" id="{1ABA17DA-E73C-220E-FF9B-4A04BDFE548C}"/>
              </a:ext>
            </a:extLst>
          </p:cNvPr>
          <p:cNvSpPr>
            <a:spLocks noGrp="1"/>
          </p:cNvSpPr>
          <p:nvPr>
            <p:ph idx="1"/>
          </p:nvPr>
        </p:nvSpPr>
        <p:spPr>
          <a:xfrm>
            <a:off x="4860323" y="2160589"/>
            <a:ext cx="4410676" cy="3768573"/>
          </a:xfrm>
        </p:spPr>
        <p:txBody>
          <a:bodyPr vert="horz" lIns="91440" tIns="45720" rIns="91440" bIns="45720" rtlCol="0">
            <a:normAutofit/>
          </a:bodyPr>
          <a:lstStyle/>
          <a:p>
            <a:r>
              <a:rPr lang="en-US" dirty="0"/>
              <a:t>This graph must be considered as a side visual for this presentation. It serves </a:t>
            </a:r>
            <a:r>
              <a:rPr lang="en-US" dirty="0" err="1"/>
              <a:t>mailny</a:t>
            </a:r>
            <a:r>
              <a:rPr lang="en-US" dirty="0"/>
              <a:t> as a trigger for analyzing further the relation of GDP and Life Expectancy with the Environmental cost</a:t>
            </a:r>
          </a:p>
        </p:txBody>
      </p:sp>
    </p:spTree>
    <p:extLst>
      <p:ext uri="{BB962C8B-B14F-4D97-AF65-F5344CB8AC3E}">
        <p14:creationId xmlns:p14="http://schemas.microsoft.com/office/powerpoint/2010/main" val="24476622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Environmental Visuals</vt:lpstr>
      <vt:lpstr>Electricity Production per Source in Greece at the beginning of 2021</vt:lpstr>
      <vt:lpstr>Denmark's Average Temperature and CO2-Emissions since 1900</vt:lpstr>
      <vt:lpstr>Denmark's Average Temperature and CO2-Emissions since 1900</vt:lpstr>
      <vt:lpstr>GDP vs Life Expectancy in various countries and continents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101</cp:revision>
  <dcterms:created xsi:type="dcterms:W3CDTF">2014-09-12T02:18:09Z</dcterms:created>
  <dcterms:modified xsi:type="dcterms:W3CDTF">2022-07-15T14:18:48Z</dcterms:modified>
</cp:coreProperties>
</file>