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54" r:id="rId4"/>
  </p:sldMasterIdLst>
  <p:notesMasterIdLst>
    <p:notesMasterId r:id="rId38"/>
  </p:notesMasterIdLst>
  <p:handoutMasterIdLst>
    <p:handoutMasterId r:id="rId39"/>
  </p:handoutMasterIdLst>
  <p:sldIdLst>
    <p:sldId id="314" r:id="rId5"/>
    <p:sldId id="316" r:id="rId6"/>
    <p:sldId id="317" r:id="rId7"/>
    <p:sldId id="324" r:id="rId8"/>
    <p:sldId id="325" r:id="rId9"/>
    <p:sldId id="319" r:id="rId10"/>
    <p:sldId id="320" r:id="rId11"/>
    <p:sldId id="321" r:id="rId12"/>
    <p:sldId id="327" r:id="rId13"/>
    <p:sldId id="328" r:id="rId14"/>
    <p:sldId id="326" r:id="rId15"/>
    <p:sldId id="329" r:id="rId16"/>
    <p:sldId id="331" r:id="rId17"/>
    <p:sldId id="332" r:id="rId18"/>
    <p:sldId id="333" r:id="rId19"/>
    <p:sldId id="334" r:id="rId20"/>
    <p:sldId id="335" r:id="rId21"/>
    <p:sldId id="337" r:id="rId22"/>
    <p:sldId id="336" r:id="rId23"/>
    <p:sldId id="338" r:id="rId24"/>
    <p:sldId id="339" r:id="rId25"/>
    <p:sldId id="340" r:id="rId26"/>
    <p:sldId id="341" r:id="rId27"/>
    <p:sldId id="315" r:id="rId28"/>
    <p:sldId id="261" r:id="rId29"/>
    <p:sldId id="273" r:id="rId30"/>
    <p:sldId id="280" r:id="rId31"/>
    <p:sldId id="286" r:id="rId32"/>
    <p:sldId id="300" r:id="rId33"/>
    <p:sldId id="302" r:id="rId34"/>
    <p:sldId id="306" r:id="rId35"/>
    <p:sldId id="308" r:id="rId36"/>
    <p:sldId id="313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87175F"/>
    <a:srgbClr val="EEC621"/>
    <a:srgbClr val="E58C09"/>
    <a:srgbClr val="43467B"/>
    <a:srgbClr val="AEA422"/>
    <a:srgbClr val="F69E1D"/>
    <a:srgbClr val="E19E6B"/>
    <a:srgbClr val="75503A"/>
    <a:srgbClr val="DDB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034" autoAdjust="0"/>
  </p:normalViewPr>
  <p:slideViewPr>
    <p:cSldViewPr>
      <p:cViewPr varScale="1">
        <p:scale>
          <a:sx n="113" d="100"/>
          <a:sy n="113" d="100"/>
        </p:scale>
        <p:origin x="456" y="114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187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F33-483B-8984-67AD3F15958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5F33-483B-8984-67AD3F1595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F33-483B-8984-67AD3F15958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5F33-483B-8984-67AD3F159586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33-483B-8984-67AD3F1595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l-G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l-G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33E32-5603-440A-ACDD-7442C88C5FED}" type="datetimeFigureOut">
              <a:rPr lang="en-US" smtClean="0">
                <a:latin typeface="Tw Cen MT" panose="020B0602020104020603" pitchFamily="34" charset="0"/>
              </a:rPr>
              <a:t>1/22/2023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1589-0F8A-400D-AEF4-57688446A2F5}" type="slidenum">
              <a:rPr lang="en-US" smtClean="0">
                <a:latin typeface="Tw Cen MT" panose="020B0602020104020603" pitchFamily="34" charset="0"/>
              </a:rPr>
              <a:t>‹#›</a:t>
            </a:fld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AF4A386A-BFE4-4655-9801-CBB04655F27A}" type="datetimeFigureOut">
              <a:rPr lang="en-US" noProof="0" smtClean="0"/>
              <a:pPr/>
              <a:t>1/22/2023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DAE5FABD-26C8-4F74-B1E3-45BC91BC9D7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02291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4281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3746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85087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52252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19921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62444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68344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42003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58636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9714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60400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80218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70537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91447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49107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47467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52942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05982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41460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2231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10889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82515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3297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5940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0872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1763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982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9129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0485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sea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97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_Triangle patch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whit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horizontal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Multiple images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Important Content</a:t>
            </a:r>
            <a:endParaRPr lang="en-GB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6999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80335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1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2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3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06439E2-68F5-46DF-9799-ABBEBECFD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BDA24073-E1E8-43FF-B135-B2947B972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DAD1D946-AD65-4E2D-A739-D93BA1AC1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036FD13F-5CDF-4A6F-A890-1F23EA590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A974DF-48E5-46E7-9453-8A47028BC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6422F5-A2F2-43D5-84EE-F875A28A7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DEE070FD-95C9-4396-B429-69E1E14E3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5A9E7D40-35C3-4F7D-AAB6-D4168037C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13CB6343-C37E-4656-A566-EA9A3A1B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62221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_Deep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7" name="Picture Placeholder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705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450" y="4343400"/>
            <a:ext cx="4381500" cy="1355732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495801"/>
            <a:ext cx="4876800" cy="60960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Emphasis-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>
            <a:sp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9" r:id="rId2"/>
    <p:sldLayoutId id="2147483961" r:id="rId3"/>
    <p:sldLayoutId id="2147483962" r:id="rId4"/>
    <p:sldLayoutId id="2147483964" r:id="rId5"/>
    <p:sldLayoutId id="2147483958" r:id="rId6"/>
    <p:sldLayoutId id="2147483963" r:id="rId7"/>
    <p:sldLayoutId id="2147483957" r:id="rId8"/>
    <p:sldLayoutId id="2147483965" r:id="rId9"/>
    <p:sldLayoutId id="2147483966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7" r:id="rId17"/>
    <p:sldLayoutId id="2147483967" r:id="rId18"/>
    <p:sldLayoutId id="2147483968" r:id="rId19"/>
    <p:sldLayoutId id="2147483987" r:id="rId20"/>
    <p:sldLayoutId id="2147483969" r:id="rId21"/>
    <p:sldLayoutId id="2147483970" r:id="rId22"/>
    <p:sldLayoutId id="2147483971" r:id="rId23"/>
    <p:sldLayoutId id="2147483972" r:id="rId24"/>
    <p:sldLayoutId id="2147483973" r:id="rId25"/>
    <p:sldLayoutId id="2147483978" r:id="rId26"/>
    <p:sldLayoutId id="2147483974" r:id="rId27"/>
    <p:sldLayoutId id="2147483975" r:id="rId28"/>
    <p:sldLayoutId id="2147483976" r:id="rId29"/>
    <p:sldLayoutId id="2147483977" r:id="rId30"/>
    <p:sldLayoutId id="2147483988" r:id="rId31"/>
    <p:sldLayoutId id="2147483989" r:id="rId32"/>
    <p:sldLayoutId id="2147483990" r:id="rId33"/>
    <p:sldLayoutId id="2147483991" r:id="rId34"/>
    <p:sldLayoutId id="2147483992" r:id="rId35"/>
    <p:sldLayoutId id="2147483993" r:id="rId36"/>
    <p:sldLayoutId id="2147483995" r:id="rId37"/>
    <p:sldLayoutId id="2147484002" r:id="rId38"/>
    <p:sldLayoutId id="2147484003" r:id="rId39"/>
    <p:sldLayoutId id="2147484004" r:id="rId40"/>
    <p:sldLayoutId id="2147483994" r:id="rId41"/>
    <p:sldLayoutId id="2147484005" r:id="rId42"/>
    <p:sldLayoutId id="2147484006" r:id="rId43"/>
    <p:sldLayoutId id="2147483979" r:id="rId44"/>
    <p:sldLayoutId id="2147483980" r:id="rId45"/>
    <p:sldLayoutId id="2147483981" r:id="rId46"/>
    <p:sldLayoutId id="2147483982" r:id="rId47"/>
    <p:sldLayoutId id="2147483983" r:id="rId48"/>
    <p:sldLayoutId id="2147483984" r:id="rId49"/>
    <p:sldLayoutId id="2147483985" r:id="rId50"/>
    <p:sldLayoutId id="2147483986" r:id="rId51"/>
    <p:sldLayoutId id="2147484008" r:id="rId52"/>
    <p:sldLayoutId id="2147484009" r:id="rId53"/>
    <p:sldLayoutId id="2147484010" r:id="rId54"/>
    <p:sldLayoutId id="2147484011" r:id="rId55"/>
    <p:sldLayoutId id="2147484012" r:id="rId5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developer.mozilla.org/en-US/docs/Web/HTTP/Methods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developer.mozilla.org/en-US/docs/Web/HTTP/Header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developer.mozilla.org/en-us/docs/Web/HTTP/Status" TargetMode="Externa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developer.mozilla.org/en-US/docs/Web/HTTP/Basics_of_HTTP/MIME_types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5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empower.com/benchmark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9890287-4DB6-4C87-AEAF-17E9594F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7813" b="7813"/>
          <a:stretch>
            <a:fillRect/>
          </a:stretch>
        </p:blipFill>
        <p:spPr/>
      </p:pic>
      <p:sp>
        <p:nvSpPr>
          <p:cNvPr id="285" name="Text Placeholder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6" name="Text Placeholder 285">
            <a:extLst>
              <a:ext uri="{FF2B5EF4-FFF2-40B4-BE49-F238E27FC236}">
                <a16:creationId xmlns:a16="http://schemas.microsoft.com/office/drawing/2014/main" id="{9626180B-FF05-48CF-BFB3-C95C9B5D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Latest .NET &amp; </a:t>
            </a:r>
            <a:br>
              <a:rPr lang="en-US" dirty="0"/>
            </a:br>
            <a:r>
              <a:rPr lang="en-US" dirty="0"/>
              <a:t>Web Basics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06F8B2E-A7F5-4413-BEED-BFF7C3D9F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Stavros Kasidis</a:t>
            </a:r>
          </a:p>
        </p:txBody>
      </p:sp>
    </p:spTree>
    <p:extLst>
      <p:ext uri="{BB962C8B-B14F-4D97-AF65-F5344CB8AC3E}">
        <p14:creationId xmlns:p14="http://schemas.microsoft.com/office/powerpoint/2010/main" val="2296569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287F1B-3E25-4481-B199-24E6AD18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>
            <a:normAutofit fontScale="90000"/>
          </a:bodyPr>
          <a:lstStyle/>
          <a:p>
            <a:r>
              <a:rPr lang="en-US" dirty="0"/>
              <a:t>WHY CHOOSE </a:t>
            </a:r>
            <a:r>
              <a:rPr lang="en-US" dirty="0" err="1"/>
              <a:t>.net</a:t>
            </a:r>
            <a:r>
              <a:rPr lang="en-US" dirty="0"/>
              <a:t> 6 ?</a:t>
            </a:r>
            <a:br>
              <a:rPr lang="en-US" dirty="0"/>
            </a:br>
            <a:endParaRPr 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548641" y="2667000"/>
            <a:ext cx="3261359" cy="29222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First class support for microservices (Docker)</a:t>
            </a:r>
          </a:p>
          <a:p>
            <a:r>
              <a:rPr lang="en-US" sz="2000" dirty="0"/>
              <a:t>Side-by-side .NET runtimes per app</a:t>
            </a:r>
          </a:p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037EA8-0123-423F-810A-AD1F0A614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220" y="1485714"/>
            <a:ext cx="5304028" cy="388657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5673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choose .NET 6 ?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New C# versions </a:t>
            </a:r>
          </a:p>
          <a:p>
            <a:r>
              <a:rPr lang="en-US" sz="3600" dirty="0"/>
              <a:t>No more updates to .NET Framework (4.8 is latest)</a:t>
            </a:r>
          </a:p>
          <a:p>
            <a:r>
              <a:rPr lang="en-US" sz="3600" dirty="0"/>
              <a:t>Microsoft recommendation for new projects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1676400"/>
            <a:ext cx="10837333" cy="424732"/>
          </a:xfrm>
        </p:spPr>
        <p:txBody>
          <a:bodyPr/>
          <a:lstStyle/>
          <a:p>
            <a:r>
              <a:rPr lang="en-US" dirty="0"/>
              <a:t>Version History</a:t>
            </a:r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98E43B-99BF-4052-916A-2A1F06A23A4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153291" y="2454616"/>
            <a:ext cx="2185264" cy="91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969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ASP .NET CORE ?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208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ASP .NET CORE ?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web framework of .NET</a:t>
            </a:r>
          </a:p>
          <a:p>
            <a:r>
              <a:rPr lang="en-US" sz="3600" dirty="0"/>
              <a:t>A rewrite of ASP .NET</a:t>
            </a:r>
          </a:p>
          <a:p>
            <a:pPr lvl="1"/>
            <a:r>
              <a:rPr lang="en-US" sz="3400" dirty="0"/>
              <a:t>No System.Web.dll</a:t>
            </a:r>
          </a:p>
          <a:p>
            <a:pPr lvl="1"/>
            <a:r>
              <a:rPr lang="en-US" sz="3400" dirty="0"/>
              <a:t>Cross-platform</a:t>
            </a:r>
          </a:p>
          <a:p>
            <a:r>
              <a:rPr lang="en-US" sz="3600" dirty="0"/>
              <a:t>Build any web app (MVC/API/Blazor)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1676400"/>
            <a:ext cx="10837333" cy="424732"/>
          </a:xfrm>
        </p:spPr>
        <p:txBody>
          <a:bodyPr/>
          <a:lstStyle/>
          <a:p>
            <a:r>
              <a:rPr lang="en-US" dirty="0"/>
              <a:t>Definition</a:t>
            </a:r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3B7B86-E5BC-4584-A610-18634195F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8168" y="2264354"/>
            <a:ext cx="2857143" cy="2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690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basics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110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basics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1676400"/>
            <a:ext cx="10837333" cy="424732"/>
          </a:xfrm>
        </p:spPr>
        <p:txBody>
          <a:bodyPr/>
          <a:lstStyle/>
          <a:p>
            <a:r>
              <a:rPr lang="en-US" dirty="0"/>
              <a:t>What is a web app</a:t>
            </a:r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00324C-834D-44AD-8F93-DC334B0E28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7548" y="2101132"/>
            <a:ext cx="7516903" cy="447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87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basics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Sandboxed (no access to OS)</a:t>
            </a:r>
          </a:p>
          <a:p>
            <a:r>
              <a:rPr lang="en-US" sz="3600" dirty="0"/>
              <a:t>No access to devices (printers </a:t>
            </a:r>
            <a:r>
              <a:rPr lang="en-US" sz="3600" dirty="0" err="1"/>
              <a:t>etc</a:t>
            </a:r>
            <a:r>
              <a:rPr lang="en-US" sz="3600" dirty="0"/>
              <a:t>)</a:t>
            </a:r>
          </a:p>
          <a:p>
            <a:r>
              <a:rPr lang="en-US" sz="3600" dirty="0"/>
              <a:t>Different UX (user experience)</a:t>
            </a:r>
          </a:p>
          <a:p>
            <a:pPr lvl="1"/>
            <a:r>
              <a:rPr lang="en-US" sz="3400" dirty="0"/>
              <a:t>Avoid right-clicks</a:t>
            </a:r>
          </a:p>
          <a:p>
            <a:pPr lvl="1"/>
            <a:r>
              <a:rPr lang="en-US" sz="3400" dirty="0"/>
              <a:t>Avoid dialogs on dialogs</a:t>
            </a:r>
          </a:p>
          <a:p>
            <a:pPr lvl="1"/>
            <a:r>
              <a:rPr lang="en-US" sz="3400" dirty="0"/>
              <a:t>Less data on screen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1676400"/>
            <a:ext cx="10837333" cy="424732"/>
          </a:xfrm>
        </p:spPr>
        <p:txBody>
          <a:bodyPr/>
          <a:lstStyle/>
          <a:p>
            <a:r>
              <a:rPr lang="en-US" dirty="0"/>
              <a:t>Web app limitations</a:t>
            </a:r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3620365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basics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1676400"/>
            <a:ext cx="10837333" cy="424732"/>
          </a:xfrm>
        </p:spPr>
        <p:txBody>
          <a:bodyPr/>
          <a:lstStyle/>
          <a:p>
            <a:r>
              <a:rPr lang="en-US" dirty="0"/>
              <a:t>Http Protocol</a:t>
            </a:r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1AA42EB-CEF4-401D-8429-941AB4DBA2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454" t="37750" r="7878" b="4920"/>
          <a:stretch/>
        </p:blipFill>
        <p:spPr>
          <a:xfrm>
            <a:off x="1354667" y="3329866"/>
            <a:ext cx="8240462" cy="2457278"/>
          </a:xfrm>
          <a:prstGeom prst="rect">
            <a:avLst/>
          </a:prstGeom>
          <a:effectLst/>
        </p:spPr>
      </p:pic>
      <p:sp>
        <p:nvSpPr>
          <p:cNvPr id="8" name="Content Placeholder 12">
            <a:extLst>
              <a:ext uri="{FF2B5EF4-FFF2-40B4-BE49-F238E27FC236}">
                <a16:creationId xmlns:a16="http://schemas.microsoft.com/office/drawing/2014/main" id="{71591EA7-DEFA-431B-85A1-A0283A608C8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>
            <a:normAutofit/>
          </a:bodyPr>
          <a:lstStyle/>
          <a:p>
            <a:r>
              <a:rPr lang="en-US" sz="3600" dirty="0"/>
              <a:t>Request-Response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756478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basics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1676400"/>
            <a:ext cx="10837333" cy="424732"/>
          </a:xfrm>
        </p:spPr>
        <p:txBody>
          <a:bodyPr/>
          <a:lstStyle/>
          <a:p>
            <a:r>
              <a:rPr lang="en-US" dirty="0"/>
              <a:t>Http Protocol – Request Methods</a:t>
            </a:r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sp>
        <p:nvSpPr>
          <p:cNvPr id="8" name="Content Placeholder 12">
            <a:extLst>
              <a:ext uri="{FF2B5EF4-FFF2-40B4-BE49-F238E27FC236}">
                <a16:creationId xmlns:a16="http://schemas.microsoft.com/office/drawing/2014/main" id="{71591EA7-DEFA-431B-85A1-A0283A608C8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805160" cy="3660648"/>
          </a:xfrm>
        </p:spPr>
        <p:txBody>
          <a:bodyPr>
            <a:normAutofit fontScale="85000" lnSpcReduction="20000"/>
          </a:bodyPr>
          <a:lstStyle/>
          <a:p>
            <a:r>
              <a:rPr lang="en-US" sz="3600" dirty="0"/>
              <a:t>Indicate desired action</a:t>
            </a:r>
          </a:p>
          <a:p>
            <a:r>
              <a:rPr lang="en-US" sz="3600" dirty="0"/>
              <a:t>Most used</a:t>
            </a:r>
          </a:p>
          <a:p>
            <a:pPr lvl="1"/>
            <a:r>
              <a:rPr lang="en-US" sz="3400" dirty="0"/>
              <a:t>GET – For getting resources (No body) </a:t>
            </a:r>
          </a:p>
          <a:p>
            <a:pPr lvl="1"/>
            <a:r>
              <a:rPr lang="en-US" sz="3400" dirty="0"/>
              <a:t>POST – For submitting resources</a:t>
            </a:r>
          </a:p>
          <a:p>
            <a:pPr lvl="1"/>
            <a:r>
              <a:rPr lang="en-US" sz="3400" dirty="0"/>
              <a:t>PUT – For updating resources</a:t>
            </a:r>
          </a:p>
          <a:p>
            <a:pPr lvl="1"/>
            <a:r>
              <a:rPr lang="en-US" sz="3400" dirty="0"/>
              <a:t>DELETE – For deleting </a:t>
            </a:r>
            <a:r>
              <a:rPr lang="en-US" sz="3600" dirty="0"/>
              <a:t>resources</a:t>
            </a:r>
          </a:p>
          <a:p>
            <a:r>
              <a:rPr lang="en-US" sz="3600" dirty="0"/>
              <a:t>Full list with details on </a:t>
            </a:r>
            <a:br>
              <a:rPr lang="en-US" sz="3600" dirty="0"/>
            </a:br>
            <a:r>
              <a:rPr lang="en-US" sz="3600" dirty="0">
                <a:hlinkClick r:id="rId4"/>
              </a:rPr>
              <a:t>https://developer.mozilla.org/en-US/docs/Web/HTTP/Methods</a:t>
            </a:r>
            <a:br>
              <a:rPr lang="en-US" sz="3600" dirty="0"/>
            </a:b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131074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basics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1676400"/>
            <a:ext cx="10837333" cy="424732"/>
          </a:xfrm>
        </p:spPr>
        <p:txBody>
          <a:bodyPr/>
          <a:lstStyle/>
          <a:p>
            <a:r>
              <a:rPr lang="en-US" dirty="0"/>
              <a:t>Http Protocol – Headers</a:t>
            </a:r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sp>
        <p:nvSpPr>
          <p:cNvPr id="8" name="Content Placeholder 12">
            <a:extLst>
              <a:ext uri="{FF2B5EF4-FFF2-40B4-BE49-F238E27FC236}">
                <a16:creationId xmlns:a16="http://schemas.microsoft.com/office/drawing/2014/main" id="{71591EA7-DEFA-431B-85A1-A0283A608C8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805160" cy="3930352"/>
          </a:xfrm>
        </p:spPr>
        <p:txBody>
          <a:bodyPr>
            <a:normAutofit fontScale="85000" lnSpcReduction="10000"/>
          </a:bodyPr>
          <a:lstStyle/>
          <a:p>
            <a:r>
              <a:rPr lang="en-US" sz="3600" dirty="0"/>
              <a:t>Additional info on request-response</a:t>
            </a:r>
          </a:p>
          <a:p>
            <a:r>
              <a:rPr lang="en-US" sz="3600" dirty="0" err="1"/>
              <a:t>Key:Value</a:t>
            </a:r>
            <a:r>
              <a:rPr lang="en-US" sz="3600" dirty="0"/>
              <a:t> (e.g. Accept-Encoding : </a:t>
            </a:r>
            <a:r>
              <a:rPr lang="en-US" sz="3600" dirty="0" err="1"/>
              <a:t>gzip</a:t>
            </a:r>
            <a:r>
              <a:rPr lang="en-US" sz="3600" dirty="0"/>
              <a:t>)</a:t>
            </a:r>
          </a:p>
          <a:p>
            <a:r>
              <a:rPr lang="en-US" sz="3600" dirty="0"/>
              <a:t>Used for</a:t>
            </a:r>
          </a:p>
          <a:p>
            <a:pPr lvl="1"/>
            <a:r>
              <a:rPr lang="en-US" sz="3400" dirty="0"/>
              <a:t>Authentication</a:t>
            </a:r>
          </a:p>
          <a:p>
            <a:pPr lvl="1"/>
            <a:r>
              <a:rPr lang="en-US" sz="3400" dirty="0"/>
              <a:t>Caching</a:t>
            </a:r>
          </a:p>
          <a:p>
            <a:pPr lvl="1"/>
            <a:r>
              <a:rPr lang="en-US" sz="3400" dirty="0"/>
              <a:t>Security</a:t>
            </a:r>
          </a:p>
          <a:p>
            <a:r>
              <a:rPr lang="en-US" sz="3600" dirty="0"/>
              <a:t>Full list with details on</a:t>
            </a:r>
            <a:br>
              <a:rPr lang="el-GR" sz="3600" dirty="0"/>
            </a:br>
            <a:r>
              <a:rPr lang="en-US" sz="3600" dirty="0">
                <a:hlinkClick r:id="rId4"/>
              </a:rPr>
              <a:t>https://developer.mozilla.org/en-US/docs/Web/HTTP/Headers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55238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is .NET 6 (and beyond)?</a:t>
            </a:r>
          </a:p>
          <a:p>
            <a:r>
              <a:rPr lang="en-US" sz="3600" dirty="0"/>
              <a:t>Why choose .NET 6 ?</a:t>
            </a:r>
          </a:p>
          <a:p>
            <a:r>
              <a:rPr lang="en-US" sz="3600" dirty="0"/>
              <a:t>What is ASP.NET Core?</a:t>
            </a:r>
          </a:p>
          <a:p>
            <a:r>
              <a:rPr lang="en-US" sz="3600" dirty="0"/>
              <a:t>Web Basics</a:t>
            </a:r>
          </a:p>
          <a:p>
            <a:r>
              <a:rPr lang="en-US" sz="3600" dirty="0"/>
              <a:t>Hands-On (Create an ASP.NET Core app)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Subjects</a:t>
            </a:r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1828222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basics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1676400"/>
            <a:ext cx="10837333" cy="424732"/>
          </a:xfrm>
        </p:spPr>
        <p:txBody>
          <a:bodyPr/>
          <a:lstStyle/>
          <a:p>
            <a:r>
              <a:rPr lang="en-US" dirty="0"/>
              <a:t>Http Protocol – Response Status Codes</a:t>
            </a:r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1CC706-923B-478B-B9A5-4F4DCFF2B0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557" t="26951" r="36079" b="9850"/>
          <a:stretch/>
        </p:blipFill>
        <p:spPr>
          <a:xfrm>
            <a:off x="6528048" y="2413900"/>
            <a:ext cx="3096343" cy="2945930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AE7A3AA-2837-462C-95FE-A90618423E3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805160" cy="3660648"/>
          </a:xfrm>
        </p:spPr>
        <p:txBody>
          <a:bodyPr>
            <a:normAutofit fontScale="85000" lnSpcReduction="20000"/>
          </a:bodyPr>
          <a:lstStyle/>
          <a:p>
            <a:r>
              <a:rPr lang="en-US" sz="3600" dirty="0"/>
              <a:t>Informational responses (100–199)</a:t>
            </a:r>
          </a:p>
          <a:p>
            <a:r>
              <a:rPr lang="en-US" sz="3600" dirty="0"/>
              <a:t>Successful responses (200–299)</a:t>
            </a:r>
          </a:p>
          <a:p>
            <a:r>
              <a:rPr lang="en-US" sz="3600" dirty="0"/>
              <a:t>Redirects (300–399)</a:t>
            </a:r>
          </a:p>
          <a:p>
            <a:r>
              <a:rPr lang="en-US" sz="3600" dirty="0"/>
              <a:t>Client errors (400–499)</a:t>
            </a:r>
          </a:p>
          <a:p>
            <a:r>
              <a:rPr lang="en-US" sz="3600" dirty="0"/>
              <a:t>Server errors (500–599)</a:t>
            </a:r>
          </a:p>
          <a:p>
            <a:r>
              <a:rPr lang="en-US" sz="3600" dirty="0"/>
              <a:t>Full list with details on </a:t>
            </a:r>
            <a:br>
              <a:rPr lang="en-US" sz="3600" dirty="0"/>
            </a:br>
            <a:r>
              <a:rPr lang="en-US" sz="3600" dirty="0">
                <a:hlinkClick r:id="rId5"/>
              </a:rPr>
              <a:t>https://developer.mozilla.org/en-us/docs/Web/HTTP/Status</a:t>
            </a:r>
            <a:br>
              <a:rPr lang="en-US" sz="3600" dirty="0"/>
            </a:b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4187673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basics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1676400"/>
            <a:ext cx="10837333" cy="424732"/>
          </a:xfrm>
        </p:spPr>
        <p:txBody>
          <a:bodyPr/>
          <a:lstStyle/>
          <a:p>
            <a:r>
              <a:rPr lang="en-US" dirty="0"/>
              <a:t>Http Protocol – MIME Types (Multipurpose Internet Mail Extensions)</a:t>
            </a:r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sp>
        <p:nvSpPr>
          <p:cNvPr id="8" name="Content Placeholder 12">
            <a:extLst>
              <a:ext uri="{FF2B5EF4-FFF2-40B4-BE49-F238E27FC236}">
                <a16:creationId xmlns:a16="http://schemas.microsoft.com/office/drawing/2014/main" id="{71591EA7-DEFA-431B-85A1-A0283A608C8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1019968" cy="3930352"/>
          </a:xfrm>
        </p:spPr>
        <p:txBody>
          <a:bodyPr>
            <a:normAutofit fontScale="62500" lnSpcReduction="20000"/>
          </a:bodyPr>
          <a:lstStyle/>
          <a:p>
            <a:r>
              <a:rPr lang="en-US" sz="3600" dirty="0"/>
              <a:t>Used by the “Content-Type” header</a:t>
            </a:r>
            <a:r>
              <a:rPr lang="el-GR" sz="3600" dirty="0"/>
              <a:t> </a:t>
            </a:r>
            <a:endParaRPr lang="en-US" sz="3600" dirty="0"/>
          </a:p>
          <a:p>
            <a:r>
              <a:rPr lang="en-US" sz="3600" dirty="0"/>
              <a:t>Indicates the content’s nature</a:t>
            </a:r>
            <a:r>
              <a:rPr lang="el-GR" sz="3600" dirty="0"/>
              <a:t> </a:t>
            </a:r>
            <a:r>
              <a:rPr lang="en-US" sz="3600" dirty="0"/>
              <a:t>and format</a:t>
            </a:r>
          </a:p>
          <a:p>
            <a:r>
              <a:rPr lang="en-US" sz="3600" dirty="0"/>
              <a:t>Browsers use the MIME type, not the file extension, to determine how to process a URL</a:t>
            </a:r>
            <a:endParaRPr lang="el-GR" sz="3600" dirty="0"/>
          </a:p>
          <a:p>
            <a:r>
              <a:rPr lang="en-US" sz="3600" dirty="0"/>
              <a:t>Formatted as </a:t>
            </a:r>
            <a:r>
              <a:rPr lang="en-US" sz="3600" b="1" dirty="0">
                <a:highlight>
                  <a:srgbClr val="C0C0C0"/>
                </a:highlight>
              </a:rPr>
              <a:t>type/subtype</a:t>
            </a:r>
          </a:p>
          <a:p>
            <a:r>
              <a:rPr lang="en-US" sz="3600" dirty="0"/>
              <a:t>Examples</a:t>
            </a:r>
            <a:endParaRPr lang="en-US" sz="3600" b="1" dirty="0">
              <a:highlight>
                <a:srgbClr val="C0C0C0"/>
              </a:highlight>
            </a:endParaRPr>
          </a:p>
          <a:p>
            <a:pPr lvl="1"/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application/pdf</a:t>
            </a:r>
          </a:p>
          <a:p>
            <a:pPr lvl="1"/>
            <a:r>
              <a:rPr lang="en-US" sz="3600" dirty="0">
                <a:solidFill>
                  <a:prstClr val="black"/>
                </a:solidFill>
                <a:latin typeface="Tw Cen MT"/>
              </a:rPr>
              <a:t>application/json</a:t>
            </a:r>
          </a:p>
          <a:p>
            <a:pPr lvl="1"/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text/html</a:t>
            </a:r>
            <a:endParaRPr lang="en-US" sz="3400" b="1" dirty="0">
              <a:highlight>
                <a:srgbClr val="C0C0C0"/>
              </a:highlight>
            </a:endParaRPr>
          </a:p>
          <a:p>
            <a:r>
              <a:rPr lang="en-US" sz="3600" dirty="0"/>
              <a:t>Full list with details on</a:t>
            </a:r>
            <a:br>
              <a:rPr lang="el-GR" sz="3600" dirty="0"/>
            </a:br>
            <a:r>
              <a:rPr lang="en-US" sz="3600" dirty="0">
                <a:hlinkClick r:id="rId4"/>
              </a:rPr>
              <a:t>https://developer.mozilla.org/en-US/docs/Web/HTTP/Basics_of_HTTP/MIME_types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92957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basics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1676400"/>
            <a:ext cx="10837333" cy="424732"/>
          </a:xfrm>
        </p:spPr>
        <p:txBody>
          <a:bodyPr/>
          <a:lstStyle/>
          <a:p>
            <a:r>
              <a:rPr lang="en-US" dirty="0"/>
              <a:t>JSON Format (</a:t>
            </a:r>
            <a:r>
              <a:rPr lang="en-US" sz="2400" dirty="0"/>
              <a:t>JavaScript Object Notation</a:t>
            </a:r>
            <a:r>
              <a:rPr lang="en-US" dirty="0"/>
              <a:t>)</a:t>
            </a:r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sp>
        <p:nvSpPr>
          <p:cNvPr id="8" name="Content Placeholder 12">
            <a:extLst>
              <a:ext uri="{FF2B5EF4-FFF2-40B4-BE49-F238E27FC236}">
                <a16:creationId xmlns:a16="http://schemas.microsoft.com/office/drawing/2014/main" id="{71591EA7-DEFA-431B-85A1-A0283A608C8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1019968" cy="3930352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Data-interchange format</a:t>
            </a:r>
          </a:p>
          <a:p>
            <a:r>
              <a:rPr lang="en-US" sz="3200" dirty="0"/>
              <a:t>Can represent </a:t>
            </a:r>
          </a:p>
          <a:p>
            <a:pPr lvl="1"/>
            <a:r>
              <a:rPr lang="en-US" sz="3000" dirty="0"/>
              <a:t>Numbers</a:t>
            </a:r>
          </a:p>
          <a:p>
            <a:pPr lvl="1"/>
            <a:r>
              <a:rPr lang="en-US" sz="3000" dirty="0"/>
              <a:t>Booleans</a:t>
            </a:r>
          </a:p>
          <a:p>
            <a:pPr lvl="1"/>
            <a:r>
              <a:rPr lang="en-US" sz="3000" dirty="0"/>
              <a:t>Strings</a:t>
            </a:r>
          </a:p>
          <a:p>
            <a:pPr lvl="1"/>
            <a:r>
              <a:rPr lang="en-US" sz="3000" dirty="0"/>
              <a:t>Null</a:t>
            </a:r>
          </a:p>
          <a:p>
            <a:pPr lvl="1"/>
            <a:r>
              <a:rPr lang="en-US" sz="3000" dirty="0"/>
              <a:t>Arrays</a:t>
            </a:r>
          </a:p>
          <a:p>
            <a:pPr lvl="1"/>
            <a:r>
              <a:rPr lang="en-US" sz="3000" dirty="0"/>
              <a:t>Objects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40BD50-103D-4554-B453-2249D13C3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3701" y="2667000"/>
            <a:ext cx="4114286" cy="3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280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see some code </a:t>
            </a:r>
            <a:br>
              <a:rPr lang="en-US" dirty="0"/>
            </a:br>
            <a:r>
              <a:rPr lang="en-US" dirty="0"/>
              <a:t>(Demo APP)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724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6664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9890287-4DB6-4C87-AEAF-17E9594F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7813" b="7813"/>
          <a:stretch>
            <a:fillRect/>
          </a:stretch>
        </p:blipFill>
        <p:spPr/>
      </p:pic>
      <p:sp>
        <p:nvSpPr>
          <p:cNvPr id="285" name="Text Placeholder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6" name="Text Placeholder 285">
            <a:extLst>
              <a:ext uri="{FF2B5EF4-FFF2-40B4-BE49-F238E27FC236}">
                <a16:creationId xmlns:a16="http://schemas.microsoft.com/office/drawing/2014/main" id="{9626180B-FF05-48CF-BFB3-C95C9B5D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 TITLE</a:t>
            </a:r>
            <a:br>
              <a:rPr lang="en-US" dirty="0"/>
            </a:b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06F8B2E-A7F5-4413-BEED-BFF7C3D9F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 Subtitle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 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r>
              <a:rPr lang="en-US" dirty="0"/>
              <a:t>Nunc viverra imperdiet enim. Fusce est. Vivamus a tellus.</a:t>
            </a:r>
          </a:p>
          <a:p>
            <a:r>
              <a:rPr lang="en-US" dirty="0"/>
              <a:t>Pellentesque habitant morbi tristique senectus et netus et malesuada fames ac turpis egestas. Proin pharetra nonummy pede. Mauris et orci.</a:t>
            </a:r>
          </a:p>
          <a:p>
            <a:r>
              <a:rPr lang="en-US" dirty="0"/>
              <a:t>Aenean nec lorem. In porttitor. Donec laoreet nonummy augue.</a:t>
            </a:r>
          </a:p>
          <a:p>
            <a:r>
              <a:rPr lang="en-US" dirty="0"/>
              <a:t>Suspendisse dui purus, scelerisque at, vulputate vitae, pretium mattis, nunc. Mauris eget neque at sem venenatis eleifend. Ut nonummy.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Nunc viverra imperdiet enim. Fusce est. Vivamus a tellus.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10747254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F890B92-D44D-461B-A5E6-D4F348791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12976"/>
            <a:ext cx="12191999" cy="3278423"/>
          </a:xfr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 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29455ACD-CCC6-4BEC-AA79-DC1C69D08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</a:t>
            </a:r>
          </a:p>
        </p:txBody>
      </p:sp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D15B262E-3234-4E0C-A890-B69314333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53" r="853"/>
          <a:stretch>
            <a:fillRect/>
          </a:stretch>
        </p:blipFill>
        <p:spPr/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6C6147-EB04-429F-9D41-52F18DE23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2" name="Text Placeholder 119">
            <a:extLst>
              <a:ext uri="{FF2B5EF4-FFF2-40B4-BE49-F238E27FC236}">
                <a16:creationId xmlns:a16="http://schemas.microsoft.com/office/drawing/2014/main" id="{D9043C6D-0761-489D-8401-7F976D80B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D5E95B5-674E-4A3A-A7C5-83CFC4114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2049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SEGUE BLUE 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0522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 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2BE63BA8-EAF4-4B88-8D23-BEF6AA60CC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Lorem Ipsum Dolor </a:t>
            </a:r>
          </a:p>
        </p:txBody>
      </p:sp>
      <p:pic>
        <p:nvPicPr>
          <p:cNvPr id="85" name="Picture Placeholder 84">
            <a:extLst>
              <a:ext uri="{FF2B5EF4-FFF2-40B4-BE49-F238E27FC236}">
                <a16:creationId xmlns:a16="http://schemas.microsoft.com/office/drawing/2014/main" id="{F738FFEE-D221-419F-9925-DFE3C2A81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8275" t="-29639" r="-28275" b="-29639"/>
          <a:stretch/>
        </p:blipFill>
        <p:spPr>
          <a:xfrm>
            <a:off x="5756426" y="1935993"/>
            <a:ext cx="1094116" cy="1113108"/>
          </a:xfrm>
        </p:spPr>
      </p:pic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2F8BDB9A-6E49-4052-924A-83FDD2B0A487}"/>
              </a:ext>
            </a:extLst>
          </p:cNvPr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4818BA8-E954-4497-B8B9-B67D92F6032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Lorem Ipsum Dolor </a:t>
            </a:r>
          </a:p>
        </p:txBody>
      </p:sp>
      <p:pic>
        <p:nvPicPr>
          <p:cNvPr id="87" name="Picture Placeholder 86">
            <a:extLst>
              <a:ext uri="{FF2B5EF4-FFF2-40B4-BE49-F238E27FC236}">
                <a16:creationId xmlns:a16="http://schemas.microsoft.com/office/drawing/2014/main" id="{BA712089-DDBF-4741-BA71-63A6F987E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-24968" t="-26383" r="-24968" b="-26383"/>
          <a:stretch/>
        </p:blipFill>
        <p:spPr>
          <a:xfrm>
            <a:off x="4774508" y="3502811"/>
            <a:ext cx="1094116" cy="111310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0F4F9B-7D29-4BED-87FB-3F3D17247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38AA8C13-AFD3-4C46-AEA7-67BEBF73986D}"/>
              </a:ext>
            </a:extLst>
          </p:cNvPr>
          <p:cNvSpPr>
            <a:spLocks noGrp="1"/>
          </p:cNvSpPr>
          <p:nvPr>
            <p:ph sz="quarter" idx="25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105FAE-96F0-43A6-B386-AAE4E62C6E8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Lorem Ipsum Dolor </a:t>
            </a:r>
          </a:p>
        </p:txBody>
      </p:sp>
      <p:pic>
        <p:nvPicPr>
          <p:cNvPr id="89" name="Picture Placeholder 88">
            <a:extLst>
              <a:ext uri="{FF2B5EF4-FFF2-40B4-BE49-F238E27FC236}">
                <a16:creationId xmlns:a16="http://schemas.microsoft.com/office/drawing/2014/main" id="{C8671B21-B5F4-4BFE-A90B-A16041BB7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-18093" t="-19179" r="-18093" b="-19179"/>
          <a:stretch/>
        </p:blipFill>
        <p:spPr>
          <a:xfrm>
            <a:off x="3680392" y="5017901"/>
            <a:ext cx="1094116" cy="1113108"/>
          </a:xfrm>
        </p:spPr>
      </p:pic>
      <p:sp>
        <p:nvSpPr>
          <p:cNvPr id="29" name="Text Placeholder 119">
            <a:extLst>
              <a:ext uri="{FF2B5EF4-FFF2-40B4-BE49-F238E27FC236}">
                <a16:creationId xmlns:a16="http://schemas.microsoft.com/office/drawing/2014/main" id="{4DE3975B-F441-486B-9317-C176CC96B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F01420-E00A-46BC-9AE5-EDE89E81F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48640" y="3263024"/>
            <a:ext cx="4389120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D210877-354A-400E-B4FF-A1264FC8A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48640" y="4803978"/>
            <a:ext cx="3200400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175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.NET 6 ?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9088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11670C9-7A12-431E-92B2-050F2389D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TEAM SLIDE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D9EB77-3854-428A-99DF-5F6FB999E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437B7E0-A907-45B1-854A-895D985A539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FIRSTNAME LASTNAME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D416F1B-2260-46A3-8712-BD1EA50EFF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Designation | Description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2EFCA5F8-2322-4618-9000-E296A1B5768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Firstname Lastname</a:t>
            </a:r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B79AF253-AC40-4AA1-AFA7-9A4836DA01B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Firstname Lastname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B4D30168-25CE-4C20-BBE9-2C5590AFEB4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Firstname Lastname</a:t>
            </a:r>
          </a:p>
        </p:txBody>
      </p:sp>
      <p:sp>
        <p:nvSpPr>
          <p:cNvPr id="64" name="Text Placeholder 63">
            <a:extLst>
              <a:ext uri="{FF2B5EF4-FFF2-40B4-BE49-F238E27FC236}">
                <a16:creationId xmlns:a16="http://schemas.microsoft.com/office/drawing/2014/main" id="{AFBC632A-A085-45FB-8A22-A087AB251AE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Firstname Lastname</a:t>
            </a:r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B0F79018-7E80-4F11-97D6-C1AC907028C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Firstname Lastname</a:t>
            </a:r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BFB39279-C8C5-49A2-A66B-0E32CBBA58E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Firstname Lastname</a:t>
            </a:r>
          </a:p>
        </p:txBody>
      </p:sp>
      <p:sp>
        <p:nvSpPr>
          <p:cNvPr id="14" name="Text Placeholder 119">
            <a:extLst>
              <a:ext uri="{FF2B5EF4-FFF2-40B4-BE49-F238E27FC236}">
                <a16:creationId xmlns:a16="http://schemas.microsoft.com/office/drawing/2014/main" id="{E4C8DF3B-1E41-46C5-80F8-C3025F332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C64A7FBF-2DE0-4849-9DC7-AB2BCC1ED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5F9EA9A4-B365-45B0-9991-F68DF2337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58832" y="2223786"/>
            <a:ext cx="1005836" cy="1005836"/>
          </a:xfrm>
        </p:spPr>
      </p:pic>
      <p:pic>
        <p:nvPicPr>
          <p:cNvPr id="40" name="Picture Placeholder 11">
            <a:extLst>
              <a:ext uri="{FF2B5EF4-FFF2-40B4-BE49-F238E27FC236}">
                <a16:creationId xmlns:a16="http://schemas.microsoft.com/office/drawing/2014/main" id="{9A1098EC-17B9-4663-931A-7EC2A74CD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9" b="79"/>
          <a:stretch/>
        </p:blipFill>
        <p:spPr>
          <a:xfrm>
            <a:off x="5426075" y="3663950"/>
            <a:ext cx="1006475" cy="1004888"/>
          </a:xfrm>
        </p:spPr>
      </p:pic>
      <p:pic>
        <p:nvPicPr>
          <p:cNvPr id="42" name="Picture Placeholder 11">
            <a:extLst>
              <a:ext uri="{FF2B5EF4-FFF2-40B4-BE49-F238E27FC236}">
                <a16:creationId xmlns:a16="http://schemas.microsoft.com/office/drawing/2014/main" id="{42823932-792D-43FD-8EB3-8E8407FD8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08488" y="5089525"/>
            <a:ext cx="1006475" cy="1006475"/>
          </a:xfrm>
        </p:spPr>
      </p:pic>
      <p:pic>
        <p:nvPicPr>
          <p:cNvPr id="44" name="Picture Placeholder 11">
            <a:extLst>
              <a:ext uri="{FF2B5EF4-FFF2-40B4-BE49-F238E27FC236}">
                <a16:creationId xmlns:a16="http://schemas.microsoft.com/office/drawing/2014/main" id="{74D86A10-BCCD-4CE2-9A36-D852A1A67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37450" y="5089525"/>
            <a:ext cx="1006475" cy="1006475"/>
          </a:xfrm>
        </p:spPr>
      </p:pic>
      <p:pic>
        <p:nvPicPr>
          <p:cNvPr id="46" name="Picture Placeholder 11">
            <a:extLst>
              <a:ext uri="{FF2B5EF4-FFF2-40B4-BE49-F238E27FC236}">
                <a16:creationId xmlns:a16="http://schemas.microsoft.com/office/drawing/2014/main" id="{E8BEFAE8-8E1F-471E-9FDC-C0CB51ADC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9" b="79"/>
          <a:stretch/>
        </p:blipFill>
        <p:spPr>
          <a:xfrm>
            <a:off x="8555038" y="3663950"/>
            <a:ext cx="1006475" cy="1004888"/>
          </a:xfrm>
        </p:spPr>
      </p:pic>
      <p:pic>
        <p:nvPicPr>
          <p:cNvPr id="48" name="Picture Placeholder 11">
            <a:extLst>
              <a:ext uri="{FF2B5EF4-FFF2-40B4-BE49-F238E27FC236}">
                <a16:creationId xmlns:a16="http://schemas.microsoft.com/office/drawing/2014/main" id="{9982CF15-E391-4403-8701-6F22884F8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9" b="79"/>
          <a:stretch/>
        </p:blipFill>
        <p:spPr>
          <a:xfrm>
            <a:off x="9586913" y="2224088"/>
            <a:ext cx="1006475" cy="1004887"/>
          </a:xfrm>
        </p:spPr>
      </p:pic>
    </p:spTree>
    <p:extLst>
      <p:ext uri="{BB962C8B-B14F-4D97-AF65-F5344CB8AC3E}">
        <p14:creationId xmlns:p14="http://schemas.microsoft.com/office/powerpoint/2010/main" val="25969128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FFBCF731-478B-42B2-B3C6-ECCC3D68E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8329286" cy="6858000"/>
          </a:xfrm>
        </p:spPr>
      </p:pic>
      <p:sp>
        <p:nvSpPr>
          <p:cNvPr id="74" name="Text Placeholder 73">
            <a:extLst>
              <a:ext uri="{FF2B5EF4-FFF2-40B4-BE49-F238E27FC236}">
                <a16:creationId xmlns:a16="http://schemas.microsoft.com/office/drawing/2014/main" id="{C20719F7-6849-4C36-ACDB-C1AE2AAC7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3" name="Title 42">
            <a:extLst>
              <a:ext uri="{FF2B5EF4-FFF2-40B4-BE49-F238E27FC236}">
                <a16:creationId xmlns:a16="http://schemas.microsoft.com/office/drawing/2014/main" id="{CF39D3B5-ABDB-4DFF-8107-EF97569C9B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“QUOTE”</a:t>
            </a:r>
          </a:p>
        </p:txBody>
      </p:sp>
      <p:sp>
        <p:nvSpPr>
          <p:cNvPr id="44" name="Subtitle 43">
            <a:extLst>
              <a:ext uri="{FF2B5EF4-FFF2-40B4-BE49-F238E27FC236}">
                <a16:creationId xmlns:a16="http://schemas.microsoft.com/office/drawing/2014/main" id="{F522C824-2C48-4465-AABE-F46286D9EC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6488F643-327C-4A41-9703-B4932AF5A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  <p:sp>
        <p:nvSpPr>
          <p:cNvPr id="76" name="Text Placeholder 75">
            <a:extLst>
              <a:ext uri="{FF2B5EF4-FFF2-40B4-BE49-F238E27FC236}">
                <a16:creationId xmlns:a16="http://schemas.microsoft.com/office/drawing/2014/main" id="{8EE4272D-3A75-4E40-B1D6-C8D1636AB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8405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D24509E-BB74-42FE-A9A8-F01572CD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F6BA4CE-8BD2-419E-A270-15A0EFE01D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2" name="Text Placeholder 119">
            <a:extLst>
              <a:ext uri="{FF2B5EF4-FFF2-40B4-BE49-F238E27FC236}">
                <a16:creationId xmlns:a16="http://schemas.microsoft.com/office/drawing/2014/main" id="{C0F25050-A2F4-4F04-ACDB-1E6965034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E130FA9-9682-4FC0-84C0-A1E09669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700230"/>
              </p:ext>
            </p:extLst>
          </p:nvPr>
        </p:nvGraphicFramePr>
        <p:xfrm>
          <a:off x="685800" y="2209800"/>
          <a:ext cx="10805160" cy="38404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161032">
                  <a:extLst>
                    <a:ext uri="{9D8B030D-6E8A-4147-A177-3AD203B41FA5}">
                      <a16:colId xmlns:a16="http://schemas.microsoft.com/office/drawing/2014/main" val="3698606507"/>
                    </a:ext>
                  </a:extLst>
                </a:gridCol>
                <a:gridCol w="2161032">
                  <a:extLst>
                    <a:ext uri="{9D8B030D-6E8A-4147-A177-3AD203B41FA5}">
                      <a16:colId xmlns:a16="http://schemas.microsoft.com/office/drawing/2014/main" val="4203379421"/>
                    </a:ext>
                  </a:extLst>
                </a:gridCol>
                <a:gridCol w="2161032">
                  <a:extLst>
                    <a:ext uri="{9D8B030D-6E8A-4147-A177-3AD203B41FA5}">
                      <a16:colId xmlns:a16="http://schemas.microsoft.com/office/drawing/2014/main" val="1923939207"/>
                    </a:ext>
                  </a:extLst>
                </a:gridCol>
                <a:gridCol w="2161032">
                  <a:extLst>
                    <a:ext uri="{9D8B030D-6E8A-4147-A177-3AD203B41FA5}">
                      <a16:colId xmlns:a16="http://schemas.microsoft.com/office/drawing/2014/main" val="4275484518"/>
                    </a:ext>
                  </a:extLst>
                </a:gridCol>
                <a:gridCol w="2161032">
                  <a:extLst>
                    <a:ext uri="{9D8B030D-6E8A-4147-A177-3AD203B41FA5}">
                      <a16:colId xmlns:a16="http://schemas.microsoft.com/office/drawing/2014/main" val="199025764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Title</a:t>
                      </a:r>
                      <a:endParaRPr kumimoji="0" lang="en-GB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72153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Title</a:t>
                      </a:r>
                      <a:endParaRPr kumimoji="0" lang="en-GB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181075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Title</a:t>
                      </a:r>
                      <a:endParaRPr kumimoji="0" lang="en-GB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063967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Title</a:t>
                      </a:r>
                      <a:endParaRPr kumimoji="0" lang="en-GB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418753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Title</a:t>
                      </a:r>
                      <a:endParaRPr kumimoji="0" lang="en-GB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56811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Title</a:t>
                      </a:r>
                      <a:endParaRPr kumimoji="0" lang="en-GB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2991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50897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152902DB-60A1-4BBC-BD80-ABD51351CC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04200" y="2590800"/>
            <a:ext cx="2209800" cy="22098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287F1B-3E25-4481-B199-24E6AD18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/>
          <a:lstStyle/>
          <a:p>
            <a:r>
              <a:rPr lang="en-US" dirty="0"/>
              <a:t>PIE CHART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D4ADB-79CE-478E-8FBE-53E59DEC9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A8F5C4E3-6105-466B-A340-80D73DB22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7" name="Chart 6" descr="chart">
            <a:extLst>
              <a:ext uri="{FF2B5EF4-FFF2-40B4-BE49-F238E27FC236}">
                <a16:creationId xmlns:a16="http://schemas.microsoft.com/office/drawing/2014/main" id="{423F99F7-105E-4F90-AEE5-0ABC1BA8E8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2165816"/>
              </p:ext>
            </p:extLst>
          </p:nvPr>
        </p:nvGraphicFramePr>
        <p:xfrm>
          <a:off x="7543800" y="2133600"/>
          <a:ext cx="3530600" cy="3471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" name="Graphic 9">
            <a:extLst>
              <a:ext uri="{FF2B5EF4-FFF2-40B4-BE49-F238E27FC236}">
                <a16:creationId xmlns:a16="http://schemas.microsoft.com/office/drawing/2014/main" id="{36D8B7C8-55F2-49D9-A8C1-5754C2A7D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1900" y="3238500"/>
            <a:ext cx="914400" cy="914400"/>
          </a:xfrm>
          <a:prstGeom prst="rect">
            <a:avLst/>
          </a:prstGeom>
        </p:spPr>
      </p:pic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548641" y="2667000"/>
            <a:ext cx="3261359" cy="2514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Lorem </a:t>
            </a:r>
            <a:r>
              <a:rPr lang="en-US" dirty="0"/>
              <a:t>ipsum dolor sit amet, consectetuer adipiscing elit. Maecenas porttitor congue massa. Fusce posuere, magna sed pulvinar ultricies, purus lectus malesuada libero, sit amet commodo magna eros quis urna.</a:t>
            </a:r>
          </a:p>
        </p:txBody>
      </p:sp>
    </p:spTree>
    <p:extLst>
      <p:ext uri="{BB962C8B-B14F-4D97-AF65-F5344CB8AC3E}">
        <p14:creationId xmlns:p14="http://schemas.microsoft.com/office/powerpoint/2010/main" val="2500734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287F1B-3E25-4481-B199-24E6AD18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.net</a:t>
            </a:r>
            <a:r>
              <a:rPr lang="en-US" dirty="0"/>
              <a:t> 6 ?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548641" y="2667000"/>
            <a:ext cx="3261359" cy="2514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Rewrite of .NET Framework</a:t>
            </a:r>
          </a:p>
          <a:p>
            <a:r>
              <a:rPr lang="en-US" sz="2000" dirty="0"/>
              <a:t>Open source &amp; community oriented</a:t>
            </a:r>
          </a:p>
          <a:p>
            <a:r>
              <a:rPr lang="en-US" sz="2000" dirty="0">
                <a:hlinkClick r:id="rId3"/>
              </a:rPr>
              <a:t>https://github.com/dotnet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FB75F4-CCD0-47A0-A359-B45F056C5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784" y="1556792"/>
            <a:ext cx="7930300" cy="457166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651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287F1B-3E25-4481-B199-24E6AD18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.net</a:t>
            </a:r>
            <a:r>
              <a:rPr lang="en-US" dirty="0"/>
              <a:t> 6 ?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548641" y="2667000"/>
            <a:ext cx="3261359" cy="2514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Cross-platform</a:t>
            </a:r>
          </a:p>
          <a:p>
            <a:r>
              <a:rPr lang="en-US" sz="2000" dirty="0"/>
              <a:t>CLI first (</a:t>
            </a:r>
            <a:r>
              <a:rPr lang="en-US" sz="2000" dirty="0" err="1"/>
              <a:t>Devops</a:t>
            </a:r>
            <a:r>
              <a:rPr lang="en-US" sz="2000" dirty="0"/>
              <a:t> friendly)</a:t>
            </a:r>
            <a:endParaRPr lang="el-GR" sz="2000" dirty="0"/>
          </a:p>
          <a:p>
            <a:r>
              <a:rPr lang="en-US" sz="2000" dirty="0"/>
              <a:t>Unification of all the platforms (Mobile/Web/Desktop/IoT)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55FB0F-25AA-45D7-B6FA-8AA72F98890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972272" y="1344543"/>
            <a:ext cx="7951826" cy="447290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8454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dirty="0" err="1"/>
              <a:t>.net</a:t>
            </a:r>
            <a:r>
              <a:rPr lang="en-US" dirty="0"/>
              <a:t> 6 ?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.NET 6 is .NET Core </a:t>
            </a:r>
            <a:r>
              <a:rPr lang="en-US" sz="3600" dirty="0" err="1"/>
              <a:t>vNext</a:t>
            </a:r>
            <a:r>
              <a:rPr lang="en-US" sz="3600" dirty="0"/>
              <a:t> (3.1 =&gt; 5 =&gt; 6)</a:t>
            </a:r>
          </a:p>
          <a:p>
            <a:r>
              <a:rPr lang="en-US" sz="3600" dirty="0"/>
              <a:t>.NET 6 is NOT the next version of .NET Framework 4.X</a:t>
            </a:r>
          </a:p>
          <a:p>
            <a:r>
              <a:rPr lang="en-US" sz="3600" dirty="0"/>
              <a:t>New major version every year, LTS every other year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In a Nutshell</a:t>
            </a:r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3940785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D71A6-D0BA-4AA1-BF94-3698B7D5D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.net</a:t>
            </a:r>
            <a:r>
              <a:rPr lang="en-US" dirty="0"/>
              <a:t> 6 ?</a:t>
            </a:r>
            <a:endParaRPr lang="el-G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8BCD85-1401-4E6C-9CEB-ABE7C582399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Release Schedule</a:t>
            </a:r>
            <a:endParaRPr lang="el-GR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86E2842-4832-4001-B108-7621A15AE4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64"/>
          <a:stretch/>
        </p:blipFill>
        <p:spPr>
          <a:xfrm>
            <a:off x="1763432" y="2204864"/>
            <a:ext cx="8375576" cy="409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836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choose .NET 6</a:t>
            </a:r>
            <a:br>
              <a:rPr lang="en-US" dirty="0"/>
            </a:br>
            <a:r>
              <a:rPr lang="en-US" dirty="0"/>
              <a:t>(over .NET </a:t>
            </a:r>
            <a:r>
              <a:rPr lang="en-US" dirty="0" err="1"/>
              <a:t>FRAmework</a:t>
            </a:r>
            <a:r>
              <a:rPr lang="en-US" dirty="0"/>
              <a:t> 4.x)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188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287F1B-3E25-4481-B199-24E6AD18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>
            <a:normAutofit fontScale="90000"/>
          </a:bodyPr>
          <a:lstStyle/>
          <a:p>
            <a:r>
              <a:rPr lang="en-US" dirty="0"/>
              <a:t>WHY CHOOSE </a:t>
            </a:r>
            <a:r>
              <a:rPr lang="en-US" dirty="0" err="1"/>
              <a:t>.net</a:t>
            </a:r>
            <a:r>
              <a:rPr lang="en-US" dirty="0"/>
              <a:t> 6 ?</a:t>
            </a:r>
            <a:br>
              <a:rPr lang="en-US" dirty="0"/>
            </a:br>
            <a:endParaRPr 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548641" y="2667000"/>
            <a:ext cx="3261359" cy="29222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Cross-platform (Windows/Mac/Linux)</a:t>
            </a:r>
          </a:p>
          <a:p>
            <a:r>
              <a:rPr lang="en-US" sz="2000" dirty="0"/>
              <a:t>High-performance and scalability</a:t>
            </a:r>
          </a:p>
          <a:p>
            <a:r>
              <a:rPr lang="en-US" dirty="0"/>
              <a:t>Lightweight</a:t>
            </a:r>
            <a:endParaRPr lang="en-US" sz="2000" dirty="0"/>
          </a:p>
          <a:p>
            <a:r>
              <a:rPr lang="en-US" sz="2000" dirty="0">
                <a:hlinkClick r:id="rId3"/>
              </a:rPr>
              <a:t>https://www.techempower.com/benchmarks/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AE8EC4-EC4B-43E9-90B2-F721AC0F7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7683" y="1880828"/>
            <a:ext cx="7268638" cy="309634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28535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rnClassicBlock-3">
  <a:themeElements>
    <a:clrScheme name="MSFT_ELT_ModernClassicBlock_03">
      <a:dk1>
        <a:sysClr val="windowText" lastClr="000000"/>
      </a:dk1>
      <a:lt1>
        <a:sysClr val="window" lastClr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_Template_ModernClassicBlockLT_v4" id="{30DDF308-B484-4DB0-8959-4BA762476498}" vid="{49FD44A8-5F40-4E6E-BC83-04BD3C4DB2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86D9CC-0D9D-4BFE-B3F3-26F480BF8C8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classic block presentation</Template>
  <TotalTime>702</TotalTime>
  <Words>1046</Words>
  <Application>Microsoft Office PowerPoint</Application>
  <PresentationFormat>Widescreen</PresentationFormat>
  <Paragraphs>209</Paragraphs>
  <Slides>33</Slides>
  <Notes>31</Notes>
  <HiddenSlides>10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Tw Cen MT</vt:lpstr>
      <vt:lpstr>Tw Cen MT Condensed</vt:lpstr>
      <vt:lpstr>Wingdings 3</vt:lpstr>
      <vt:lpstr>ModernClassicBlock-3</vt:lpstr>
      <vt:lpstr>Latest .NET &amp;  Web Basics</vt:lpstr>
      <vt:lpstr>Intro</vt:lpstr>
      <vt:lpstr>What is .NET 6 ?</vt:lpstr>
      <vt:lpstr>What is .net 6 ?</vt:lpstr>
      <vt:lpstr>What is .net 6 ?</vt:lpstr>
      <vt:lpstr>What is .net 6 ?</vt:lpstr>
      <vt:lpstr>What is .net 6 ?</vt:lpstr>
      <vt:lpstr>Why choose .NET 6 (over .NET FRAmework 4.x)</vt:lpstr>
      <vt:lpstr>WHY CHOOSE .net 6 ? </vt:lpstr>
      <vt:lpstr>WHY CHOOSE .net 6 ? </vt:lpstr>
      <vt:lpstr>Why choose .NET 6 ?</vt:lpstr>
      <vt:lpstr>WHAT IS ASP .NET CORE ?</vt:lpstr>
      <vt:lpstr>WHAT IS ASP .NET CORE ?</vt:lpstr>
      <vt:lpstr>Web basics</vt:lpstr>
      <vt:lpstr>Web basics</vt:lpstr>
      <vt:lpstr>Web basics</vt:lpstr>
      <vt:lpstr>Web basics</vt:lpstr>
      <vt:lpstr>Web basics</vt:lpstr>
      <vt:lpstr>Web basics</vt:lpstr>
      <vt:lpstr>Web basics</vt:lpstr>
      <vt:lpstr>Web basics</vt:lpstr>
      <vt:lpstr>Web basics</vt:lpstr>
      <vt:lpstr>Let’s see some code  (Demo APP)</vt:lpstr>
      <vt:lpstr>PowerPoint Presentation</vt:lpstr>
      <vt:lpstr>ADD TITLE </vt:lpstr>
      <vt:lpstr>Lorem Ipsum Dolor Sit Amet, Consectetuer Adipiscing Elit </vt:lpstr>
      <vt:lpstr>Lorem Ipsum Dolor Sit Amet, Consectetuer Adipiscing Elit </vt:lpstr>
      <vt:lpstr>SEGUE BLUE </vt:lpstr>
      <vt:lpstr>Lorem Ipsum Dolor Sit Amet, Consectetuer Adipiscing Elit </vt:lpstr>
      <vt:lpstr>COMPANY TEAM SLIDE</vt:lpstr>
      <vt:lpstr>“QUOTE”</vt:lpstr>
      <vt:lpstr>TABLE</vt:lpstr>
      <vt:lpstr>PIE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TITLE</dc:title>
  <dc:creator>Stavros Kasidis</dc:creator>
  <cp:lastModifiedBy>Stavros Kasidis</cp:lastModifiedBy>
  <cp:revision>41</cp:revision>
  <dcterms:created xsi:type="dcterms:W3CDTF">2021-01-27T07:47:32Z</dcterms:created>
  <dcterms:modified xsi:type="dcterms:W3CDTF">2023-01-22T18:06:08Z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