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35"/>
  </p:notesMasterIdLst>
  <p:handoutMasterIdLst>
    <p:handoutMasterId r:id="rId36"/>
  </p:handoutMasterIdLst>
  <p:sldIdLst>
    <p:sldId id="314" r:id="rId5"/>
    <p:sldId id="316" r:id="rId6"/>
    <p:sldId id="350" r:id="rId7"/>
    <p:sldId id="351" r:id="rId8"/>
    <p:sldId id="352" r:id="rId9"/>
    <p:sldId id="353" r:id="rId10"/>
    <p:sldId id="354" r:id="rId11"/>
    <p:sldId id="356" r:id="rId12"/>
    <p:sldId id="355" r:id="rId13"/>
    <p:sldId id="344" r:id="rId14"/>
    <p:sldId id="345" r:id="rId15"/>
    <p:sldId id="346" r:id="rId16"/>
    <p:sldId id="347" r:id="rId17"/>
    <p:sldId id="348" r:id="rId18"/>
    <p:sldId id="332" r:id="rId19"/>
    <p:sldId id="334" r:id="rId20"/>
    <p:sldId id="337" r:id="rId21"/>
    <p:sldId id="343" r:id="rId22"/>
    <p:sldId id="336" r:id="rId23"/>
    <p:sldId id="341" r:id="rId24"/>
    <p:sldId id="315" r:id="rId25"/>
    <p:sldId id="261" r:id="rId26"/>
    <p:sldId id="273" r:id="rId27"/>
    <p:sldId id="280" r:id="rId28"/>
    <p:sldId id="286" r:id="rId29"/>
    <p:sldId id="300" r:id="rId30"/>
    <p:sldId id="302" r:id="rId31"/>
    <p:sldId id="306" r:id="rId32"/>
    <p:sldId id="308" r:id="rId33"/>
    <p:sldId id="31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5034" autoAdjust="0"/>
  </p:normalViewPr>
  <p:slideViewPr>
    <p:cSldViewPr>
      <p:cViewPr varScale="1">
        <p:scale>
          <a:sx n="105" d="100"/>
          <a:sy n="105" d="100"/>
        </p:scale>
        <p:origin x="762" y="10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1/31/2023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1/31/2023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2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24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4200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6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14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4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92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New </a:t>
            </a:r>
            <a:r>
              <a:rPr lang="en-US" b="0" dirty="0" err="1">
                <a:solidFill>
                  <a:srgbClr val="D4D4D4"/>
                </a:solidFill>
                <a:effectLst/>
                <a:latin typeface=" Fira Code"/>
              </a:rPr>
              <a:t>ASP.Net</a:t>
            </a:r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 core Web app (Net 5.0)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62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Project tag - </a:t>
            </a:r>
            <a:r>
              <a:rPr lang="en-US" b="0" dirty="0" err="1">
                <a:solidFill>
                  <a:srgbClr val="D4D4D4"/>
                </a:solidFill>
                <a:effectLst/>
                <a:latin typeface=" Fira Code"/>
              </a:rPr>
              <a:t>sdk</a:t>
            </a:r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 Attribute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Property &amp; Item Groups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 Fira Code"/>
              </a:rPr>
              <a:t>TargetFramework</a:t>
            </a:r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 / </a:t>
            </a:r>
            <a:r>
              <a:rPr lang="en-US" b="0" dirty="0" err="1">
                <a:solidFill>
                  <a:srgbClr val="D4D4D4"/>
                </a:solidFill>
                <a:effectLst/>
                <a:latin typeface=" Fira Code"/>
              </a:rPr>
              <a:t>LangVersion</a:t>
            </a:r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 / Nullable / </a:t>
            </a:r>
            <a:r>
              <a:rPr lang="en-US" b="0" dirty="0" err="1">
                <a:solidFill>
                  <a:srgbClr val="D4D4D4"/>
                </a:solidFill>
                <a:effectLst/>
                <a:latin typeface=" Fira Code"/>
              </a:rPr>
              <a:t>etc</a:t>
            </a:r>
            <a:endParaRPr lang="en-US" b="0" dirty="0">
              <a:solidFill>
                <a:srgbClr val="D4D4D4"/>
              </a:solidFill>
              <a:effectLst/>
              <a:latin typeface="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Package &amp; Project reference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8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 Fira Code"/>
              </a:rPr>
              <a:t>Show some configuration settings as example for an asp.net core project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47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801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8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docs.microsoft.com/en-us/dotnet/standard/parallel-programming/task-based-asynchronous-programm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microsoft.com/en-us/dotnet/csharp/programming-guide/concepts/async/" TargetMode="External"/><Relationship Id="rId5" Type="http://schemas.openxmlformats.org/officeDocument/2006/relationships/hyperlink" Target="http://codingsonata.com/your-ultimate-async-await-tutorial-in-csharp/" TargetMode="External"/><Relationship Id="rId4" Type="http://schemas.openxmlformats.org/officeDocument/2006/relationships/hyperlink" Target="https://docs.microsoft.com/en-us/dotnet/csharp/asyn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project-sdk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eg"/><Relationship Id="rId5" Type="http://schemas.openxmlformats.org/officeDocument/2006/relationships/hyperlink" Target="https://docs.microsoft.com/en-us/dotnet/standard/frameworks" TargetMode="External"/><Relationship Id="rId4" Type="http://schemas.openxmlformats.org/officeDocument/2006/relationships/hyperlink" Target="https://docs.microsoft.com/en-us/visualstudio/msbuild/msbuild-reference?view=vs-2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ndrewlock.net/exploring-dotnet-6-part-12-upgrading-a-dotnet-5-startup-based-app-to-dotnet-6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.net</a:t>
            </a:r>
            <a:r>
              <a:rPr lang="en-US" dirty="0"/>
              <a:t> features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Stavros Kasidis</a:t>
            </a:r>
          </a:p>
        </p:txBody>
      </p:sp>
    </p:spTree>
    <p:extLst>
      <p:ext uri="{BB962C8B-B14F-4D97-AF65-F5344CB8AC3E}">
        <p14:creationId xmlns:p14="http://schemas.microsoft.com/office/powerpoint/2010/main" val="22965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Dependency injection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412150"/>
            <a:ext cx="10288693" cy="41910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Is a software design pattern</a:t>
            </a:r>
          </a:p>
          <a:p>
            <a:r>
              <a:rPr lang="en-US" sz="3600" dirty="0"/>
              <a:t>Is a technique for achieving Inversion of Control (IoC) between classes and their dependencies</a:t>
            </a:r>
          </a:p>
          <a:p>
            <a:r>
              <a:rPr lang="en-US" sz="3600" dirty="0"/>
              <a:t>Inversion of Control (IoC) is a software design pattern where control is transferred from the caller of a function to the function itself. In other words, instead of the caller calling and controlling the function, the function calls and controls the caller.</a:t>
            </a:r>
            <a:r>
              <a:rPr lang="en-US" sz="3600" u="sng" dirty="0"/>
              <a:t> This can lead to a more flexible and modular design, as the caller does not need to know the implementation details of the function.</a:t>
            </a:r>
          </a:p>
          <a:p>
            <a:r>
              <a:rPr lang="en-US" sz="3600" dirty="0"/>
              <a:t>A dependency is an object that your class needs to do the work, in other words, this object isn’t created inside your class. The dependency is injected into a class that uses it, so the dependency is required to be external. The object instantiation (that is the dependency) must not be inside the class, but outside it</a:t>
            </a:r>
          </a:p>
          <a:p>
            <a:endParaRPr lang="en-US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What is DI?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86345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E14-91E4-4F29-9E8B-038F9C93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Dependency injection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9EC7-BB01-4734-9BC9-E754705B72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coupling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Simplicity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Ease of maintenance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Ease to learn about the code/project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Ease to test your code</a:t>
            </a:r>
          </a:p>
          <a:p>
            <a:r>
              <a:rPr lang="en-US" sz="2000" dirty="0"/>
              <a:t>Allows </a:t>
            </a:r>
            <a:r>
              <a:rPr lang="en-US" dirty="0"/>
              <a:t>us </a:t>
            </a:r>
            <a:r>
              <a:rPr lang="en-US" sz="2000" dirty="0"/>
              <a:t>to adhere to the SOLID principles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BE8D-5350-444B-8707-D97D3FA982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DI?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EC979ECA-EB0F-4BEE-ADFD-E1CE6FA1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57019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907D-2891-48B9-BCA4-A823F69E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Dependency injection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ED06-2FF6-46FC-ABE2-A341DD3AB0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Service Definition – Interface</a:t>
            </a:r>
          </a:p>
          <a:p>
            <a:r>
              <a:rPr lang="en-US" dirty="0"/>
              <a:t>Service Implementation – Class</a:t>
            </a:r>
          </a:p>
          <a:p>
            <a:r>
              <a:rPr lang="en-US" dirty="0"/>
              <a:t>Service Locator / Service Provider – Container</a:t>
            </a:r>
          </a:p>
          <a:p>
            <a:r>
              <a:rPr lang="en-US" dirty="0"/>
              <a:t>Register / Resolve</a:t>
            </a:r>
          </a:p>
          <a:p>
            <a:r>
              <a:rPr lang="en-US" dirty="0"/>
              <a:t>Service Lifecycle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Transient</a:t>
            </a:r>
          </a:p>
          <a:p>
            <a:pPr lvl="1"/>
            <a:r>
              <a:rPr lang="en-US" dirty="0"/>
              <a:t>Scoped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7D67-ECF3-43D8-91B1-7516C7CA5A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 Terminology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5ACAFCE5-7EFA-44CB-AF26-EF223F299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17460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4EAD-44B7-4701-949E-E30D8F1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Dependency injection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C1A0-A88D-4243-83A5-43A86146E0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 Injection</a:t>
            </a:r>
          </a:p>
          <a:p>
            <a:pPr lvl="1"/>
            <a:r>
              <a:rPr lang="en-US" dirty="0"/>
              <a:t>The most popular way of injection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Ensures required dependencies are present when class is constructed</a:t>
            </a:r>
          </a:p>
          <a:p>
            <a:pPr lvl="2"/>
            <a:r>
              <a:rPr lang="en-US" dirty="0"/>
              <a:t>Dependencies cannot change during the object’s lifetime</a:t>
            </a:r>
          </a:p>
          <a:p>
            <a:pPr lvl="2"/>
            <a:r>
              <a:rPr lang="en-US" dirty="0"/>
              <a:t>Can identify dependencies </a:t>
            </a:r>
            <a:r>
              <a:rPr lang="en-US"/>
              <a:t>with ease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Not suitable for optional dependencies</a:t>
            </a:r>
          </a:p>
          <a:p>
            <a:pPr lvl="2"/>
            <a:r>
              <a:rPr lang="en-US" dirty="0"/>
              <a:t>Adds incremental complexity with class inheritance</a:t>
            </a:r>
          </a:p>
          <a:p>
            <a:r>
              <a:rPr lang="en-US" dirty="0"/>
              <a:t>Property Injection (or setter injection)</a:t>
            </a:r>
          </a:p>
          <a:p>
            <a:r>
              <a:rPr lang="en-US" dirty="0"/>
              <a:t>Service locator (Static or injected)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70D71-D499-4063-934B-63D48E09F7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 Types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80819C99-5BD1-4BFA-8147-80028130F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17931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1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Asynchronous Programming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Represents a single operation</a:t>
            </a:r>
          </a:p>
          <a:p>
            <a:r>
              <a:rPr lang="en-US" sz="3600" dirty="0"/>
              <a:t>May or may not return a value</a:t>
            </a:r>
          </a:p>
          <a:p>
            <a:r>
              <a:rPr lang="en-US" sz="3600" dirty="0"/>
              <a:t>Is usually executed asynchronously</a:t>
            </a:r>
          </a:p>
          <a:p>
            <a:r>
              <a:rPr lang="en-US" sz="3600" dirty="0"/>
              <a:t>Resembles a Thread or </a:t>
            </a:r>
            <a:r>
              <a:rPr lang="en-US" sz="3600" dirty="0" err="1"/>
              <a:t>ThreadPool</a:t>
            </a:r>
            <a:endParaRPr lang="en-US" sz="3600" dirty="0"/>
          </a:p>
          <a:p>
            <a:r>
              <a:rPr lang="en-US" sz="3600" dirty="0"/>
              <a:t>Introduced on Net 4 as part of the Task Parallel Library (TPL)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What is a Task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2036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Asynchronous Programming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Why Task and not Thread?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591EA7-DEFA-431B-85A1-A0283A608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9435792" cy="407436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More efficient and more scalable use of system resources</a:t>
            </a:r>
          </a:p>
          <a:p>
            <a:pPr lvl="1"/>
            <a:r>
              <a:rPr lang="en-US" sz="3400" dirty="0"/>
              <a:t>Thread pool management</a:t>
            </a:r>
          </a:p>
          <a:p>
            <a:r>
              <a:rPr lang="en-US" sz="3600" dirty="0"/>
              <a:t>More programmatic control than is possible with a thread. Can be easily </a:t>
            </a:r>
          </a:p>
          <a:p>
            <a:pPr lvl="1"/>
            <a:r>
              <a:rPr lang="en-US" sz="3000" dirty="0"/>
              <a:t>Started</a:t>
            </a:r>
          </a:p>
          <a:p>
            <a:pPr lvl="1"/>
            <a:r>
              <a:rPr lang="en-US" sz="3000" dirty="0"/>
              <a:t>Stopped</a:t>
            </a:r>
          </a:p>
          <a:p>
            <a:pPr lvl="1"/>
            <a:r>
              <a:rPr lang="en-US" sz="3000" dirty="0"/>
              <a:t>Waited</a:t>
            </a:r>
          </a:p>
          <a:p>
            <a:pPr lvl="1"/>
            <a:r>
              <a:rPr lang="en-US" sz="3000" dirty="0"/>
              <a:t>Canceled</a:t>
            </a:r>
          </a:p>
          <a:p>
            <a:pPr lvl="1"/>
            <a:r>
              <a:rPr lang="en-US" sz="3000" dirty="0"/>
              <a:t>Synchronized</a:t>
            </a:r>
          </a:p>
          <a:p>
            <a:r>
              <a:rPr lang="en-US" sz="3200" dirty="0"/>
              <a:t>Easy error management (try/catch wrapped around multiple async methods)</a:t>
            </a:r>
          </a:p>
        </p:txBody>
      </p:sp>
    </p:spTree>
    <p:extLst>
      <p:ext uri="{BB962C8B-B14F-4D97-AF65-F5344CB8AC3E}">
        <p14:creationId xmlns:p14="http://schemas.microsoft.com/office/powerpoint/2010/main" val="113107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567-7F62-4160-8054-8B920501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Asynchronous Programming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6E4A-B71C-40B2-95F0-B847C9CDC1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3747160" cy="366064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are the code markers, which marks code positions from where the control should resume after a task completes.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open sans"/>
            </a:endParaRPr>
          </a:p>
          <a:p>
            <a:r>
              <a:rPr lang="en-US" dirty="0">
                <a:solidFill>
                  <a:srgbClr val="212121"/>
                </a:solidFill>
                <a:latin typeface="open sans"/>
              </a:rPr>
              <a:t>It is how we use tasks in our methods</a:t>
            </a:r>
          </a:p>
          <a:p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2F7F6-01F0-4490-885C-4F7E3958A0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Async / Await</a:t>
            </a:r>
            <a:endParaRPr lang="el-G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938F9E-58AB-4445-8FD9-2F2F6B600602}"/>
              </a:ext>
            </a:extLst>
          </p:cNvPr>
          <p:cNvSpPr txBox="1">
            <a:spLocks/>
          </p:cNvSpPr>
          <p:nvPr/>
        </p:nvSpPr>
        <p:spPr>
          <a:xfrm>
            <a:off x="5015880" y="3189699"/>
            <a:ext cx="3747160" cy="36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406CAC-F3CC-4D77-B929-EA90BA1BEBDE}"/>
              </a:ext>
            </a:extLst>
          </p:cNvPr>
          <p:cNvSpPr txBox="1">
            <a:spLocks/>
          </p:cNvSpPr>
          <p:nvPr/>
        </p:nvSpPr>
        <p:spPr>
          <a:xfrm>
            <a:off x="4943872" y="2694233"/>
            <a:ext cx="3747160" cy="36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3F0CC5-79B8-46B4-94E3-FF76638F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5920" y="2596598"/>
            <a:ext cx="4464496" cy="3234356"/>
          </a:xfrm>
          <a:prstGeom prst="rect">
            <a:avLst/>
          </a:prstGeom>
        </p:spPr>
      </p:pic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FE547D39-E99E-4677-9F68-A5BC2C692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52455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Asynchronous Programming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Considerations / References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591EA7-DEFA-431B-85A1-A0283A608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4" y="2492896"/>
            <a:ext cx="3099088" cy="3384376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Always await Tasks (at some point)</a:t>
            </a:r>
          </a:p>
          <a:p>
            <a:r>
              <a:rPr lang="en-US" sz="3600" dirty="0"/>
              <a:t>Try not to mix sync with async code</a:t>
            </a:r>
          </a:p>
          <a:p>
            <a:r>
              <a:rPr lang="en-US" sz="3600" dirty="0"/>
              <a:t>Async void – don’t do it</a:t>
            </a:r>
          </a:p>
          <a:p>
            <a:r>
              <a:rPr lang="en-US" sz="3600" dirty="0"/>
              <a:t>Do not block async code e.g.</a:t>
            </a:r>
          </a:p>
          <a:p>
            <a:pPr lvl="1"/>
            <a:r>
              <a:rPr lang="en-US" sz="3400" dirty="0"/>
              <a:t>“</a:t>
            </a:r>
            <a:r>
              <a:rPr lang="en-US" sz="3400" dirty="0" err="1"/>
              <a:t>task.Result</a:t>
            </a:r>
            <a:r>
              <a:rPr lang="en-US" sz="3400" dirty="0"/>
              <a:t>”</a:t>
            </a:r>
          </a:p>
          <a:p>
            <a:pPr lvl="1"/>
            <a:r>
              <a:rPr lang="en-US" sz="3400" dirty="0"/>
              <a:t>“</a:t>
            </a:r>
            <a:r>
              <a:rPr lang="en-US" sz="3400" dirty="0" err="1"/>
              <a:t>task.Wait</a:t>
            </a:r>
            <a:r>
              <a:rPr lang="en-US" sz="3400" dirty="0"/>
              <a:t>()”</a:t>
            </a:r>
          </a:p>
          <a:p>
            <a:endParaRPr lang="en-US" sz="360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4FB463CE-946D-4C7E-93B7-6A50C2A2F6EF}"/>
              </a:ext>
            </a:extLst>
          </p:cNvPr>
          <p:cNvSpPr txBox="1">
            <a:spLocks/>
          </p:cNvSpPr>
          <p:nvPr/>
        </p:nvSpPr>
        <p:spPr>
          <a:xfrm>
            <a:off x="6096000" y="2085118"/>
            <a:ext cx="3528392" cy="36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hlinkClick r:id="rId4"/>
            </a:endParaRPr>
          </a:p>
          <a:p>
            <a:pPr marL="0" indent="0">
              <a:buNone/>
            </a:pPr>
            <a:endParaRPr lang="en-US" sz="3600" dirty="0">
              <a:hlinkClick r:id="rId4"/>
            </a:endParaRPr>
          </a:p>
          <a:p>
            <a:r>
              <a:rPr lang="en-US" sz="3600" dirty="0">
                <a:hlinkClick r:id="rId5"/>
              </a:rPr>
              <a:t>Your Ultimate async / await Tutorial in C#</a:t>
            </a:r>
            <a:endParaRPr lang="en-US" sz="3600" dirty="0"/>
          </a:p>
          <a:p>
            <a:r>
              <a:rPr lang="en-US" sz="3600" dirty="0">
                <a:hlinkClick r:id="rId6"/>
              </a:rPr>
              <a:t>Asynchronous programming with async and await</a:t>
            </a:r>
            <a:endParaRPr lang="en-US" sz="3600" dirty="0"/>
          </a:p>
          <a:p>
            <a:r>
              <a:rPr lang="en-US" sz="3600" dirty="0">
                <a:hlinkClick r:id="rId4"/>
              </a:rPr>
              <a:t>Asynchronous programming</a:t>
            </a:r>
            <a:endParaRPr lang="en-US" sz="3600" dirty="0">
              <a:hlinkClick r:id="rId7"/>
            </a:endParaRPr>
          </a:p>
          <a:p>
            <a:r>
              <a:rPr lang="en-US" sz="3600" dirty="0">
                <a:hlinkClick r:id="rId7"/>
              </a:rPr>
              <a:t>Task-based asynchronous programming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52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Structure</a:t>
            </a:r>
          </a:p>
          <a:p>
            <a:r>
              <a:rPr lang="en-US" sz="3600" dirty="0"/>
              <a:t>Dependency Injection</a:t>
            </a:r>
          </a:p>
          <a:p>
            <a:r>
              <a:rPr lang="en-US" sz="3600" dirty="0"/>
              <a:t>Asynchronous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82822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see some code </a:t>
            </a:r>
            <a:br>
              <a:rPr lang="en-US" dirty="0"/>
            </a:br>
            <a:r>
              <a:rPr lang="en-US" dirty="0"/>
              <a:t>(Demo APP)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2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64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TITLE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Aenean nec lorem. In porttitor. Donec laoreet nonummy augue.</a:t>
            </a:r>
          </a:p>
          <a:p>
            <a:r>
              <a:rPr lang="en-US" dirty="0"/>
              <a:t>Suspendisse dui purus, scelerisque at, vulputate vitae, pretium mattis, nunc. Mauris eget neque at sem venenatis eleifend. Ut nonummy.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BLUE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8832" y="2223786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“QUOTE”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230"/>
              </p:ext>
            </p:extLst>
          </p:nvPr>
        </p:nvGraphicFramePr>
        <p:xfrm>
          <a:off x="685800" y="2209800"/>
          <a:ext cx="1080516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3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65816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Lorem </a:t>
            </a:r>
            <a:r>
              <a:rPr lang="en-US" dirty="0"/>
              <a:t>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043304" cy="3660648"/>
          </a:xfrm>
        </p:spPr>
        <p:txBody>
          <a:bodyPr>
            <a:normAutofit/>
          </a:bodyPr>
          <a:lstStyle/>
          <a:p>
            <a:r>
              <a:rPr lang="en-US" sz="3600" dirty="0"/>
              <a:t>The project file (.</a:t>
            </a:r>
            <a:r>
              <a:rPr lang="en-US" sz="3600" dirty="0" err="1"/>
              <a:t>csproj</a:t>
            </a:r>
            <a:r>
              <a:rPr lang="en-US" sz="3600" dirty="0"/>
              <a:t>)</a:t>
            </a:r>
          </a:p>
          <a:p>
            <a:r>
              <a:rPr lang="en-US" sz="3600" dirty="0"/>
              <a:t>The </a:t>
            </a:r>
            <a:r>
              <a:rPr lang="en-US" sz="3600" dirty="0" err="1"/>
              <a:t>program.cs</a:t>
            </a:r>
            <a:r>
              <a:rPr lang="en-US" sz="3600" dirty="0"/>
              <a:t> class</a:t>
            </a:r>
          </a:p>
          <a:p>
            <a:r>
              <a:rPr lang="en-US" sz="3600" dirty="0"/>
              <a:t>The </a:t>
            </a:r>
            <a:r>
              <a:rPr lang="en-US" sz="3600" dirty="0" err="1"/>
              <a:t>startup.cs</a:t>
            </a:r>
            <a:r>
              <a:rPr lang="en-US" sz="3600" dirty="0"/>
              <a:t> class</a:t>
            </a:r>
          </a:p>
          <a:p>
            <a:r>
              <a:rPr lang="en-US" sz="3600" dirty="0"/>
              <a:t>The </a:t>
            </a:r>
            <a:r>
              <a:rPr lang="en-US" sz="3600" dirty="0" err="1"/>
              <a:t>wwwroot</a:t>
            </a:r>
            <a:r>
              <a:rPr lang="en-US" sz="3600" dirty="0"/>
              <a:t> folder</a:t>
            </a:r>
          </a:p>
          <a:p>
            <a:r>
              <a:rPr lang="en-US" sz="3600" dirty="0"/>
              <a:t>The </a:t>
            </a:r>
            <a:r>
              <a:rPr lang="en-US" sz="3600" dirty="0" err="1"/>
              <a:t>appsettings.json</a:t>
            </a:r>
            <a:r>
              <a:rPr lang="en-US" sz="3600" dirty="0"/>
              <a:t> file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Project structure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993012-56AF-428D-9421-9228129FB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2301080"/>
            <a:ext cx="30963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2C7C-7587-4FCB-AB09-E2CFFCA8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Project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8AB8-D97E-4C86-90D0-C532A6647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259328" cy="3858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new xml schema (Project SDKs)</a:t>
            </a:r>
          </a:p>
          <a:p>
            <a:r>
              <a:rPr lang="en-US" dirty="0"/>
              <a:t>Accessible from the developer</a:t>
            </a:r>
          </a:p>
          <a:p>
            <a:r>
              <a:rPr lang="en-US" dirty="0"/>
              <a:t>Central configuration hub of project</a:t>
            </a:r>
          </a:p>
          <a:p>
            <a:pPr lvl="1"/>
            <a:r>
              <a:rPr lang="en-US" dirty="0"/>
              <a:t>For development-oriented settings</a:t>
            </a:r>
          </a:p>
          <a:p>
            <a:r>
              <a:rPr lang="en-US" dirty="0" err="1"/>
              <a:t>Nuget</a:t>
            </a:r>
            <a:r>
              <a:rPr lang="en-US" dirty="0"/>
              <a:t> is a first-class citizen</a:t>
            </a:r>
          </a:p>
          <a:p>
            <a:pPr lvl="1"/>
            <a:r>
              <a:rPr lang="en-US" dirty="0"/>
              <a:t>Package References for </a:t>
            </a:r>
            <a:r>
              <a:rPr lang="en-US" dirty="0" err="1"/>
              <a:t>nuget</a:t>
            </a:r>
            <a:r>
              <a:rPr lang="en-US" dirty="0"/>
              <a:t> dependencies</a:t>
            </a:r>
          </a:p>
          <a:p>
            <a:r>
              <a:rPr lang="en-US" dirty="0"/>
              <a:t>Project references for local dependencies</a:t>
            </a:r>
          </a:p>
          <a:p>
            <a:r>
              <a:rPr lang="en-US" dirty="0"/>
              <a:t>More info at</a:t>
            </a:r>
          </a:p>
          <a:p>
            <a:pPr lvl="1"/>
            <a:r>
              <a:rPr lang="nl-NL" dirty="0">
                <a:hlinkClick r:id="rId3"/>
              </a:rPr>
              <a:t>.NET project SDK overview | Microsoft Docs</a:t>
            </a:r>
            <a:endParaRPr lang="nl-NL" dirty="0"/>
          </a:p>
          <a:p>
            <a:pPr lvl="1"/>
            <a:r>
              <a:rPr lang="en-US" dirty="0" err="1">
                <a:hlinkClick r:id="rId4"/>
              </a:rPr>
              <a:t>MSBuild</a:t>
            </a:r>
            <a:r>
              <a:rPr lang="en-US" dirty="0">
                <a:hlinkClick r:id="rId4"/>
              </a:rPr>
              <a:t> Reference - Visual Studio | Microsoft Docs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Target frameworks in SDK-style projects - .NET | Microsoft Docs</a:t>
            </a:r>
            <a:endParaRPr lang="en-US" dirty="0"/>
          </a:p>
          <a:p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9D218-9D2C-43F5-9B7A-14F08DC67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project file (.</a:t>
            </a:r>
            <a:r>
              <a:rPr lang="en-US" dirty="0" err="1"/>
              <a:t>csproj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FA0A25E5-FC60-4E14-8F40-A8E8130C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5757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2C7C-7587-4FCB-AB09-E2CFFCA8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Project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8AB8-D97E-4C86-90D0-C532A6647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259328" cy="3858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Contains the Main method – the default entry point of C# code</a:t>
            </a:r>
          </a:p>
          <a:p>
            <a:r>
              <a:rPr lang="en-US" dirty="0"/>
              <a:t>“Home” for the </a:t>
            </a:r>
            <a:r>
              <a:rPr lang="en-US" dirty="0" err="1"/>
              <a:t>IHostBuilder</a:t>
            </a:r>
            <a:r>
              <a:rPr lang="en-US" dirty="0"/>
              <a:t> setup</a:t>
            </a:r>
          </a:p>
          <a:p>
            <a:pPr lvl="1"/>
            <a:r>
              <a:rPr lang="en-US" dirty="0"/>
              <a:t>Net abstraction for the hosting configuration specifics</a:t>
            </a:r>
          </a:p>
          <a:p>
            <a:pPr lvl="1"/>
            <a:r>
              <a:rPr lang="en-US" dirty="0"/>
              <a:t>Implementation for each major platform (win/web/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with defaults (</a:t>
            </a:r>
            <a:r>
              <a:rPr lang="en-US" dirty="0" err="1"/>
              <a:t>CreateDefaultBuilder</a:t>
            </a:r>
            <a:r>
              <a:rPr lang="en-US" dirty="0"/>
              <a:t> / </a:t>
            </a:r>
            <a:r>
              <a:rPr lang="en-US" dirty="0" err="1"/>
              <a:t>ConfigureWebHostDefaults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 desired options</a:t>
            </a:r>
          </a:p>
          <a:p>
            <a:r>
              <a:rPr lang="en-US" dirty="0"/>
              <a:t>A good place to put logic needed as soon as possible in the application lifecycle ex. logging</a:t>
            </a:r>
          </a:p>
          <a:p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9D218-9D2C-43F5-9B7A-14F08DC67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Program.cs</a:t>
            </a:r>
            <a:r>
              <a:rPr lang="en-US" dirty="0"/>
              <a:t> file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FA0A25E5-FC60-4E14-8F40-A8E8130C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85818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2C7C-7587-4FCB-AB09-E2CFFCA8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Project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8AB8-D97E-4C86-90D0-C532A6647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259328" cy="3858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the name suggests it is a centralized application configuration hub</a:t>
            </a:r>
          </a:p>
          <a:p>
            <a:r>
              <a:rPr lang="en-US" dirty="0"/>
              <a:t>Although “Startup” is the default name it can be any class, configurable in </a:t>
            </a:r>
            <a:r>
              <a:rPr lang="en-US" dirty="0" err="1"/>
              <a:t>program.cs</a:t>
            </a:r>
            <a:r>
              <a:rPr lang="en-US" dirty="0"/>
              <a:t> </a:t>
            </a:r>
          </a:p>
          <a:p>
            <a:r>
              <a:rPr lang="en-US" dirty="0"/>
              <a:t>Split in three main section</a:t>
            </a:r>
          </a:p>
          <a:p>
            <a:pPr lvl="1"/>
            <a:r>
              <a:rPr lang="en-US" dirty="0"/>
              <a:t>The constructor – usually reserved for setting up the configuration provider but also for other “static” in nature startup logic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ConfigureServices</a:t>
            </a:r>
            <a:r>
              <a:rPr lang="en-US" dirty="0"/>
              <a:t> method – a place to add and configure services and the dependency injection container</a:t>
            </a:r>
          </a:p>
          <a:p>
            <a:pPr lvl="1"/>
            <a:r>
              <a:rPr lang="en-US" dirty="0"/>
              <a:t>The Configure method – to setup the request pipeline with the desired middle-wares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9D218-9D2C-43F5-9B7A-14F08DC67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Startup Class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FA0A25E5-FC60-4E14-8F40-A8E8130C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425613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2C7C-7587-4FCB-AB09-E2CFFCA8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Project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8AB8-D97E-4C86-90D0-C532A6647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259328" cy="385834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.Net</a:t>
            </a:r>
            <a:r>
              <a:rPr lang="en-US" dirty="0"/>
              <a:t> 6 introduced a greatly simplified structure for new projects called “Minimal Hosting”</a:t>
            </a:r>
          </a:p>
          <a:p>
            <a:pPr lvl="1"/>
            <a:r>
              <a:rPr lang="en-US" dirty="0" err="1"/>
              <a:t>Program.cs</a:t>
            </a:r>
            <a:r>
              <a:rPr lang="en-US" dirty="0"/>
              <a:t> refactored to use the new non generic  </a:t>
            </a:r>
            <a:r>
              <a:rPr lang="en-US" dirty="0" err="1"/>
              <a:t>WebApplication</a:t>
            </a:r>
            <a:r>
              <a:rPr lang="en-US" dirty="0"/>
              <a:t> &amp; </a:t>
            </a:r>
            <a:r>
              <a:rPr lang="en-US" dirty="0" err="1"/>
              <a:t>WebApplicationBuilder</a:t>
            </a:r>
            <a:r>
              <a:rPr lang="en-US" dirty="0"/>
              <a:t> classes instead of the generic Host</a:t>
            </a:r>
          </a:p>
          <a:p>
            <a:pPr lvl="1"/>
            <a:r>
              <a:rPr lang="en-US" dirty="0"/>
              <a:t>Startup class was scrapped</a:t>
            </a:r>
          </a:p>
          <a:p>
            <a:pPr lvl="1"/>
            <a:r>
              <a:rPr lang="en-US" dirty="0"/>
              <a:t>Global using statements and top level programs were introduced</a:t>
            </a:r>
          </a:p>
          <a:p>
            <a:r>
              <a:rPr lang="en-US" dirty="0"/>
              <a:t>The argument behind the refactoring was that this if all is "procedural" setup code, then why not just put it in a single "script-like" file, and avoid unnecessary layers of abstractions </a:t>
            </a:r>
          </a:p>
          <a:p>
            <a:r>
              <a:rPr lang="en-US" dirty="0"/>
              <a:t>The "old" style startup using the generic host and Startup is completely supported</a:t>
            </a:r>
          </a:p>
          <a:p>
            <a:r>
              <a:rPr lang="en-US" dirty="0">
                <a:hlinkClick r:id="rId2"/>
              </a:rPr>
              <a:t>https://andrewlock.net/exploring-dotnet-6-part-12-upgrading-a-dotnet-5-startup-based-app-to-dotnet-6/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9D218-9D2C-43F5-9B7A-14F08DC67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6 Minimal Hosting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FA0A25E5-FC60-4E14-8F40-A8E8130C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7950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2C7C-7587-4FCB-AB09-E2CFFCA8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Project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8AB8-D97E-4C86-90D0-C532A6647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259328" cy="3858344"/>
          </a:xfrm>
        </p:spPr>
        <p:txBody>
          <a:bodyPr>
            <a:normAutofit/>
          </a:bodyPr>
          <a:lstStyle/>
          <a:p>
            <a:r>
              <a:rPr lang="en-US" dirty="0"/>
              <a:t>The “</a:t>
            </a:r>
            <a:r>
              <a:rPr lang="en-US" dirty="0" err="1"/>
              <a:t>wwwroot</a:t>
            </a:r>
            <a:r>
              <a:rPr lang="en-US" dirty="0"/>
              <a:t>” folder</a:t>
            </a:r>
          </a:p>
          <a:p>
            <a:pPr lvl="1"/>
            <a:r>
              <a:rPr lang="en-US" dirty="0"/>
              <a:t>Where static files (assets) reside</a:t>
            </a:r>
          </a:p>
          <a:p>
            <a:r>
              <a:rPr lang="en-US" dirty="0"/>
              <a:t>The “</a:t>
            </a:r>
            <a:r>
              <a:rPr lang="en-US" dirty="0" err="1"/>
              <a:t>appsettings.json</a:t>
            </a:r>
            <a:r>
              <a:rPr lang="en-US" dirty="0"/>
              <a:t>” files</a:t>
            </a:r>
          </a:p>
          <a:p>
            <a:pPr lvl="1"/>
            <a:r>
              <a:rPr lang="en-US" dirty="0"/>
              <a:t>The modern </a:t>
            </a:r>
            <a:r>
              <a:rPr lang="en-US" dirty="0" err="1"/>
              <a:t>app.config</a:t>
            </a:r>
            <a:endParaRPr lang="en-US" dirty="0"/>
          </a:p>
          <a:p>
            <a:pPr lvl="1"/>
            <a:r>
              <a:rPr lang="en-US" dirty="0"/>
              <a:t>Supports nesting per environment</a:t>
            </a:r>
          </a:p>
          <a:p>
            <a:pPr lvl="1"/>
            <a:r>
              <a:rPr lang="en-US" dirty="0"/>
              <a:t>Not xml but json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9D218-9D2C-43F5-9B7A-14F08DC67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Rest</a:t>
            </a:r>
            <a:endParaRPr lang="el-GR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FA0A25E5-FC60-4E14-8F40-A8E8130C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72674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1840</TotalTime>
  <Words>1373</Words>
  <Application>Microsoft Office PowerPoint</Application>
  <PresentationFormat>Widescreen</PresentationFormat>
  <Paragraphs>236</Paragraphs>
  <Slides>30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 Fira Code</vt:lpstr>
      <vt:lpstr>Arial</vt:lpstr>
      <vt:lpstr>charter</vt:lpstr>
      <vt:lpstr>open sans</vt:lpstr>
      <vt:lpstr>Tw Cen MT</vt:lpstr>
      <vt:lpstr>Tw Cen MT Condensed</vt:lpstr>
      <vt:lpstr>Wingdings 3</vt:lpstr>
      <vt:lpstr>ModernClassicBlock-3</vt:lpstr>
      <vt:lpstr>New .net features</vt:lpstr>
      <vt:lpstr>Intro</vt:lpstr>
      <vt:lpstr>Project structure</vt:lpstr>
      <vt:lpstr>Project structure</vt:lpstr>
      <vt:lpstr>Project structure</vt:lpstr>
      <vt:lpstr>Project structure</vt:lpstr>
      <vt:lpstr>Project structure</vt:lpstr>
      <vt:lpstr>Project structure</vt:lpstr>
      <vt:lpstr>Project structure</vt:lpstr>
      <vt:lpstr>Dependency injection</vt:lpstr>
      <vt:lpstr>Dependency injection</vt:lpstr>
      <vt:lpstr>Dependency injection</vt:lpstr>
      <vt:lpstr>Dependency injection</vt:lpstr>
      <vt:lpstr>Dependency injection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Let’s see some code  (Demo APP)</vt:lpstr>
      <vt:lpstr>PowerPoint Presentation</vt:lpstr>
      <vt:lpstr>ADD TITLE </vt:lpstr>
      <vt:lpstr>Lorem Ipsum Dolor Sit Amet, Consectetuer Adipiscing Elit </vt:lpstr>
      <vt:lpstr>Lorem Ipsum Dolor Sit Amet, Consectetuer Adipiscing Elit </vt:lpstr>
      <vt:lpstr>SEGUE BLUE </vt:lpstr>
      <vt:lpstr>Lorem Ipsum Dolor Sit Amet, Consectetuer Adipiscing Elit </vt:lpstr>
      <vt:lpstr>COMPANY TEAM SLIDE</vt:lpstr>
      <vt:lpstr>“QUOTE”</vt:lpstr>
      <vt:lpstr>TABLE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Stavros Kasidis</dc:creator>
  <cp:lastModifiedBy>Stavros Kasidis</cp:lastModifiedBy>
  <cp:revision>82</cp:revision>
  <dcterms:created xsi:type="dcterms:W3CDTF">2021-01-27T07:47:32Z</dcterms:created>
  <dcterms:modified xsi:type="dcterms:W3CDTF">2023-01-31T15:26:12Z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