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31"/>
  </p:notesMasterIdLst>
  <p:handoutMasterIdLst>
    <p:handoutMasterId r:id="rId32"/>
  </p:handoutMasterIdLst>
  <p:sldIdLst>
    <p:sldId id="314" r:id="rId5"/>
    <p:sldId id="316" r:id="rId6"/>
    <p:sldId id="324" r:id="rId7"/>
    <p:sldId id="342" r:id="rId8"/>
    <p:sldId id="325" r:id="rId9"/>
    <p:sldId id="343" r:id="rId10"/>
    <p:sldId id="345" r:id="rId11"/>
    <p:sldId id="344" r:id="rId12"/>
    <p:sldId id="346" r:id="rId13"/>
    <p:sldId id="319" r:id="rId14"/>
    <p:sldId id="327" r:id="rId15"/>
    <p:sldId id="328" r:id="rId16"/>
    <p:sldId id="326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2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989AC8"/>
    <a:srgbClr val="EEEEEE"/>
    <a:srgbClr val="87175F"/>
    <a:srgbClr val="EEC621"/>
    <a:srgbClr val="E58C09"/>
    <a:srgbClr val="43467B"/>
    <a:srgbClr val="AEA422"/>
    <a:srgbClr val="F69E1D"/>
    <a:srgbClr val="E19E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4" autoAdjust="0"/>
  </p:normalViewPr>
  <p:slideViewPr>
    <p:cSldViewPr>
      <p:cViewPr>
        <p:scale>
          <a:sx n="100" d="100"/>
          <a:sy n="100" d="100"/>
        </p:scale>
        <p:origin x="1098" y="126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1/16/2023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1/16/2023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0229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5668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3355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5914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3597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1187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1152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8649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401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9556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9186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6040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388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64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746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5940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872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5104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1763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9129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0485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428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POSEIDON .NET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Thodoris</a:t>
            </a:r>
            <a:r>
              <a:rPr lang="en-US" dirty="0"/>
              <a:t> </a:t>
            </a:r>
            <a:r>
              <a:rPr lang="en-US" dirty="0" err="1"/>
              <a:t>Kapiris</a:t>
            </a:r>
            <a:endParaRPr lang="en-US" dirty="0"/>
          </a:p>
          <a:p>
            <a:r>
              <a:rPr lang="en-US" dirty="0"/>
              <a:t>Stavros Kasidis</a:t>
            </a:r>
          </a:p>
          <a:p>
            <a:r>
              <a:rPr lang="en-US" dirty="0"/>
              <a:t>Anargyros Roussos</a:t>
            </a:r>
          </a:p>
        </p:txBody>
      </p:sp>
    </p:spTree>
    <p:extLst>
      <p:ext uri="{BB962C8B-B14F-4D97-AF65-F5344CB8AC3E}">
        <p14:creationId xmlns:p14="http://schemas.microsoft.com/office/powerpoint/2010/main" val="2296569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PoseidON</a:t>
            </a:r>
            <a:r>
              <a:rPr lang="en-US" dirty="0"/>
              <a:t> &amp; HERCULES .NET X.0 where x &gt;= 6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dirty="0"/>
              <a:t>3</a:t>
            </a:r>
            <a:r>
              <a:rPr lang="en-US" sz="3600" baseline="30000" dirty="0"/>
              <a:t>rd</a:t>
            </a:r>
            <a:r>
              <a:rPr lang="en-US" sz="3600" dirty="0"/>
              <a:t> Party</a:t>
            </a:r>
          </a:p>
          <a:p>
            <a:r>
              <a:rPr lang="en-US" sz="3600" dirty="0"/>
              <a:t>Poseidon</a:t>
            </a:r>
          </a:p>
          <a:p>
            <a:r>
              <a:rPr lang="en-US" sz="3600" dirty="0"/>
              <a:t>Hercules</a:t>
            </a:r>
          </a:p>
          <a:p>
            <a:r>
              <a:rPr lang="en-US" sz="3600" dirty="0" err="1"/>
              <a:t>DevXpress</a:t>
            </a:r>
            <a:endParaRPr lang="en-US" sz="3600" dirty="0"/>
          </a:p>
          <a:p>
            <a:r>
              <a:rPr lang="en-US" sz="3600" dirty="0"/>
              <a:t>Create project 1 &amp; 2</a:t>
            </a:r>
          </a:p>
          <a:p>
            <a:r>
              <a:rPr lang="en-US" sz="3600" dirty="0"/>
              <a:t>Conversion Tool (Upg.exe, </a:t>
            </a:r>
            <a:r>
              <a:rPr lang="en-US" sz="3600" dirty="0" err="1"/>
              <a:t>Ckecks</a:t>
            </a:r>
            <a:r>
              <a:rPr lang="en-US" sz="3600" dirty="0"/>
              <a:t>)</a:t>
            </a:r>
          </a:p>
          <a:p>
            <a:r>
              <a:rPr lang="en-US" sz="3600" dirty="0"/>
              <a:t>Output (Publish)</a:t>
            </a:r>
          </a:p>
          <a:p>
            <a:r>
              <a:rPr lang="en-US" sz="3600" dirty="0"/>
              <a:t>Build</a:t>
            </a:r>
          </a:p>
          <a:p>
            <a:r>
              <a:rPr lang="en-US" sz="3600" dirty="0"/>
              <a:t>Executables &amp; Services (</a:t>
            </a:r>
            <a:r>
              <a:rPr lang="en-US" sz="3600" dirty="0" err="1"/>
              <a:t>WebApplications</a:t>
            </a:r>
            <a:r>
              <a:rPr lang="en-US" sz="3600" dirty="0"/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Subjects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394078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922"/>
            <a:ext cx="7896200" cy="50559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3</a:t>
            </a:r>
            <a:r>
              <a:rPr lang="en-US" sz="2800" baseline="30000" dirty="0">
                <a:solidFill>
                  <a:schemeClr val="bg1"/>
                </a:solidFill>
              </a:rPr>
              <a:t>rd</a:t>
            </a:r>
            <a:r>
              <a:rPr lang="en-US" sz="2800" dirty="0">
                <a:solidFill>
                  <a:schemeClr val="bg1"/>
                </a:solidFill>
              </a:rPr>
              <a:t> Party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603303" y="1010551"/>
            <a:ext cx="3261359" cy="67456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WeakEventListener</a:t>
            </a:r>
            <a:endParaRPr lang="en-US" sz="1600" dirty="0"/>
          </a:p>
          <a:p>
            <a:r>
              <a:rPr lang="en-US" sz="1600" dirty="0" err="1"/>
              <a:t>NetDataContractSerialize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2A8713-2399-9998-8113-901C230A9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620688"/>
            <a:ext cx="2160240" cy="60486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9DDD11-8CF2-E33C-C0DB-54156E209941}"/>
              </a:ext>
            </a:extLst>
          </p:cNvPr>
          <p:cNvSpPr txBox="1"/>
          <p:nvPr/>
        </p:nvSpPr>
        <p:spPr>
          <a:xfrm>
            <a:off x="335360" y="6206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Added</a:t>
            </a:r>
            <a:endParaRPr lang="el-G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FD80C-E8EF-05CD-82A9-C49CB9DCB609}"/>
              </a:ext>
            </a:extLst>
          </p:cNvPr>
          <p:cNvSpPr txBox="1"/>
          <p:nvPr/>
        </p:nvSpPr>
        <p:spPr>
          <a:xfrm>
            <a:off x="335360" y="5550909"/>
            <a:ext cx="192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Package reference</a:t>
            </a:r>
            <a:endParaRPr lang="el-GR" b="1" dirty="0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E987A1B2-E3D2-83A3-9895-28FAD3AF3788}"/>
              </a:ext>
            </a:extLst>
          </p:cNvPr>
          <p:cNvSpPr txBox="1">
            <a:spLocks/>
          </p:cNvSpPr>
          <p:nvPr/>
        </p:nvSpPr>
        <p:spPr>
          <a:xfrm>
            <a:off x="630015" y="5943541"/>
            <a:ext cx="3261359" cy="6613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SignalR</a:t>
            </a:r>
            <a:r>
              <a:rPr lang="en-US" sz="1600" dirty="0"/>
              <a:t> (Hub)</a:t>
            </a:r>
          </a:p>
          <a:p>
            <a:r>
              <a:rPr lang="en-US" sz="1600" dirty="0"/>
              <a:t>All others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FEADCF-14FD-463C-A383-0B04AF085C75}"/>
              </a:ext>
            </a:extLst>
          </p:cNvPr>
          <p:cNvSpPr txBox="1"/>
          <p:nvPr/>
        </p:nvSpPr>
        <p:spPr>
          <a:xfrm>
            <a:off x="341140" y="1728890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.Net</a:t>
            </a:r>
            <a:r>
              <a:rPr lang="en-US" b="1" dirty="0"/>
              <a:t> Standard 2.0 / Build</a:t>
            </a:r>
            <a:endParaRPr lang="el-GR" b="1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2E77876-FDC4-19AF-B274-C207305B1D1F}"/>
              </a:ext>
            </a:extLst>
          </p:cNvPr>
          <p:cNvSpPr txBox="1">
            <a:spLocks/>
          </p:cNvSpPr>
          <p:nvPr/>
        </p:nvSpPr>
        <p:spPr>
          <a:xfrm>
            <a:off x="603303" y="2129707"/>
            <a:ext cx="3261359" cy="19632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WeakEventListener</a:t>
            </a:r>
            <a:endParaRPr lang="en-US" sz="1600" dirty="0"/>
          </a:p>
          <a:p>
            <a:r>
              <a:rPr lang="en-US" sz="1600" dirty="0" err="1"/>
              <a:t>NetDataContractSerialize</a:t>
            </a:r>
            <a:endParaRPr lang="en-US" sz="1600" dirty="0"/>
          </a:p>
          <a:p>
            <a:r>
              <a:rPr lang="en-US" sz="1600" dirty="0">
                <a:solidFill>
                  <a:srgbClr val="C00000"/>
                </a:solidFill>
              </a:rPr>
              <a:t>SQLOM &amp; Epsilon.*</a:t>
            </a:r>
          </a:p>
          <a:p>
            <a:r>
              <a:rPr lang="en-US" sz="1600" dirty="0" err="1"/>
              <a:t>WebSockets</a:t>
            </a:r>
            <a:r>
              <a:rPr lang="en-US" sz="1600" dirty="0"/>
              <a:t> (client)</a:t>
            </a:r>
          </a:p>
          <a:p>
            <a:r>
              <a:rPr lang="en-US" sz="1600" dirty="0" err="1"/>
              <a:t>Capi.Net</a:t>
            </a:r>
            <a:r>
              <a:rPr lang="en-US" sz="1600" dirty="0"/>
              <a:t> ???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ED9132-7547-9BB4-66C1-B32608412596}"/>
              </a:ext>
            </a:extLst>
          </p:cNvPr>
          <p:cNvSpPr txBox="1"/>
          <p:nvPr/>
        </p:nvSpPr>
        <p:spPr>
          <a:xfrm>
            <a:off x="335360" y="4136688"/>
            <a:ext cx="278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Kept (assembly references)</a:t>
            </a:r>
            <a:endParaRPr lang="el-GR" b="1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F8AF0D0B-DDD6-5AF0-3428-145C3C208F69}"/>
              </a:ext>
            </a:extLst>
          </p:cNvPr>
          <p:cNvSpPr txBox="1">
            <a:spLocks/>
          </p:cNvSpPr>
          <p:nvPr/>
        </p:nvSpPr>
        <p:spPr>
          <a:xfrm>
            <a:off x="621890" y="4526902"/>
            <a:ext cx="3261359" cy="9297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Dataweb</a:t>
            </a:r>
            <a:endParaRPr lang="en-US" sz="1600" dirty="0"/>
          </a:p>
          <a:p>
            <a:r>
              <a:rPr lang="en-US" sz="1600" dirty="0"/>
              <a:t>Devices</a:t>
            </a:r>
            <a:br>
              <a:rPr lang="en-US" sz="1600" dirty="0"/>
            </a:br>
            <a:r>
              <a:rPr lang="en-US" sz="1600" dirty="0"/>
              <a:t>(</a:t>
            </a:r>
            <a:r>
              <a:rPr lang="en-US" sz="1600" dirty="0" err="1"/>
              <a:t>etc</a:t>
            </a:r>
            <a:r>
              <a:rPr lang="en-US" sz="16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F0180A-BC88-BF8C-8AF5-D06CC47E05F9}"/>
              </a:ext>
            </a:extLst>
          </p:cNvPr>
          <p:cNvSpPr txBox="1"/>
          <p:nvPr/>
        </p:nvSpPr>
        <p:spPr>
          <a:xfrm>
            <a:off x="6687193" y="598425"/>
            <a:ext cx="14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Deprecated</a:t>
            </a:r>
            <a:endParaRPr lang="el-GR" b="1" dirty="0"/>
          </a:p>
        </p:txBody>
      </p:sp>
      <p:sp>
        <p:nvSpPr>
          <p:cNvPr id="18" name="Content Placeholder 12">
            <a:extLst>
              <a:ext uri="{FF2B5EF4-FFF2-40B4-BE49-F238E27FC236}">
                <a16:creationId xmlns:a16="http://schemas.microsoft.com/office/drawing/2014/main" id="{C3BAFA9D-1F68-C005-2629-F25F9B75F446}"/>
              </a:ext>
            </a:extLst>
          </p:cNvPr>
          <p:cNvSpPr txBox="1">
            <a:spLocks/>
          </p:cNvSpPr>
          <p:nvPr/>
        </p:nvSpPr>
        <p:spPr>
          <a:xfrm>
            <a:off x="7092657" y="998691"/>
            <a:ext cx="4753214" cy="12663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Net</a:t>
            </a:r>
            <a:r>
              <a:rPr lang="en-US" sz="1600" dirty="0" err="1">
                <a:solidFill>
                  <a:srgbClr val="C00000"/>
                </a:solidFill>
              </a:rPr>
              <a:t>DataContractSerialize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 err="1"/>
              <a:t>BinarySerializer</a:t>
            </a:r>
            <a:endParaRPr lang="en-US" sz="1600" dirty="0"/>
          </a:p>
          <a:p>
            <a:r>
              <a:rPr lang="en-US" sz="1600" dirty="0" err="1"/>
              <a:t>WeakEventListener</a:t>
            </a:r>
            <a:r>
              <a:rPr lang="en-US" sz="1600" dirty="0"/>
              <a:t> (Windows Forms Only)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38D6B1-0F1A-20E4-061A-9B14E1AF2D1F}"/>
              </a:ext>
            </a:extLst>
          </p:cNvPr>
          <p:cNvSpPr txBox="1"/>
          <p:nvPr/>
        </p:nvSpPr>
        <p:spPr>
          <a:xfrm>
            <a:off x="6710411" y="5607532"/>
            <a:ext cx="51598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NetDataContractSerializer</a:t>
            </a:r>
            <a:r>
              <a:rPr lang="en-US" sz="1050" dirty="0"/>
              <a:t> (</a:t>
            </a:r>
            <a:r>
              <a:rPr lang="en-US" sz="1050" b="1" dirty="0" err="1"/>
              <a:t>NetDCS</a:t>
            </a:r>
            <a:r>
              <a:rPr lang="en-US" sz="1050" dirty="0"/>
              <a:t>) writes the type information for all objects, while the </a:t>
            </a:r>
            <a:r>
              <a:rPr lang="en-US" sz="1050" dirty="0" err="1"/>
              <a:t>DataContractSerializer</a:t>
            </a:r>
            <a:r>
              <a:rPr lang="en-US" sz="1050" dirty="0"/>
              <a:t> (</a:t>
            </a:r>
            <a:r>
              <a:rPr lang="en-US" sz="1050" b="1" dirty="0"/>
              <a:t>DCS</a:t>
            </a:r>
            <a:r>
              <a:rPr lang="en-US" sz="1050" dirty="0"/>
              <a:t>) only writes those which need to (i.e., if you declare a member as type B, and the actual value of the member when being serialized is of type D, where D is a derived type from B, so there is a lot less "noise" in a DCS-serialized type.</a:t>
            </a:r>
            <a:br>
              <a:rPr lang="en-US" sz="1050" dirty="0"/>
            </a:br>
            <a:r>
              <a:rPr lang="en-US" sz="1050" dirty="0"/>
              <a:t>You need to use known types in the DCS, but you can use a </a:t>
            </a:r>
            <a:r>
              <a:rPr lang="en-US" sz="1050" dirty="0" err="1"/>
              <a:t>DataContractResolver</a:t>
            </a:r>
            <a:r>
              <a:rPr lang="en-US" sz="1050" dirty="0"/>
              <a:t> if you don't want to work with known types.</a:t>
            </a:r>
            <a:endParaRPr lang="el-GR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03E4E8-F3FB-95A4-5D47-88D36E1205FB}"/>
              </a:ext>
            </a:extLst>
          </p:cNvPr>
          <p:cNvSpPr txBox="1"/>
          <p:nvPr/>
        </p:nvSpPr>
        <p:spPr>
          <a:xfrm>
            <a:off x="6710411" y="3513949"/>
            <a:ext cx="77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Kept</a:t>
            </a:r>
            <a:endParaRPr lang="el-GR" b="1" dirty="0"/>
          </a:p>
        </p:txBody>
      </p:sp>
      <p:sp>
        <p:nvSpPr>
          <p:cNvPr id="21" name="Content Placeholder 12">
            <a:extLst>
              <a:ext uri="{FF2B5EF4-FFF2-40B4-BE49-F238E27FC236}">
                <a16:creationId xmlns:a16="http://schemas.microsoft.com/office/drawing/2014/main" id="{27F2493A-DD7F-E10F-9C65-C40B55A58A55}"/>
              </a:ext>
            </a:extLst>
          </p:cNvPr>
          <p:cNvSpPr txBox="1">
            <a:spLocks/>
          </p:cNvSpPr>
          <p:nvPr/>
        </p:nvSpPr>
        <p:spPr>
          <a:xfrm>
            <a:off x="7092657" y="3897588"/>
            <a:ext cx="3261359" cy="3693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rgbClr val="C00000"/>
                </a:solidFill>
              </a:rPr>
              <a:t>DataContractSerialize</a:t>
            </a:r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F0D07C-CD3A-9F79-E5FD-050C77202F66}"/>
              </a:ext>
            </a:extLst>
          </p:cNvPr>
          <p:cNvSpPr txBox="1"/>
          <p:nvPr/>
        </p:nvSpPr>
        <p:spPr>
          <a:xfrm>
            <a:off x="6687193" y="2273683"/>
            <a:ext cx="396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Deprecated but … replaced</a:t>
            </a:r>
            <a:endParaRPr lang="el-GR" b="1" dirty="0"/>
          </a:p>
        </p:txBody>
      </p:sp>
      <p:sp>
        <p:nvSpPr>
          <p:cNvPr id="24" name="Content Placeholder 12">
            <a:extLst>
              <a:ext uri="{FF2B5EF4-FFF2-40B4-BE49-F238E27FC236}">
                <a16:creationId xmlns:a16="http://schemas.microsoft.com/office/drawing/2014/main" id="{5E9222A4-00C0-38AA-3FA3-478CDF7D95D9}"/>
              </a:ext>
            </a:extLst>
          </p:cNvPr>
          <p:cNvSpPr txBox="1">
            <a:spLocks/>
          </p:cNvSpPr>
          <p:nvPr/>
        </p:nvSpPr>
        <p:spPr>
          <a:xfrm>
            <a:off x="7092657" y="2636096"/>
            <a:ext cx="4753214" cy="8607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WCF to </a:t>
            </a:r>
            <a:r>
              <a:rPr lang="en-US" sz="1600" dirty="0" err="1"/>
              <a:t>CoreWCF</a:t>
            </a:r>
            <a:endParaRPr lang="en-US" sz="1600" dirty="0"/>
          </a:p>
          <a:p>
            <a:r>
              <a:rPr lang="en-US" sz="1600" dirty="0"/>
              <a:t>Scripting (</a:t>
            </a:r>
            <a:r>
              <a:rPr lang="en-US" sz="1600" dirty="0" err="1"/>
              <a:t>CodeDom</a:t>
            </a:r>
            <a:r>
              <a:rPr lang="en-US" sz="1600" dirty="0"/>
              <a:t>) to </a:t>
            </a:r>
            <a:r>
              <a:rPr lang="en-US" sz="1600" dirty="0" err="1"/>
              <a:t>ClearScript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8F4209-EBB6-2CEE-D559-DED5339C086E}"/>
              </a:ext>
            </a:extLst>
          </p:cNvPr>
          <p:cNvSpPr txBox="1"/>
          <p:nvPr/>
        </p:nvSpPr>
        <p:spPr>
          <a:xfrm>
            <a:off x="6710411" y="4492574"/>
            <a:ext cx="365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Important notes </a:t>
            </a:r>
            <a:endParaRPr lang="el-GR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CCFDC3-AC9F-C666-ABCB-7B964B079C6D}"/>
              </a:ext>
            </a:extLst>
          </p:cNvPr>
          <p:cNvSpPr txBox="1"/>
          <p:nvPr/>
        </p:nvSpPr>
        <p:spPr>
          <a:xfrm>
            <a:off x="6710411" y="4773350"/>
            <a:ext cx="515989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Windows Communication Framework (</a:t>
            </a:r>
            <a:r>
              <a:rPr lang="en-US" sz="1050" b="1" dirty="0"/>
              <a:t>WCF</a:t>
            </a:r>
            <a:r>
              <a:rPr lang="en-US" sz="1050" dirty="0"/>
              <a:t>) may be deprecated in .NET 5/6+, but it doesn’t mean your applications are going to be left out in the cold. </a:t>
            </a:r>
            <a:br>
              <a:rPr lang="en-US" sz="1050" dirty="0"/>
            </a:br>
            <a:r>
              <a:rPr lang="en-US" sz="1050" dirty="0"/>
              <a:t>The server components that complement the aforementioned client libraries are available through </a:t>
            </a:r>
            <a:r>
              <a:rPr lang="en-US" sz="1050" b="1" dirty="0" err="1"/>
              <a:t>CoreWCF</a:t>
            </a:r>
            <a:r>
              <a:rPr lang="en-US" sz="1050" dirty="0"/>
              <a:t>. As of April 2022, </a:t>
            </a:r>
            <a:r>
              <a:rPr lang="en-US" sz="1050" dirty="0" err="1"/>
              <a:t>CoreWCF</a:t>
            </a:r>
            <a:r>
              <a:rPr lang="en-US" sz="1050" dirty="0"/>
              <a:t> is officially supported by Microsoft. However, for an alternative to WCF, consider </a:t>
            </a:r>
            <a:r>
              <a:rPr lang="en-US" sz="1050" b="1" dirty="0" err="1"/>
              <a:t>gRPC</a:t>
            </a:r>
            <a:r>
              <a:rPr lang="en-US" sz="1050" dirty="0"/>
              <a:t>.</a:t>
            </a:r>
            <a:endParaRPr lang="el-GR" sz="1050" dirty="0"/>
          </a:p>
        </p:txBody>
      </p:sp>
    </p:spTree>
    <p:extLst>
      <p:ext uri="{BB962C8B-B14F-4D97-AF65-F5344CB8AC3E}">
        <p14:creationId xmlns:p14="http://schemas.microsoft.com/office/powerpoint/2010/main" val="1642853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883"/>
            <a:ext cx="7896200" cy="46178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Poseidon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0BA1BF-65FE-5253-CB75-764361DDCDE8}"/>
              </a:ext>
            </a:extLst>
          </p:cNvPr>
          <p:cNvSpPr txBox="1"/>
          <p:nvPr/>
        </p:nvSpPr>
        <p:spPr>
          <a:xfrm>
            <a:off x="335360" y="6206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Added</a:t>
            </a:r>
            <a:endParaRPr lang="el-GR" b="1" dirty="0"/>
          </a:p>
        </p:txBody>
      </p:sp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040A2F78-4544-C599-CC03-61E0D93D7334}"/>
              </a:ext>
            </a:extLst>
          </p:cNvPr>
          <p:cNvSpPr txBox="1">
            <a:spLocks/>
          </p:cNvSpPr>
          <p:nvPr/>
        </p:nvSpPr>
        <p:spPr>
          <a:xfrm>
            <a:off x="603303" y="1010552"/>
            <a:ext cx="3764505" cy="15791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Poseidon.Lib.App.Base</a:t>
            </a:r>
            <a:b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(Sys &amp; Application from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Poseidon.Libs.Base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Poseidon.Libs.ProfilerServer</a:t>
            </a:r>
            <a:b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(Signal-R)</a:t>
            </a:r>
          </a:p>
          <a:p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Poseidon.Libs.Client.Cor</a:t>
            </a:r>
            <a:b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0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(Cross-Platform)</a:t>
            </a:r>
            <a:endParaRPr lang="en-US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8D764-32E4-8198-E103-70F35FAF9921}"/>
              </a:ext>
            </a:extLst>
          </p:cNvPr>
          <p:cNvSpPr txBox="1"/>
          <p:nvPr/>
        </p:nvSpPr>
        <p:spPr>
          <a:xfrm>
            <a:off x="341140" y="27997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Modified</a:t>
            </a:r>
            <a:endParaRPr lang="el-GR" b="1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DB1AEC6E-B02C-7345-D8BF-B4817F3BD343}"/>
              </a:ext>
            </a:extLst>
          </p:cNvPr>
          <p:cNvSpPr txBox="1">
            <a:spLocks/>
          </p:cNvSpPr>
          <p:nvPr/>
        </p:nvSpPr>
        <p:spPr>
          <a:xfrm>
            <a:off x="603303" y="3169105"/>
            <a:ext cx="3044425" cy="18097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Poseidon.Lib.Base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Assembly loading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2</a:t>
            </a:r>
            <a:r>
              <a:rPr lang="en-US" sz="1050" baseline="30000" dirty="0">
                <a:solidFill>
                  <a:srgbClr val="000000"/>
                </a:solidFill>
                <a:latin typeface="Cascadia Mono" panose="020B0609020000020004" pitchFamily="49" charset="0"/>
              </a:rPr>
              <a:t>nd 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Domain not supported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Assembly Metadata Investigator</a:t>
            </a:r>
          </a:p>
          <a:p>
            <a:pPr lvl="1"/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WeakEventListener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Poseidon.Libs.HubServer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Signal-R packages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46242-967E-3293-61E3-14445A04E882}"/>
              </a:ext>
            </a:extLst>
          </p:cNvPr>
          <p:cNvSpPr txBox="1"/>
          <p:nvPr/>
        </p:nvSpPr>
        <p:spPr>
          <a:xfrm>
            <a:off x="4439816" y="62068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Moved</a:t>
            </a:r>
            <a:endParaRPr lang="el-GR" b="1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32291792-962F-FC14-E42C-321D30C14C45}"/>
              </a:ext>
            </a:extLst>
          </p:cNvPr>
          <p:cNvSpPr txBox="1">
            <a:spLocks/>
          </p:cNvSpPr>
          <p:nvPr/>
        </p:nvSpPr>
        <p:spPr>
          <a:xfrm>
            <a:off x="4684814" y="1010551"/>
            <a:ext cx="4844623" cy="11239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All assemblies 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Poseidon.Libs.Base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All listeners (WCF to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CoreWCF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to executables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Daemons &amp; Customs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To Executable (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Poseison.Console.Server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1391BF-BB76-4C68-BB26-08D8488DD1EF}"/>
              </a:ext>
            </a:extLst>
          </p:cNvPr>
          <p:cNvSpPr txBox="1"/>
          <p:nvPr/>
        </p:nvSpPr>
        <p:spPr>
          <a:xfrm>
            <a:off x="4439816" y="2155073"/>
            <a:ext cx="396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Replaced</a:t>
            </a:r>
            <a:endParaRPr lang="el-GR" b="1" dirty="0"/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F53E946D-E4D4-B0AB-67E8-DA6775DC6D2B}"/>
              </a:ext>
            </a:extLst>
          </p:cNvPr>
          <p:cNvSpPr txBox="1">
            <a:spLocks/>
          </p:cNvSpPr>
          <p:nvPr/>
        </p:nvSpPr>
        <p:spPr>
          <a:xfrm>
            <a:off x="4684814" y="2589741"/>
            <a:ext cx="3044425" cy="47311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Poseidon.Libs.Base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Scripting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A4E303-5F28-19DF-0625-1A064E9F50B4}"/>
              </a:ext>
            </a:extLst>
          </p:cNvPr>
          <p:cNvSpPr txBox="1"/>
          <p:nvPr/>
        </p:nvSpPr>
        <p:spPr>
          <a:xfrm>
            <a:off x="4439816" y="316910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Binary Serialization</a:t>
            </a:r>
            <a:endParaRPr lang="el-GR" b="1" dirty="0">
              <a:solidFill>
                <a:srgbClr val="C00000"/>
              </a:solidFill>
            </a:endParaRP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B439A347-5152-DFA7-3401-5EE0EC49097A}"/>
              </a:ext>
            </a:extLst>
          </p:cNvPr>
          <p:cNvSpPr txBox="1">
            <a:spLocks/>
          </p:cNvSpPr>
          <p:nvPr/>
        </p:nvSpPr>
        <p:spPr>
          <a:xfrm>
            <a:off x="4684813" y="3538436"/>
            <a:ext cx="5947691" cy="18097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poSys.CommonSerialize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poSys.CommonDeserialize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b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Surrogators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added)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Blob Data (Hercules) must be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Jsonconvert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DataContracts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keeps it’s serialization</a:t>
            </a:r>
            <a:b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Surrogators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added)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Special cases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BigDatasets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Imports, Customization 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73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" y="0"/>
            <a:ext cx="10805160" cy="35394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Hercules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9A906C-A60A-CAAA-481B-C082A7A93156}"/>
              </a:ext>
            </a:extLst>
          </p:cNvPr>
          <p:cNvSpPr txBox="1"/>
          <p:nvPr/>
        </p:nvSpPr>
        <p:spPr>
          <a:xfrm>
            <a:off x="335360" y="62068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Moved</a:t>
            </a:r>
            <a:endParaRPr lang="el-G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A6C983-F287-78C8-CDFC-5E07C3CD911E}"/>
              </a:ext>
            </a:extLst>
          </p:cNvPr>
          <p:cNvSpPr txBox="1"/>
          <p:nvPr/>
        </p:nvSpPr>
        <p:spPr>
          <a:xfrm>
            <a:off x="551384" y="1122651"/>
            <a:ext cx="61436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Hercules.Libs.Base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All listeners (WCF to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CoreWCF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to executables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081541-3C48-FAE8-45E6-866EA2ACCB7A}"/>
              </a:ext>
            </a:extLst>
          </p:cNvPr>
          <p:cNvSpPr txBox="1"/>
          <p:nvPr/>
        </p:nvSpPr>
        <p:spPr>
          <a:xfrm>
            <a:off x="335360" y="1686169"/>
            <a:ext cx="396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Replaced</a:t>
            </a:r>
            <a:endParaRPr lang="el-GR" b="1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FFF1D9AE-F260-C485-19F6-7A92AC57D9DA}"/>
              </a:ext>
            </a:extLst>
          </p:cNvPr>
          <p:cNvSpPr txBox="1">
            <a:spLocks/>
          </p:cNvSpPr>
          <p:nvPr/>
        </p:nvSpPr>
        <p:spPr>
          <a:xfrm>
            <a:off x="580358" y="2120837"/>
            <a:ext cx="3044425" cy="8041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Hercules.Libs.Base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Soap with Http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Azure file storage/blob</a:t>
            </a:r>
          </a:p>
        </p:txBody>
      </p:sp>
    </p:spTree>
    <p:extLst>
      <p:ext uri="{BB962C8B-B14F-4D97-AF65-F5344CB8AC3E}">
        <p14:creationId xmlns:p14="http://schemas.microsoft.com/office/powerpoint/2010/main" val="169896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883"/>
            <a:ext cx="7896200" cy="46178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DEVXPRESS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0BA1BF-65FE-5253-CB75-764361DDCDE8}"/>
              </a:ext>
            </a:extLst>
          </p:cNvPr>
          <p:cNvSpPr txBox="1"/>
          <p:nvPr/>
        </p:nvSpPr>
        <p:spPr>
          <a:xfrm>
            <a:off x="335360" y="50901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Packages</a:t>
            </a:r>
            <a:endParaRPr lang="el-GR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986D18-FB28-8497-E81A-407AF029A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860541"/>
            <a:ext cx="11496600" cy="6021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367D41-02DF-24A3-7142-8CFBF3A7F472}"/>
              </a:ext>
            </a:extLst>
          </p:cNvPr>
          <p:cNvSpPr txBox="1"/>
          <p:nvPr/>
        </p:nvSpPr>
        <p:spPr>
          <a:xfrm>
            <a:off x="335360" y="150362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Special case</a:t>
            </a:r>
            <a:endParaRPr lang="el-GR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BDBA5D-381C-20ED-DA98-456793BCB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1872954"/>
            <a:ext cx="9554908" cy="9335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CD1151-E8E0-1D54-8523-C189DD9B2DA2}"/>
              </a:ext>
            </a:extLst>
          </p:cNvPr>
          <p:cNvSpPr txBox="1"/>
          <p:nvPr/>
        </p:nvSpPr>
        <p:spPr>
          <a:xfrm>
            <a:off x="335360" y="303215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Poseidon.Build.Props</a:t>
            </a:r>
            <a:endParaRPr lang="el-GR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9914E59-9074-B8FF-2CED-42A4F6BC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76" y="3474002"/>
            <a:ext cx="8373644" cy="23625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506BB9-4A74-23E7-A019-B74A2E29B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76" y="6134669"/>
            <a:ext cx="68199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12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" y="0"/>
            <a:ext cx="10805160" cy="35394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CREATE A PROJECT (1)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912CAC-67D5-C3AA-0F5F-105A3F4984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461"/>
          <a:stretch/>
        </p:blipFill>
        <p:spPr>
          <a:xfrm>
            <a:off x="165120" y="966647"/>
            <a:ext cx="4104456" cy="1257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60A2AE-D2D9-6278-D292-820055F3A8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658"/>
          <a:stretch/>
        </p:blipFill>
        <p:spPr>
          <a:xfrm>
            <a:off x="4693687" y="961289"/>
            <a:ext cx="4079903" cy="1752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F72B4A-5ACD-DCCD-8CA0-C360AFCE43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r="49563"/>
          <a:stretch/>
        </p:blipFill>
        <p:spPr>
          <a:xfrm>
            <a:off x="9192344" y="961289"/>
            <a:ext cx="2495727" cy="476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3143A5-3FEC-9421-7798-9CFE56083D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3552" y="3321480"/>
            <a:ext cx="7459116" cy="3229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0092BE-5BF7-90B6-D32E-EBB22B9CE6AD}"/>
              </a:ext>
            </a:extLst>
          </p:cNvPr>
          <p:cNvSpPr txBox="1"/>
          <p:nvPr/>
        </p:nvSpPr>
        <p:spPr>
          <a:xfrm>
            <a:off x="165120" y="57691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</a:t>
            </a:r>
            <a:endParaRPr lang="el-GR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E301AD-ADED-FADA-5A76-5592E30C4D2A}"/>
              </a:ext>
            </a:extLst>
          </p:cNvPr>
          <p:cNvSpPr txBox="1"/>
          <p:nvPr/>
        </p:nvSpPr>
        <p:spPr>
          <a:xfrm>
            <a:off x="4693687" y="57620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</a:t>
            </a:r>
            <a:endParaRPr lang="el-GR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19073F-133B-D065-BBB5-98F825FD0474}"/>
              </a:ext>
            </a:extLst>
          </p:cNvPr>
          <p:cNvSpPr txBox="1"/>
          <p:nvPr/>
        </p:nvSpPr>
        <p:spPr>
          <a:xfrm>
            <a:off x="9176792" y="59195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</a:t>
            </a:r>
            <a:endParaRPr lang="el-GR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78F14E-60F0-6B82-06A7-34DD8C8D39B9}"/>
              </a:ext>
            </a:extLst>
          </p:cNvPr>
          <p:cNvSpPr txBox="1"/>
          <p:nvPr/>
        </p:nvSpPr>
        <p:spPr>
          <a:xfrm>
            <a:off x="2057264" y="29521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Project!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869285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" y="0"/>
            <a:ext cx="10805160" cy="35394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CREATE A PROJECT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E63E3-AE47-DDA9-20BE-76417F705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62" y="548680"/>
            <a:ext cx="4532600" cy="2705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CCE45D-7918-B89B-6EDF-6C965444A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61" y="3356992"/>
            <a:ext cx="10506459" cy="328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64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" y="0"/>
            <a:ext cx="10805160" cy="35394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Conversion Tool (.exe)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FD632-DE77-8702-A8E5-15689505F1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523" b="6637"/>
          <a:stretch/>
        </p:blipFill>
        <p:spPr>
          <a:xfrm>
            <a:off x="148482" y="826532"/>
            <a:ext cx="7268589" cy="2520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D545C8-3699-5F8B-483B-C5D8A4A2B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832" y="2420888"/>
            <a:ext cx="7286625" cy="40957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65F72D-9760-F87C-7A62-F2E27E60CA43}"/>
              </a:ext>
            </a:extLst>
          </p:cNvPr>
          <p:cNvSpPr txBox="1"/>
          <p:nvPr/>
        </p:nvSpPr>
        <p:spPr>
          <a:xfrm>
            <a:off x="130446" y="3326523"/>
            <a:ext cx="96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Upg.exe</a:t>
            </a:r>
            <a:endParaRPr lang="el-G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FE238D-A89D-F14F-BE34-F446896E49DF}"/>
              </a:ext>
            </a:extLst>
          </p:cNvPr>
          <p:cNvSpPr txBox="1"/>
          <p:nvPr/>
        </p:nvSpPr>
        <p:spPr>
          <a:xfrm>
            <a:off x="11185654" y="190200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Steps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1972172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3DC2A56B-F3EA-5057-B730-8DEF9243B40F}"/>
              </a:ext>
            </a:extLst>
          </p:cNvPr>
          <p:cNvSpPr/>
          <p:nvPr/>
        </p:nvSpPr>
        <p:spPr>
          <a:xfrm>
            <a:off x="16086" y="457200"/>
            <a:ext cx="12159827" cy="64008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highlight>
                <a:srgbClr val="C0C0C0"/>
              </a:highlight>
            </a:endParaRP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" y="0"/>
            <a:ext cx="10805160" cy="35394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Conversion Tool (result)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553B3-F3FA-F2EB-B6AC-6F11F1E08F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707"/>
          <a:stretch/>
        </p:blipFill>
        <p:spPr>
          <a:xfrm>
            <a:off x="166637" y="4918819"/>
            <a:ext cx="2962275" cy="1599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A158F-86EE-71AE-7471-D0E2FEB53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38" y="681733"/>
            <a:ext cx="2962275" cy="4086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41CF42-D371-24E8-EDCE-C84870760E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281"/>
          <a:stretch/>
        </p:blipFill>
        <p:spPr>
          <a:xfrm>
            <a:off x="3270230" y="4918819"/>
            <a:ext cx="3155330" cy="1123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344377-7DEB-DD7B-4172-E1D41165FE0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1859"/>
          <a:stretch/>
        </p:blipFill>
        <p:spPr>
          <a:xfrm>
            <a:off x="8663930" y="755667"/>
            <a:ext cx="3316879" cy="4069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50DD48-CBEB-B21E-DAD5-4875F40FB14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1714" r="56697" b="26688"/>
          <a:stretch/>
        </p:blipFill>
        <p:spPr>
          <a:xfrm>
            <a:off x="5231904" y="798631"/>
            <a:ext cx="3257549" cy="18571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BD1487-5612-E380-88A3-1D850E1080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1904" y="2759011"/>
            <a:ext cx="3257550" cy="11715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71EF69-16A1-4323-3180-2AE5459CC1C9}"/>
              </a:ext>
            </a:extLst>
          </p:cNvPr>
          <p:cNvSpPr txBox="1"/>
          <p:nvPr/>
        </p:nvSpPr>
        <p:spPr>
          <a:xfrm>
            <a:off x="3206049" y="448681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Project References</a:t>
            </a:r>
            <a:endParaRPr lang="el-GR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CB6CE8-7908-1742-10F5-94B7B649A823}"/>
              </a:ext>
            </a:extLst>
          </p:cNvPr>
          <p:cNvSpPr txBox="1"/>
          <p:nvPr/>
        </p:nvSpPr>
        <p:spPr>
          <a:xfrm>
            <a:off x="5951984" y="3989879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References (source)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3916745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" y="0"/>
            <a:ext cx="10805160" cy="35394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Conversion Tool (CHECK)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FE238D-A89D-F14F-BE34-F446896E49DF}"/>
              </a:ext>
            </a:extLst>
          </p:cNvPr>
          <p:cNvSpPr txBox="1"/>
          <p:nvPr/>
        </p:nvSpPr>
        <p:spPr>
          <a:xfrm>
            <a:off x="48172" y="620688"/>
            <a:ext cx="343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l" rtl="0"/>
            <a:r>
              <a:rPr lang="en-US" sz="1800" b="1" i="0" u="none" strike="noStrike" baseline="0" dirty="0">
                <a:solidFill>
                  <a:srgbClr val="333333"/>
                </a:solidFill>
                <a:latin typeface="Segoe UI" panose="020B0502040204020203" pitchFamily="34" charset="0"/>
              </a:rPr>
              <a:t>Embedded resource  (Manual)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6B042-CDF9-F6F9-DF92-EE3B210E2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990019"/>
            <a:ext cx="3168352" cy="5012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26AE84-BC07-6617-FC71-B5154BDF1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800" y="2394564"/>
            <a:ext cx="4406274" cy="220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9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/>
              <a:t>Package vs Assembly vs Project references</a:t>
            </a:r>
          </a:p>
          <a:p>
            <a:r>
              <a:rPr lang="en-US" sz="3600" dirty="0" err="1"/>
              <a:t>Directory.Build.props</a:t>
            </a:r>
            <a:r>
              <a:rPr lang="en-US" sz="3600" dirty="0"/>
              <a:t> </a:t>
            </a:r>
          </a:p>
          <a:p>
            <a:pPr lvl="1"/>
            <a:r>
              <a:rPr lang="en-US" sz="3400" dirty="0"/>
              <a:t>Global Properties &amp; Package versioning</a:t>
            </a:r>
          </a:p>
          <a:p>
            <a:pPr lvl="1"/>
            <a:r>
              <a:rPr lang="en-US" sz="3400" dirty="0"/>
              <a:t>Common references &amp; Conditions</a:t>
            </a:r>
          </a:p>
          <a:p>
            <a:r>
              <a:rPr lang="en-US" sz="3600" dirty="0"/>
              <a:t>Project Structure (.</a:t>
            </a:r>
            <a:r>
              <a:rPr lang="en-US" sz="3600" dirty="0" err="1"/>
              <a:t>csproj</a:t>
            </a:r>
            <a:r>
              <a:rPr lang="en-US" sz="3600" dirty="0"/>
              <a:t>) 1 &amp; 2</a:t>
            </a:r>
          </a:p>
          <a:p>
            <a:pPr lvl="1"/>
            <a:r>
              <a:rPr lang="en-US" sz="3400" dirty="0"/>
              <a:t>Poseidon Cross-Platform </a:t>
            </a:r>
          </a:p>
          <a:p>
            <a:pPr lvl="1"/>
            <a:r>
              <a:rPr lang="en-US" sz="3400" dirty="0"/>
              <a:t>Poseidon Windows</a:t>
            </a:r>
          </a:p>
          <a:p>
            <a:pPr lvl="1"/>
            <a:r>
              <a:rPr lang="en-US" sz="3400" dirty="0"/>
              <a:t>Hercules Windows</a:t>
            </a:r>
          </a:p>
          <a:p>
            <a:endParaRPr lang="en-US" sz="36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Subjects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828222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" y="0"/>
            <a:ext cx="10805160" cy="35394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OUTPUT (PUBLISH)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FE238D-A89D-F14F-BE34-F446896E49DF}"/>
              </a:ext>
            </a:extLst>
          </p:cNvPr>
          <p:cNvSpPr txBox="1"/>
          <p:nvPr/>
        </p:nvSpPr>
        <p:spPr>
          <a:xfrm>
            <a:off x="34530" y="51094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l" rtl="0"/>
            <a:r>
              <a:rPr lang="en-US" sz="1800" b="1" i="0" u="none" strike="noStrike" baseline="0" dirty="0">
                <a:solidFill>
                  <a:srgbClr val="333333"/>
                </a:solidFill>
                <a:latin typeface="Segoe UI" panose="020B0502040204020203" pitchFamily="34" charset="0"/>
              </a:rPr>
              <a:t>PUBLISH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EFFC62-8268-C0F4-A6B9-B6A5B5D10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97" y="1772816"/>
            <a:ext cx="11902006" cy="4871217"/>
          </a:xfrm>
          <a:prstGeom prst="rect">
            <a:avLst/>
          </a:prstGeom>
        </p:spPr>
      </p:pic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AB08CD69-B320-9396-F621-D5D924A9F762}"/>
              </a:ext>
            </a:extLst>
          </p:cNvPr>
          <p:cNvSpPr txBox="1">
            <a:spLocks/>
          </p:cNvSpPr>
          <p:nvPr/>
        </p:nvSpPr>
        <p:spPr>
          <a:xfrm>
            <a:off x="154572" y="792413"/>
            <a:ext cx="3061108" cy="87714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Create a publish profile (once)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Create the final executed (anytime)</a:t>
            </a:r>
          </a:p>
        </p:txBody>
      </p:sp>
    </p:spTree>
    <p:extLst>
      <p:ext uri="{BB962C8B-B14F-4D97-AF65-F5344CB8AC3E}">
        <p14:creationId xmlns:p14="http://schemas.microsoft.com/office/powerpoint/2010/main" val="4069944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" y="0"/>
            <a:ext cx="10805160" cy="35394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PUBLISH (DEBUG)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F61DA1-F15F-B9FD-FDB8-7DE90AD7C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5" y="764704"/>
            <a:ext cx="4680520" cy="253429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5C042D-A857-DB0A-7E5E-E0211F88C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696" y="2749953"/>
            <a:ext cx="8640959" cy="39143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58740D-EC89-835D-B883-D526A269F71E}"/>
              </a:ext>
            </a:extLst>
          </p:cNvPr>
          <p:cNvSpPr txBox="1"/>
          <p:nvPr/>
        </p:nvSpPr>
        <p:spPr>
          <a:xfrm>
            <a:off x="551384" y="3374340"/>
            <a:ext cx="80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Debug</a:t>
            </a:r>
            <a:endParaRPr lang="el-G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E8395-740D-0346-2D29-A9ECCDDD49C1}"/>
              </a:ext>
            </a:extLst>
          </p:cNvPr>
          <p:cNvSpPr txBox="1"/>
          <p:nvPr/>
        </p:nvSpPr>
        <p:spPr>
          <a:xfrm>
            <a:off x="10416480" y="2154526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Launch Profiles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683035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" y="0"/>
            <a:ext cx="10805160" cy="35394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BUILD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FE238D-A89D-F14F-BE34-F446896E49DF}"/>
              </a:ext>
            </a:extLst>
          </p:cNvPr>
          <p:cNvSpPr txBox="1"/>
          <p:nvPr/>
        </p:nvSpPr>
        <p:spPr>
          <a:xfrm>
            <a:off x="4426202" y="629224"/>
            <a:ext cx="282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l" rtl="0"/>
            <a:r>
              <a:rPr lang="en-US" sz="1800" b="1" i="0" u="none" strike="noStrike" baseline="0" dirty="0">
                <a:solidFill>
                  <a:srgbClr val="333333"/>
                </a:solidFill>
                <a:latin typeface="Segoe UI" panose="020B0502040204020203" pitchFamily="34" charset="0"/>
              </a:rPr>
              <a:t>Poseidon.Utils.Make.exe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974C2A-52A9-0F4C-CF91-C1A59E759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" y="2276872"/>
            <a:ext cx="6820852" cy="2915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569179-993B-0093-9A87-6D8BDF39C2C0}"/>
              </a:ext>
            </a:extLst>
          </p:cNvPr>
          <p:cNvSpPr txBox="1"/>
          <p:nvPr/>
        </p:nvSpPr>
        <p:spPr>
          <a:xfrm>
            <a:off x="669077" y="1255429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Make commands</a:t>
            </a:r>
            <a:endParaRPr lang="el-G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FFBC5-0850-700D-8D82-9EDE7A8913E5}"/>
              </a:ext>
            </a:extLst>
          </p:cNvPr>
          <p:cNvSpPr txBox="1"/>
          <p:nvPr/>
        </p:nvSpPr>
        <p:spPr>
          <a:xfrm>
            <a:off x="754380" y="1530710"/>
            <a:ext cx="6143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Build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MsBuild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Publish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8CC11E-F118-7025-11D2-F7DF8D7CC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1041" y="4647688"/>
            <a:ext cx="3589205" cy="17525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AC6BE-77F9-0329-7DBF-4674E8BF89A4}"/>
              </a:ext>
            </a:extLst>
          </p:cNvPr>
          <p:cNvSpPr txBox="1"/>
          <p:nvPr/>
        </p:nvSpPr>
        <p:spPr>
          <a:xfrm>
            <a:off x="7869033" y="3477190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Folders view</a:t>
            </a:r>
            <a:endParaRPr lang="el-G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C1E709-AE59-1806-DFEC-4A210C080F5C}"/>
              </a:ext>
            </a:extLst>
          </p:cNvPr>
          <p:cNvSpPr txBox="1"/>
          <p:nvPr/>
        </p:nvSpPr>
        <p:spPr>
          <a:xfrm>
            <a:off x="7869033" y="3923952"/>
            <a:ext cx="4104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Lib (Common for executable &amp; service)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Exe (Executable solution)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Service…. (Windows Service – Selfhost)</a:t>
            </a:r>
          </a:p>
        </p:txBody>
      </p:sp>
    </p:spTree>
    <p:extLst>
      <p:ext uri="{BB962C8B-B14F-4D97-AF65-F5344CB8AC3E}">
        <p14:creationId xmlns:p14="http://schemas.microsoft.com/office/powerpoint/2010/main" val="2874666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" y="0"/>
            <a:ext cx="10805160" cy="35394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EXECUTABLES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FE238D-A89D-F14F-BE34-F446896E49DF}"/>
              </a:ext>
            </a:extLst>
          </p:cNvPr>
          <p:cNvSpPr txBox="1"/>
          <p:nvPr/>
        </p:nvSpPr>
        <p:spPr>
          <a:xfrm>
            <a:off x="4417196" y="4320390"/>
            <a:ext cx="218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l" rtl="0"/>
            <a:r>
              <a:rPr lang="en-US" sz="1800" b="1" i="0" u="none" strike="noStrike" baseline="0" dirty="0">
                <a:solidFill>
                  <a:srgbClr val="333333"/>
                </a:solidFill>
                <a:latin typeface="Segoe UI" panose="020B0502040204020203" pitchFamily="34" charset="0"/>
              </a:rPr>
              <a:t>2. </a:t>
            </a:r>
            <a:r>
              <a:rPr lang="en-US" sz="1800" b="1" i="0" u="none" strike="noStrike" baseline="0" dirty="0" err="1">
                <a:solidFill>
                  <a:srgbClr val="333333"/>
                </a:solidFill>
                <a:latin typeface="Segoe UI" panose="020B0502040204020203" pitchFamily="34" charset="0"/>
              </a:rPr>
              <a:t>WebApplication</a:t>
            </a:r>
            <a:endParaRPr lang="en-US" sz="1800" b="1" i="0" u="none" strike="noStrike" baseline="0" dirty="0">
              <a:solidFill>
                <a:srgbClr val="333333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FFBC5-0850-700D-8D82-9EDE7A8913E5}"/>
              </a:ext>
            </a:extLst>
          </p:cNvPr>
          <p:cNvSpPr txBox="1"/>
          <p:nvPr/>
        </p:nvSpPr>
        <p:spPr>
          <a:xfrm>
            <a:off x="4417196" y="4729698"/>
            <a:ext cx="26642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Builder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Webhost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Kestrel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Startup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Configure Services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Configure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372FE-E95D-CC8B-7495-84B938024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1247751"/>
            <a:ext cx="6106377" cy="1524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A08311-DAF9-E8E1-1EF9-D0F7B4702026}"/>
              </a:ext>
            </a:extLst>
          </p:cNvPr>
          <p:cNvSpPr txBox="1"/>
          <p:nvPr/>
        </p:nvSpPr>
        <p:spPr>
          <a:xfrm>
            <a:off x="263352" y="767457"/>
            <a:ext cx="402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l" rtl="0"/>
            <a:r>
              <a:rPr lang="en-US" b="1" dirty="0">
                <a:solidFill>
                  <a:srgbClr val="333333"/>
                </a:solidFill>
                <a:latin typeface="Segoe UI" panose="020B0502040204020203" pitchFamily="34" charset="0"/>
              </a:rPr>
              <a:t>1</a:t>
            </a:r>
            <a:r>
              <a:rPr lang="en-US" sz="1800" b="1" i="0" u="none" strike="noStrike" baseline="0" dirty="0">
                <a:solidFill>
                  <a:srgbClr val="333333"/>
                </a:solidFill>
                <a:latin typeface="Segoe UI" panose="020B0502040204020203" pitchFamily="34" charset="0"/>
              </a:rPr>
              <a:t>. Application (Console, WinForms)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3F8903-024A-9C7D-6A31-A9CE01F3E0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1955"/>
          <a:stretch/>
        </p:blipFill>
        <p:spPr>
          <a:xfrm>
            <a:off x="7041078" y="836712"/>
            <a:ext cx="4887570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24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" y="0"/>
            <a:ext cx="10805160" cy="35394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EXECUTABLES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569179-993B-0093-9A87-6D8BDF39C2C0}"/>
              </a:ext>
            </a:extLst>
          </p:cNvPr>
          <p:cNvSpPr txBox="1"/>
          <p:nvPr/>
        </p:nvSpPr>
        <p:spPr>
          <a:xfrm>
            <a:off x="1788542" y="1161131"/>
            <a:ext cx="86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Startup</a:t>
            </a:r>
            <a:endParaRPr lang="el-G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FFBC5-0850-700D-8D82-9EDE7A8913E5}"/>
              </a:ext>
            </a:extLst>
          </p:cNvPr>
          <p:cNvSpPr txBox="1"/>
          <p:nvPr/>
        </p:nvSpPr>
        <p:spPr>
          <a:xfrm>
            <a:off x="1932558" y="1479424"/>
            <a:ext cx="22322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Configure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Configure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E118E-3F63-F7EA-8238-709DD9596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960" y="588287"/>
            <a:ext cx="5869058" cy="207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32B24E-F0A4-A215-A0E3-251A36C792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60" y="2656380"/>
            <a:ext cx="6552728" cy="402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09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" y="0"/>
            <a:ext cx="10805160" cy="35394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PROCESS Service SERIALIZE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B871E0-A404-01BE-E8AF-975CF0CB4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1124744"/>
            <a:ext cx="3581900" cy="714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6F3FF7-5A45-F425-AD8F-783605586558}"/>
              </a:ext>
            </a:extLst>
          </p:cNvPr>
          <p:cNvSpPr txBox="1"/>
          <p:nvPr/>
        </p:nvSpPr>
        <p:spPr>
          <a:xfrm>
            <a:off x="191344" y="678314"/>
            <a:ext cx="436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l" rtl="0"/>
            <a:r>
              <a:rPr lang="en-US" sz="1800" b="1" i="0" u="none" strike="noStrike" baseline="0" dirty="0">
                <a:solidFill>
                  <a:srgbClr val="333333"/>
                </a:solidFill>
                <a:latin typeface="Segoe UI" panose="020B0502040204020203" pitchFamily="34" charset="0"/>
              </a:rPr>
              <a:t>Process : Poseidon.ServiceSerialize.exe</a:t>
            </a:r>
          </a:p>
        </p:txBody>
      </p:sp>
    </p:spTree>
    <p:extLst>
      <p:ext uri="{BB962C8B-B14F-4D97-AF65-F5344CB8AC3E}">
        <p14:creationId xmlns:p14="http://schemas.microsoft.com/office/powerpoint/2010/main" val="4188783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0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92" y="646182"/>
            <a:ext cx="4611256" cy="707886"/>
          </a:xfrm>
        </p:spPr>
        <p:txBody>
          <a:bodyPr>
            <a:normAutofit/>
          </a:bodyPr>
          <a:lstStyle/>
          <a:p>
            <a:r>
              <a:rPr lang="en-US" sz="3200" dirty="0" err="1"/>
              <a:t>PackAge</a:t>
            </a:r>
            <a:r>
              <a:rPr lang="en-US" sz="3200" dirty="0"/>
              <a:t> &amp; ASSEMBLY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EBEC35-552C-0282-8450-A94DAA199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55" y="1196752"/>
            <a:ext cx="4148351" cy="4744012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ECBAB369-A1EE-1C2F-6659-DD61FD8687EE}"/>
              </a:ext>
            </a:extLst>
          </p:cNvPr>
          <p:cNvSpPr txBox="1">
            <a:spLocks/>
          </p:cNvSpPr>
          <p:nvPr/>
        </p:nvSpPr>
        <p:spPr>
          <a:xfrm>
            <a:off x="8472264" y="646182"/>
            <a:ext cx="2808312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PROJECT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E5596CB-0135-56DD-76EB-B9082DFFF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280" y="1171922"/>
            <a:ext cx="3405356" cy="47440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0692C1-8140-7739-AB88-53C4BFFAF73D}"/>
              </a:ext>
            </a:extLst>
          </p:cNvPr>
          <p:cNvSpPr txBox="1"/>
          <p:nvPr/>
        </p:nvSpPr>
        <p:spPr>
          <a:xfrm>
            <a:off x="-4993232" y="30138"/>
            <a:ext cx="1130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REFERENCES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815310-AB85-9339-C192-A9527E2BF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380" y="3109622"/>
            <a:ext cx="3843858" cy="31174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109418-1714-1A4E-6FA7-D8BDC0C168DD}"/>
              </a:ext>
            </a:extLst>
          </p:cNvPr>
          <p:cNvSpPr txBox="1"/>
          <p:nvPr/>
        </p:nvSpPr>
        <p:spPr>
          <a:xfrm>
            <a:off x="4382806" y="2771635"/>
            <a:ext cx="8591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Package references</a:t>
            </a:r>
            <a:endParaRPr lang="el-G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78B543-6E74-0F39-5BAC-EC23704B9B0F}"/>
              </a:ext>
            </a:extLst>
          </p:cNvPr>
          <p:cNvSpPr txBox="1"/>
          <p:nvPr/>
        </p:nvSpPr>
        <p:spPr>
          <a:xfrm>
            <a:off x="4727848" y="1628997"/>
            <a:ext cx="2265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Packages has references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Project has references too</a:t>
            </a:r>
            <a:endParaRPr lang="el-G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5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E2F4-8AA5-D8E3-9DA8-5D1A4F36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5" y="-719"/>
            <a:ext cx="9088313" cy="365760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Directory.Build.props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l-GR" sz="2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4813EC-D546-B6FA-78AB-B7C4DF32D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1C4384-EC9A-F748-36CB-17D4ED1F2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00" y="623462"/>
            <a:ext cx="6296904" cy="4410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A6751F-5058-7846-59AF-5EB14992C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521" y="2924944"/>
            <a:ext cx="9710279" cy="36724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BEF21B-0097-E7C7-FD44-92FD16AA42BF}"/>
              </a:ext>
            </a:extLst>
          </p:cNvPr>
          <p:cNvSpPr txBox="1"/>
          <p:nvPr/>
        </p:nvSpPr>
        <p:spPr>
          <a:xfrm>
            <a:off x="7320136" y="1252165"/>
            <a:ext cx="2484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Global properties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Package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Common package 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Conditions (references)</a:t>
            </a:r>
            <a:endParaRPr lang="el-G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3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" y="8424"/>
            <a:ext cx="10805160" cy="70788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GLOBAL PROPERTIES &amp; PACKAGE VERSIONING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BA66A7-CA56-DC32-047C-74266F0DB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49" y="1484784"/>
            <a:ext cx="10050278" cy="50108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F2C463-8560-A903-4B59-D5C3F7EF55EC}"/>
              </a:ext>
            </a:extLst>
          </p:cNvPr>
          <p:cNvSpPr txBox="1"/>
          <p:nvPr/>
        </p:nvSpPr>
        <p:spPr>
          <a:xfrm>
            <a:off x="350826" y="707886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Project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Version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Other variables</a:t>
            </a:r>
            <a:endParaRPr lang="el-G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45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1" y="0"/>
            <a:ext cx="10805160" cy="70788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COMMON PACKAGE REFERENCE &amp; Condition PACKAGE REFERENCE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44F8ED-1645-9895-3302-6DCE5DC6B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54" y="1700808"/>
            <a:ext cx="11809492" cy="46139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A8F3B4-4CC5-FFF0-F376-23D02B3B13D7}"/>
              </a:ext>
            </a:extLst>
          </p:cNvPr>
          <p:cNvSpPr txBox="1"/>
          <p:nvPr/>
        </p:nvSpPr>
        <p:spPr>
          <a:xfrm>
            <a:off x="197406" y="836712"/>
            <a:ext cx="2484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Common package 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Conditional references</a:t>
            </a:r>
          </a:p>
        </p:txBody>
      </p:sp>
    </p:spTree>
    <p:extLst>
      <p:ext uri="{BB962C8B-B14F-4D97-AF65-F5344CB8AC3E}">
        <p14:creationId xmlns:p14="http://schemas.microsoft.com/office/powerpoint/2010/main" val="92316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2B7E-3DA5-FD45-1725-0A495A89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" y="0"/>
            <a:ext cx="10805160" cy="476672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.CSPROJ (1)</a:t>
            </a:r>
            <a:endParaRPr lang="el-GR" sz="28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679B8-26BF-9B16-F396-F0AED269A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93AD27-D5C9-A797-4896-9AA7F602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514" y="627255"/>
            <a:ext cx="7954485" cy="60783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4AD4A5-A92E-772C-F9A1-EE9966B7C3F9}"/>
              </a:ext>
            </a:extLst>
          </p:cNvPr>
          <p:cNvSpPr txBox="1"/>
          <p:nvPr/>
        </p:nvSpPr>
        <p:spPr>
          <a:xfrm>
            <a:off x="119336" y="951184"/>
            <a:ext cx="21818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Output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Target framework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CROSS-PLATFORM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Target OS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SPECIFIC-PLATFORM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l-G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44AB1-FB67-F318-3B1C-6802B5F35EE5}"/>
              </a:ext>
            </a:extLst>
          </p:cNvPr>
          <p:cNvSpPr txBox="1"/>
          <p:nvPr/>
        </p:nvSpPr>
        <p:spPr>
          <a:xfrm>
            <a:off x="119336" y="62755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Properties</a:t>
            </a:r>
            <a:endParaRPr lang="el-G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A6DAB9-C172-3712-64C3-8C0ECCF10F12}"/>
              </a:ext>
            </a:extLst>
          </p:cNvPr>
          <p:cNvSpPr txBox="1"/>
          <p:nvPr/>
        </p:nvSpPr>
        <p:spPr>
          <a:xfrm>
            <a:off x="119335" y="2310500"/>
            <a:ext cx="2590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Poseidon Cross-Platform</a:t>
            </a:r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DA3E6-2DA7-D7F8-18BC-C353F2933BFE}"/>
              </a:ext>
            </a:extLst>
          </p:cNvPr>
          <p:cNvSpPr txBox="1"/>
          <p:nvPr/>
        </p:nvSpPr>
        <p:spPr>
          <a:xfrm>
            <a:off x="119335" y="5327906"/>
            <a:ext cx="3674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Poseidon &amp; Hercules Windows (Forms)</a:t>
            </a:r>
            <a:endParaRPr lang="el-G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E6AFCC-42D7-43A3-7890-99852FD0C3A9}"/>
              </a:ext>
            </a:extLst>
          </p:cNvPr>
          <p:cNvSpPr txBox="1"/>
          <p:nvPr/>
        </p:nvSpPr>
        <p:spPr>
          <a:xfrm>
            <a:off x="146042" y="2643387"/>
            <a:ext cx="3674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Party Libs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Packages (Standard &lt;= 2.0 or .NET 5.0 6.0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Poseidon.Libs.Config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Poseidon.Libs.Base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Poseidon.Libs.Db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6E8674-4122-E5DF-A39F-57ECB0EFA24F}"/>
              </a:ext>
            </a:extLst>
          </p:cNvPr>
          <p:cNvSpPr txBox="1"/>
          <p:nvPr/>
        </p:nvSpPr>
        <p:spPr>
          <a:xfrm>
            <a:off x="146042" y="5675983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All others</a:t>
            </a:r>
            <a:endParaRPr lang="el-G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52634-80FE-1CEA-D0BB-A520448E31CE}"/>
              </a:ext>
            </a:extLst>
          </p:cNvPr>
          <p:cNvSpPr txBox="1"/>
          <p:nvPr/>
        </p:nvSpPr>
        <p:spPr>
          <a:xfrm>
            <a:off x="119904" y="4106308"/>
            <a:ext cx="2590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Hercules Cross-Platform</a:t>
            </a:r>
            <a:endParaRPr lang="el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BF59B5-40AA-9ECE-31EF-D6AB3244682D}"/>
              </a:ext>
            </a:extLst>
          </p:cNvPr>
          <p:cNvSpPr txBox="1"/>
          <p:nvPr/>
        </p:nvSpPr>
        <p:spPr>
          <a:xfrm>
            <a:off x="146042" y="4445367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403734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AADA-0F27-DE49-3B08-773F2339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05160" cy="404664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dirty="0" err="1">
                <a:solidFill>
                  <a:schemeClr val="bg1"/>
                </a:solidFill>
              </a:rPr>
              <a:t>CsPROJ</a:t>
            </a:r>
            <a:r>
              <a:rPr lang="en-US" sz="2800" dirty="0">
                <a:solidFill>
                  <a:schemeClr val="bg1"/>
                </a:solidFill>
              </a:rPr>
              <a:t> (2)</a:t>
            </a:r>
            <a:endParaRPr lang="el-GR" sz="28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71A5BE-C8E9-04B6-B2E2-D67F236AB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909505-1897-D133-0130-D41F40170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0" y="1412776"/>
            <a:ext cx="11605710" cy="4808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C49DC-C778-6817-27ED-F6A039C4D5EB}"/>
              </a:ext>
            </a:extLst>
          </p:cNvPr>
          <p:cNvSpPr txBox="1"/>
          <p:nvPr/>
        </p:nvSpPr>
        <p:spPr>
          <a:xfrm>
            <a:off x="232699" y="635656"/>
            <a:ext cx="5133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Framework added! (not only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but also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WINDOWS FORMS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Project’s package 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Project’s assembly references</a:t>
            </a:r>
          </a:p>
        </p:txBody>
      </p:sp>
    </p:spTree>
    <p:extLst>
      <p:ext uri="{BB962C8B-B14F-4D97-AF65-F5344CB8AC3E}">
        <p14:creationId xmlns:p14="http://schemas.microsoft.com/office/powerpoint/2010/main" val="207121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12A1-C067-313C-00F0-F72A0EF3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24192" cy="47667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Conclusion</a:t>
            </a:r>
            <a:endParaRPr lang="el-GR" sz="2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0E5201-79A0-2721-2EC2-6B12BBA63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3A9B9-0101-0C69-CFB1-77930FADF97D}"/>
              </a:ext>
            </a:extLst>
          </p:cNvPr>
          <p:cNvSpPr txBox="1"/>
          <p:nvPr/>
        </p:nvSpPr>
        <p:spPr>
          <a:xfrm>
            <a:off x="191344" y="610856"/>
            <a:ext cx="79874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3r Party libraries &amp; assembly references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Package references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Standard 2.0/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5.0/6.0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Directory.Build.props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All projects (.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csproj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must be changed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Cross-Platform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Windows Platform (Windows Forms)</a:t>
            </a:r>
          </a:p>
          <a:p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Important note </a:t>
            </a:r>
            <a:b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All files and folders in project (folder) belongs to project!</a:t>
            </a:r>
            <a:endParaRPr lang="el-G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FF0104-9312-469B-9832-B8C845AD2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8" r="5737"/>
          <a:stretch/>
        </p:blipFill>
        <p:spPr>
          <a:xfrm>
            <a:off x="4007768" y="2684033"/>
            <a:ext cx="7848872" cy="39724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8B7CEB-D5F1-00C8-3C53-A5807805F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19" y="2703480"/>
            <a:ext cx="3381847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43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3487</TotalTime>
  <Words>886</Words>
  <Application>Microsoft Office PowerPoint</Application>
  <PresentationFormat>Widescreen</PresentationFormat>
  <Paragraphs>213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Cascadia Code</vt:lpstr>
      <vt:lpstr>Cascadia Mono</vt:lpstr>
      <vt:lpstr>Segoe UI</vt:lpstr>
      <vt:lpstr>Tw Cen MT</vt:lpstr>
      <vt:lpstr>Tw Cen MT Condensed</vt:lpstr>
      <vt:lpstr>Wingdings 3</vt:lpstr>
      <vt:lpstr>ModernClassicBlock-3</vt:lpstr>
      <vt:lpstr>POSEIDON .NET</vt:lpstr>
      <vt:lpstr>Intro</vt:lpstr>
      <vt:lpstr>PackAge &amp; ASSEMBLY</vt:lpstr>
      <vt:lpstr>Directory.Build.props </vt:lpstr>
      <vt:lpstr>GLOBAL PROPERTIES &amp; PACKAGE VERSIONING</vt:lpstr>
      <vt:lpstr>COMMON PACKAGE REFERENCE &amp; Condition PACKAGE REFERENCE</vt:lpstr>
      <vt:lpstr>.CSPROJ (1)</vt:lpstr>
      <vt:lpstr>.CsPROJ (2)</vt:lpstr>
      <vt:lpstr>Conclusion</vt:lpstr>
      <vt:lpstr>PoseidON &amp; HERCULES .NET X.0 where x &gt;= 6</vt:lpstr>
      <vt:lpstr>3rd Party</vt:lpstr>
      <vt:lpstr>Poseidon </vt:lpstr>
      <vt:lpstr>Hercules</vt:lpstr>
      <vt:lpstr>DEVXPRESS </vt:lpstr>
      <vt:lpstr>CREATE A PROJECT (1)</vt:lpstr>
      <vt:lpstr>CREATE A PROJECT (2)</vt:lpstr>
      <vt:lpstr>Conversion Tool (.exe)</vt:lpstr>
      <vt:lpstr>Conversion Tool (result)</vt:lpstr>
      <vt:lpstr>Conversion Tool (CHECK)</vt:lpstr>
      <vt:lpstr>OUTPUT (PUBLISH)</vt:lpstr>
      <vt:lpstr>PUBLISH (DEBUG)</vt:lpstr>
      <vt:lpstr>BUILD</vt:lpstr>
      <vt:lpstr>EXECUTABLES</vt:lpstr>
      <vt:lpstr>EXECUTABLES</vt:lpstr>
      <vt:lpstr>PROCESS Service SERIALIZE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</dc:title>
  <dc:creator>Stavros Kasidis</dc:creator>
  <cp:lastModifiedBy>Themistoklis Tzabazis</cp:lastModifiedBy>
  <cp:revision>86</cp:revision>
  <dcterms:created xsi:type="dcterms:W3CDTF">2021-01-27T07:47:32Z</dcterms:created>
  <dcterms:modified xsi:type="dcterms:W3CDTF">2023-01-18T12:46:01Z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