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31"/>
  </p:notesMasterIdLst>
  <p:handoutMasterIdLst>
    <p:handoutMasterId r:id="rId32"/>
  </p:handoutMasterIdLst>
  <p:sldIdLst>
    <p:sldId id="314" r:id="rId5"/>
    <p:sldId id="316" r:id="rId6"/>
    <p:sldId id="317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15" r:id="rId21"/>
    <p:sldId id="261" r:id="rId22"/>
    <p:sldId id="273" r:id="rId23"/>
    <p:sldId id="280" r:id="rId24"/>
    <p:sldId id="286" r:id="rId25"/>
    <p:sldId id="300" r:id="rId26"/>
    <p:sldId id="302" r:id="rId27"/>
    <p:sldId id="306" r:id="rId28"/>
    <p:sldId id="308" r:id="rId29"/>
    <p:sldId id="31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4" autoAdjust="0"/>
  </p:normalViewPr>
  <p:slideViewPr>
    <p:cSldViewPr>
      <p:cViewPr varScale="1">
        <p:scale>
          <a:sx n="113" d="100"/>
          <a:sy n="113" d="100"/>
        </p:scale>
        <p:origin x="456" y="114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F33-483B-8984-67AD3F1595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5F33-483B-8984-67AD3F1595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F33-483B-8984-67AD3F1595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F33-483B-8984-67AD3F15958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33-483B-8984-67AD3F1595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l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3/15/2023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3/15/2023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0229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8057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7359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6419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9417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4071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1537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0295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6040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5982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4146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2231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82515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97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1088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5940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4400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1605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4176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1747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3542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Assembl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eb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rienTorris/awesome-blazor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web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Single page applications &amp; </a:t>
            </a:r>
            <a:br>
              <a:rPr lang="en-US" dirty="0"/>
            </a:br>
            <a:r>
              <a:rPr lang="en-US" dirty="0"/>
              <a:t>Blazor intro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Stavros Kasidis</a:t>
            </a:r>
          </a:p>
        </p:txBody>
      </p:sp>
    </p:spTree>
    <p:extLst>
      <p:ext uri="{BB962C8B-B14F-4D97-AF65-F5344CB8AC3E}">
        <p14:creationId xmlns:p14="http://schemas.microsoft.com/office/powerpoint/2010/main" val="2296569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/>
          <a:lstStyle/>
          <a:p>
            <a:r>
              <a:rPr lang="en-US" sz="4000" dirty="0"/>
              <a:t>What is Web assembly </a:t>
            </a:r>
            <a:r>
              <a:rPr lang="en-US" dirty="0"/>
              <a:t>?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C852AC26-6C28-46EA-8282-7EBDB5402B69}"/>
              </a:ext>
            </a:extLst>
          </p:cNvPr>
          <p:cNvSpPr txBox="1">
            <a:spLocks/>
          </p:cNvSpPr>
          <p:nvPr/>
        </p:nvSpPr>
        <p:spPr>
          <a:xfrm>
            <a:off x="548641" y="2667000"/>
            <a:ext cx="3531135" cy="30662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Standardized bytecode</a:t>
            </a:r>
            <a:endParaRPr lang="en-US" dirty="0"/>
          </a:p>
          <a:p>
            <a:r>
              <a:rPr lang="en-US" sz="2000" dirty="0"/>
              <a:t>Binary format</a:t>
            </a:r>
          </a:p>
          <a:p>
            <a:r>
              <a:rPr lang="en-US" dirty="0"/>
              <a:t>Precompiled</a:t>
            </a:r>
          </a:p>
          <a:p>
            <a:r>
              <a:rPr lang="en-US" sz="2000" dirty="0"/>
              <a:t>Write in any language </a:t>
            </a:r>
            <a:r>
              <a:rPr lang="en-US" dirty="0"/>
              <a:t>and compile to WASM</a:t>
            </a:r>
          </a:p>
          <a:p>
            <a:r>
              <a:rPr lang="en-US" dirty="0"/>
              <a:t>Works like .NET IL (Intermediate Language)</a:t>
            </a:r>
          </a:p>
          <a:p>
            <a:r>
              <a:rPr lang="en-US" sz="2000" dirty="0">
                <a:hlinkClick r:id="rId3"/>
              </a:rPr>
              <a:t>https://developer.mozilla.org/en-US/docs/WebAssembly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ED04C8-A908-4543-8711-F548971F7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784" y="2190020"/>
            <a:ext cx="7871719" cy="312452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4421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/>
          <a:lstStyle/>
          <a:p>
            <a:r>
              <a:rPr lang="en-US" sz="4000" dirty="0"/>
              <a:t>What is Web assembly </a:t>
            </a:r>
            <a:r>
              <a:rPr lang="en-US" dirty="0"/>
              <a:t>?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C852AC26-6C28-46EA-8282-7EBDB5402B69}"/>
              </a:ext>
            </a:extLst>
          </p:cNvPr>
          <p:cNvSpPr txBox="1">
            <a:spLocks/>
          </p:cNvSpPr>
          <p:nvPr/>
        </p:nvSpPr>
        <p:spPr>
          <a:xfrm>
            <a:off x="570174" y="1949664"/>
            <a:ext cx="3603143" cy="40743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Better performance than JavaScript (compiled vs interpreted)</a:t>
            </a:r>
            <a:endParaRPr lang="el-GR" sz="2000" dirty="0"/>
          </a:p>
          <a:p>
            <a:r>
              <a:rPr lang="en-US" sz="2000" dirty="0"/>
              <a:t>Sandboxed (same as JavaScript)</a:t>
            </a:r>
          </a:p>
          <a:p>
            <a:r>
              <a:rPr lang="en-US" dirty="0"/>
              <a:t>More choices for developers</a:t>
            </a:r>
          </a:p>
          <a:p>
            <a:r>
              <a:rPr lang="en-US" dirty="0"/>
              <a:t>Supported in all modern browsers (Desktop &amp; Mobile)</a:t>
            </a:r>
          </a:p>
          <a:p>
            <a:r>
              <a:rPr lang="en-US" dirty="0"/>
              <a:t>The future of web development</a:t>
            </a:r>
          </a:p>
          <a:p>
            <a:r>
              <a:rPr lang="en-US" dirty="0"/>
              <a:t>New features in development</a:t>
            </a:r>
          </a:p>
          <a:p>
            <a:pPr lvl="1"/>
            <a:r>
              <a:rPr lang="en-US" dirty="0"/>
              <a:t>Multi-threading</a:t>
            </a:r>
          </a:p>
          <a:p>
            <a:pPr lvl="1"/>
            <a:r>
              <a:rPr lang="en-US" dirty="0"/>
              <a:t>Garbage Collection</a:t>
            </a:r>
          </a:p>
          <a:p>
            <a:pPr lvl="1"/>
            <a:r>
              <a:rPr lang="en-US" dirty="0"/>
              <a:t>Better performance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500573-C88F-4DEF-BB18-4EDE04FB9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08" y="1916832"/>
            <a:ext cx="7538372" cy="436278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1243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 is Blazor </a:t>
            </a:r>
            <a:r>
              <a:rPr lang="en-US" dirty="0"/>
              <a:t>?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97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/>
          <a:lstStyle/>
          <a:p>
            <a:r>
              <a:rPr lang="en-US" sz="4000" dirty="0"/>
              <a:t>What is blazor </a:t>
            </a:r>
            <a:r>
              <a:rPr lang="en-US" dirty="0"/>
              <a:t>?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1" y="2667000"/>
            <a:ext cx="3261359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.NET Single Page Application framework based on Web Assembly</a:t>
            </a:r>
            <a:endParaRPr lang="en-US" sz="2000" dirty="0"/>
          </a:p>
          <a:p>
            <a:r>
              <a:rPr lang="en-US" sz="2000" dirty="0"/>
              <a:t>Client-side C#, running in the browser</a:t>
            </a:r>
          </a:p>
          <a:p>
            <a:r>
              <a:rPr lang="en-US" dirty="0"/>
              <a:t>No JavaScript required ! </a:t>
            </a:r>
            <a:br>
              <a:rPr lang="en-US" dirty="0"/>
            </a:br>
            <a:r>
              <a:rPr lang="en-US" dirty="0"/>
              <a:t>(* mostly)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CC711-524A-4D03-A0E3-203502E8F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920" y="816586"/>
            <a:ext cx="6199609" cy="522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23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/>
          <a:lstStyle/>
          <a:p>
            <a:r>
              <a:rPr lang="en-US" sz="4000" dirty="0"/>
              <a:t>What is blazor </a:t>
            </a:r>
            <a:r>
              <a:rPr lang="en-US" dirty="0"/>
              <a:t>?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1" y="2667000"/>
            <a:ext cx="3261359" cy="2994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Blazor Features</a:t>
            </a:r>
          </a:p>
          <a:p>
            <a:pPr lvl="1"/>
            <a:r>
              <a:rPr lang="en-US" dirty="0"/>
              <a:t>Component Based</a:t>
            </a:r>
          </a:p>
          <a:p>
            <a:pPr lvl="1"/>
            <a:r>
              <a:rPr lang="en-US" dirty="0"/>
              <a:t>Razor Syntax</a:t>
            </a:r>
          </a:p>
          <a:p>
            <a:pPr lvl="1"/>
            <a:r>
              <a:rPr lang="en-US" dirty="0"/>
              <a:t>Dependency Injection</a:t>
            </a:r>
          </a:p>
          <a:p>
            <a:pPr lvl="1"/>
            <a:r>
              <a:rPr lang="en-US" dirty="0"/>
              <a:t>Client-side routing</a:t>
            </a:r>
          </a:p>
          <a:p>
            <a:pPr lvl="1"/>
            <a:r>
              <a:rPr lang="en-US" dirty="0"/>
              <a:t>Code sharing</a:t>
            </a:r>
          </a:p>
          <a:p>
            <a:pPr lvl="1"/>
            <a:r>
              <a:rPr lang="en-US" dirty="0" err="1"/>
              <a:t>Nuget</a:t>
            </a:r>
            <a:r>
              <a:rPr lang="en-US" dirty="0"/>
              <a:t> Packages</a:t>
            </a:r>
          </a:p>
          <a:p>
            <a:pPr lvl="1"/>
            <a:r>
              <a:rPr lang="en-US" dirty="0"/>
              <a:t>JavaScript Interop</a:t>
            </a:r>
          </a:p>
          <a:p>
            <a:pPr marL="228600" lvl="1" indent="0">
              <a:buNone/>
            </a:pPr>
            <a:endParaRPr lang="en-US" dirty="0"/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96B4A6-5BC1-4DB2-9B67-18FB643CE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790" y="1611424"/>
            <a:ext cx="8186896" cy="462575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4435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/>
          <a:lstStyle/>
          <a:p>
            <a:r>
              <a:rPr lang="en-US" sz="4000" dirty="0"/>
              <a:t>What is blazor </a:t>
            </a:r>
            <a:r>
              <a:rPr lang="en-US" dirty="0"/>
              <a:t>?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1" y="2667000"/>
            <a:ext cx="3261359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Vendor Support	</a:t>
            </a:r>
          </a:p>
          <a:p>
            <a:pPr lvl="1"/>
            <a:r>
              <a:rPr lang="en-US" dirty="0"/>
              <a:t>Telerik</a:t>
            </a:r>
          </a:p>
          <a:p>
            <a:pPr lvl="1"/>
            <a:r>
              <a:rPr lang="en-US" dirty="0"/>
              <a:t>DevExpress</a:t>
            </a:r>
          </a:p>
          <a:p>
            <a:pPr lvl="1"/>
            <a:r>
              <a:rPr lang="en-US" dirty="0" err="1"/>
              <a:t>Syncfusion</a:t>
            </a:r>
            <a:endParaRPr lang="en-US" dirty="0"/>
          </a:p>
          <a:p>
            <a:r>
              <a:rPr lang="en-US" dirty="0"/>
              <a:t>Community Support</a:t>
            </a:r>
          </a:p>
          <a:p>
            <a:r>
              <a:rPr lang="en-US" dirty="0">
                <a:hlinkClick r:id="rId3"/>
              </a:rPr>
              <a:t>https://github.com/AdrienTorris/awesome-blazor</a:t>
            </a:r>
            <a:endParaRPr lang="en-US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AE3368-9340-42AE-9CAB-3CEE5BA2B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6502" y="3692835"/>
            <a:ext cx="2530907" cy="25755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0EC134-D2C6-4D0A-8CD1-6C18773923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0894" y="990600"/>
            <a:ext cx="5276515" cy="128530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DA5404-7002-4333-B1FA-7A0FFF8761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7848" y="2867980"/>
            <a:ext cx="4225280" cy="211264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4262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see some code </a:t>
            </a:r>
            <a:br>
              <a:rPr lang="en-US" dirty="0"/>
            </a:br>
            <a:r>
              <a:rPr lang="en-US" dirty="0"/>
              <a:t>(Demo blazor APP)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36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6664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 TITLE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 Subtitle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r>
              <a:rPr lang="en-US" dirty="0"/>
              <a:t>Aenean nec lorem. In porttitor. Donec laoreet nonummy augue.</a:t>
            </a:r>
          </a:p>
          <a:p>
            <a:r>
              <a:rPr lang="en-US" dirty="0"/>
              <a:t>Suspendisse dui purus, scelerisque at, vulputate vitae, pretium mattis, nunc. Mauris eget neque at sem venenatis eleifend. Ut nonummy.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Nunc viverra imperdiet enim. Fusce est. Vivamus a tellus.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a Single Page Application (SPA) ?</a:t>
            </a:r>
          </a:p>
          <a:p>
            <a:r>
              <a:rPr lang="en-US" sz="3600" dirty="0"/>
              <a:t>What is Web Assembly ?</a:t>
            </a:r>
          </a:p>
          <a:p>
            <a:r>
              <a:rPr lang="en-US" sz="3600" dirty="0"/>
              <a:t>What is Blazor ?</a:t>
            </a:r>
          </a:p>
          <a:p>
            <a:r>
              <a:rPr lang="en-US" sz="3600" dirty="0"/>
              <a:t>Hands-On (Create a Blazor app)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Subjects</a:t>
            </a:r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828222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2976"/>
            <a:ext cx="12191999" cy="3278423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 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53" r="853"/>
          <a:stretch>
            <a:fillRect/>
          </a:stretch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SEGUE BLUE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BE63BA8-EAF4-4B88-8D23-BEF6AA60CC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</a:t>
            </a:r>
          </a:p>
        </p:txBody>
      </p:sp>
      <p:pic>
        <p:nvPicPr>
          <p:cNvPr id="85" name="Picture Placeholder 84">
            <a:extLst>
              <a:ext uri="{FF2B5EF4-FFF2-40B4-BE49-F238E27FC236}">
                <a16:creationId xmlns:a16="http://schemas.microsoft.com/office/drawing/2014/main" id="{F738FFEE-D221-419F-9925-DFE3C2A81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8275" t="-29639" r="-28275" b="-29639"/>
          <a:stretch/>
        </p:blipFill>
        <p:spPr>
          <a:xfrm>
            <a:off x="5756426" y="1935993"/>
            <a:ext cx="1094116" cy="1113108"/>
          </a:xfr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F8BDB9A-6E49-4052-924A-83FDD2B0A487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4818BA8-E954-4497-B8B9-B67D92F6032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Lorem Ipsum Dolor </a:t>
            </a:r>
          </a:p>
        </p:txBody>
      </p:sp>
      <p:pic>
        <p:nvPicPr>
          <p:cNvPr id="87" name="Picture Placeholder 86">
            <a:extLst>
              <a:ext uri="{FF2B5EF4-FFF2-40B4-BE49-F238E27FC236}">
                <a16:creationId xmlns:a16="http://schemas.microsoft.com/office/drawing/2014/main" id="{BA712089-DDBF-4741-BA71-63A6F987E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24968" t="-26383" r="-24968" b="-26383"/>
          <a:stretch/>
        </p:blipFill>
        <p:spPr>
          <a:xfrm>
            <a:off x="4774508" y="3502811"/>
            <a:ext cx="1094116" cy="111310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0F4F9B-7D29-4BED-87FB-3F3D1724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38AA8C13-AFD3-4C46-AEA7-67BEBF73986D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05FAE-96F0-43A6-B386-AAE4E62C6E8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Lorem Ipsum Dolor </a:t>
            </a:r>
          </a:p>
        </p:txBody>
      </p:sp>
      <p:pic>
        <p:nvPicPr>
          <p:cNvPr id="89" name="Picture Placeholder 88">
            <a:extLst>
              <a:ext uri="{FF2B5EF4-FFF2-40B4-BE49-F238E27FC236}">
                <a16:creationId xmlns:a16="http://schemas.microsoft.com/office/drawing/2014/main" id="{C8671B21-B5F4-4BFE-A90B-A16041BB7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18093" t="-19179" r="-18093" b="-19179"/>
          <a:stretch/>
        </p:blipFill>
        <p:spPr>
          <a:xfrm>
            <a:off x="3680392" y="5017901"/>
            <a:ext cx="1094116" cy="1113108"/>
          </a:xfrm>
        </p:spPr>
      </p:pic>
      <p:sp>
        <p:nvSpPr>
          <p:cNvPr id="29" name="Text Placeholder 119">
            <a:extLst>
              <a:ext uri="{FF2B5EF4-FFF2-40B4-BE49-F238E27FC236}">
                <a16:creationId xmlns:a16="http://schemas.microsoft.com/office/drawing/2014/main" id="{4DE3975B-F441-486B-9317-C176CC96B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F01420-E00A-46BC-9AE5-EDE89E81F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3263024"/>
            <a:ext cx="438912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210877-354A-400E-B4FF-A1264FC8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4803978"/>
            <a:ext cx="320040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175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11670C9-7A12-431E-92B2-050F2389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TEAM SLIDE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D9EB77-3854-428A-99DF-5F6FB999E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37B7E0-A907-45B1-854A-895D985A53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FIRSTNAME LASTNAME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D416F1B-2260-46A3-8712-BD1EA50EFF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Designation | Description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2EFCA5F8-2322-4618-9000-E296A1B5768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Firstname Lastname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B79AF253-AC40-4AA1-AFA7-9A4836DA01B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Firstname Lastname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B4D30168-25CE-4C20-BBE9-2C5590AFEB4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Firstname Lastname</a:t>
            </a:r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AFBC632A-A085-45FB-8A22-A087AB251AE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Firstname Lastname</a:t>
            </a:r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B0F79018-7E80-4F11-97D6-C1AC907028C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Firstname Lastname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BFB39279-C8C5-49A2-A66B-0E32CBBA58E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Firstname Lastname</a:t>
            </a:r>
          </a:p>
        </p:txBody>
      </p:sp>
      <p:sp>
        <p:nvSpPr>
          <p:cNvPr id="14" name="Text Placeholder 119">
            <a:extLst>
              <a:ext uri="{FF2B5EF4-FFF2-40B4-BE49-F238E27FC236}">
                <a16:creationId xmlns:a16="http://schemas.microsoft.com/office/drawing/2014/main" id="{E4C8DF3B-1E41-46C5-80F8-C3025F332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64A7FBF-2DE0-4849-9DC7-AB2BCC1ED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5F9EA9A4-B365-45B0-9991-F68DF2337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58832" y="2223786"/>
            <a:ext cx="1005836" cy="1005836"/>
          </a:xfrm>
        </p:spPr>
      </p:pic>
      <p:pic>
        <p:nvPicPr>
          <p:cNvPr id="40" name="Picture Placeholder 11">
            <a:extLst>
              <a:ext uri="{FF2B5EF4-FFF2-40B4-BE49-F238E27FC236}">
                <a16:creationId xmlns:a16="http://schemas.microsoft.com/office/drawing/2014/main" id="{9A1098EC-17B9-4663-931A-7EC2A74CD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9" b="79"/>
          <a:stretch/>
        </p:blipFill>
        <p:spPr>
          <a:xfrm>
            <a:off x="5426075" y="3663950"/>
            <a:ext cx="1006475" cy="1004888"/>
          </a:xfrm>
        </p:spPr>
      </p:pic>
      <p:pic>
        <p:nvPicPr>
          <p:cNvPr id="42" name="Picture Placeholder 11">
            <a:extLst>
              <a:ext uri="{FF2B5EF4-FFF2-40B4-BE49-F238E27FC236}">
                <a16:creationId xmlns:a16="http://schemas.microsoft.com/office/drawing/2014/main" id="{42823932-792D-43FD-8EB3-8E8407FD8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8488" y="5089525"/>
            <a:ext cx="1006475" cy="1006475"/>
          </a:xfrm>
        </p:spPr>
      </p:pic>
      <p:pic>
        <p:nvPicPr>
          <p:cNvPr id="44" name="Picture Placeholder 11">
            <a:extLst>
              <a:ext uri="{FF2B5EF4-FFF2-40B4-BE49-F238E27FC236}">
                <a16:creationId xmlns:a16="http://schemas.microsoft.com/office/drawing/2014/main" id="{74D86A10-BCCD-4CE2-9A36-D852A1A67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37450" y="5089525"/>
            <a:ext cx="1006475" cy="1006475"/>
          </a:xfrm>
        </p:spPr>
      </p:pic>
      <p:pic>
        <p:nvPicPr>
          <p:cNvPr id="46" name="Picture Placeholder 11">
            <a:extLst>
              <a:ext uri="{FF2B5EF4-FFF2-40B4-BE49-F238E27FC236}">
                <a16:creationId xmlns:a16="http://schemas.microsoft.com/office/drawing/2014/main" id="{E8BEFAE8-8E1F-471E-9FDC-C0CB51ADC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9" b="79"/>
          <a:stretch/>
        </p:blipFill>
        <p:spPr>
          <a:xfrm>
            <a:off x="8555038" y="3663950"/>
            <a:ext cx="1006475" cy="1004888"/>
          </a:xfrm>
        </p:spPr>
      </p:pic>
      <p:pic>
        <p:nvPicPr>
          <p:cNvPr id="48" name="Picture Placeholder 11">
            <a:extLst>
              <a:ext uri="{FF2B5EF4-FFF2-40B4-BE49-F238E27FC236}">
                <a16:creationId xmlns:a16="http://schemas.microsoft.com/office/drawing/2014/main" id="{9982CF15-E391-4403-8701-6F22884F8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9" b="79"/>
          <a:stretch/>
        </p:blipFill>
        <p:spPr>
          <a:xfrm>
            <a:off x="9586913" y="2224088"/>
            <a:ext cx="1006475" cy="1004887"/>
          </a:xfrm>
        </p:spPr>
      </p:pic>
    </p:spTree>
    <p:extLst>
      <p:ext uri="{BB962C8B-B14F-4D97-AF65-F5344CB8AC3E}">
        <p14:creationId xmlns:p14="http://schemas.microsoft.com/office/powerpoint/2010/main" val="2596912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FBCF731-478B-42B2-B3C6-ECCC3D68E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329286" cy="6858000"/>
          </a:xfrm>
        </p:spPr>
      </p:pic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C20719F7-6849-4C36-ACDB-C1AE2AAC7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CF39D3B5-ABDB-4DFF-8107-EF97569C9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“QUOTE”</a:t>
            </a:r>
          </a:p>
        </p:txBody>
      </p:sp>
      <p:sp>
        <p:nvSpPr>
          <p:cNvPr id="44" name="Subtitle 43">
            <a:extLst>
              <a:ext uri="{FF2B5EF4-FFF2-40B4-BE49-F238E27FC236}">
                <a16:creationId xmlns:a16="http://schemas.microsoft.com/office/drawing/2014/main" id="{F522C824-2C48-4465-AABE-F46286D9E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6488F643-327C-4A41-9703-B4932AF5A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8EE4272D-3A75-4E40-B1D6-C8D1636AB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40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24509E-BB74-42FE-A9A8-F01572CD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6BA4CE-8BD2-419E-A270-15A0EFE01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2" name="Text Placeholder 119">
            <a:extLst>
              <a:ext uri="{FF2B5EF4-FFF2-40B4-BE49-F238E27FC236}">
                <a16:creationId xmlns:a16="http://schemas.microsoft.com/office/drawing/2014/main" id="{C0F25050-A2F4-4F04-ACDB-1E6965034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E130FA9-9682-4FC0-84C0-A1E09669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700230"/>
              </p:ext>
            </p:extLst>
          </p:nvPr>
        </p:nvGraphicFramePr>
        <p:xfrm>
          <a:off x="685800" y="2209800"/>
          <a:ext cx="10805160" cy="38404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161032">
                  <a:extLst>
                    <a:ext uri="{9D8B030D-6E8A-4147-A177-3AD203B41FA5}">
                      <a16:colId xmlns:a16="http://schemas.microsoft.com/office/drawing/2014/main" val="3698606507"/>
                    </a:ext>
                  </a:extLst>
                </a:gridCol>
                <a:gridCol w="2161032">
                  <a:extLst>
                    <a:ext uri="{9D8B030D-6E8A-4147-A177-3AD203B41FA5}">
                      <a16:colId xmlns:a16="http://schemas.microsoft.com/office/drawing/2014/main" val="4203379421"/>
                    </a:ext>
                  </a:extLst>
                </a:gridCol>
                <a:gridCol w="2161032">
                  <a:extLst>
                    <a:ext uri="{9D8B030D-6E8A-4147-A177-3AD203B41FA5}">
                      <a16:colId xmlns:a16="http://schemas.microsoft.com/office/drawing/2014/main" val="1923939207"/>
                    </a:ext>
                  </a:extLst>
                </a:gridCol>
                <a:gridCol w="2161032">
                  <a:extLst>
                    <a:ext uri="{9D8B030D-6E8A-4147-A177-3AD203B41FA5}">
                      <a16:colId xmlns:a16="http://schemas.microsoft.com/office/drawing/2014/main" val="4275484518"/>
                    </a:ext>
                  </a:extLst>
                </a:gridCol>
                <a:gridCol w="2161032">
                  <a:extLst>
                    <a:ext uri="{9D8B030D-6E8A-4147-A177-3AD203B41FA5}">
                      <a16:colId xmlns:a16="http://schemas.microsoft.com/office/drawing/2014/main" val="199025764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Title</a:t>
                      </a:r>
                      <a:endPara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72153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Title</a:t>
                      </a:r>
                      <a:endPara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81075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Title</a:t>
                      </a:r>
                      <a:endPara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63967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Title</a:t>
                      </a:r>
                      <a:endPara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418753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Title</a:t>
                      </a:r>
                      <a:endPara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5681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Title</a:t>
                      </a:r>
                      <a:endPara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2991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089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152902DB-60A1-4BBC-BD80-ABD51351C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04200" y="2590800"/>
            <a:ext cx="2209800" cy="22098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/>
          <a:lstStyle/>
          <a:p>
            <a:r>
              <a:rPr lang="en-US" dirty="0"/>
              <a:t>PIE CHART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7" name="Chart 6" descr="chart">
            <a:extLst>
              <a:ext uri="{FF2B5EF4-FFF2-40B4-BE49-F238E27FC236}">
                <a16:creationId xmlns:a16="http://schemas.microsoft.com/office/drawing/2014/main" id="{423F99F7-105E-4F90-AEE5-0ABC1BA8E8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2165816"/>
              </p:ext>
            </p:extLst>
          </p:nvPr>
        </p:nvGraphicFramePr>
        <p:xfrm>
          <a:off x="7543800" y="2133600"/>
          <a:ext cx="3530600" cy="3471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Graphic 9">
            <a:extLst>
              <a:ext uri="{FF2B5EF4-FFF2-40B4-BE49-F238E27FC236}">
                <a16:creationId xmlns:a16="http://schemas.microsoft.com/office/drawing/2014/main" id="{36D8B7C8-55F2-49D9-A8C1-5754C2A7D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1900" y="3238500"/>
            <a:ext cx="914400" cy="914400"/>
          </a:xfrm>
          <a:prstGeom prst="rect">
            <a:avLst/>
          </a:prstGeom>
        </p:spPr>
      </p:pic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1" y="2667000"/>
            <a:ext cx="3261359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Lorem </a:t>
            </a:r>
            <a:r>
              <a:rPr lang="en-US" dirty="0"/>
              <a:t>ipsum dolor sit amet, consectetuer adipiscing elit. Maecenas porttitor congue massa. Fusce posuere, magna sed pulvinar ultricies, purus lectus malesuada libero, sit amet commodo magna eros quis urna.</a:t>
            </a:r>
          </a:p>
        </p:txBody>
      </p:sp>
    </p:spTree>
    <p:extLst>
      <p:ext uri="{BB962C8B-B14F-4D97-AF65-F5344CB8AC3E}">
        <p14:creationId xmlns:p14="http://schemas.microsoft.com/office/powerpoint/2010/main" val="250073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 is a Single Page Application</a:t>
            </a:r>
            <a:r>
              <a:rPr lang="en-US" dirty="0"/>
              <a:t>?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0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/>
          <a:lstStyle/>
          <a:p>
            <a:r>
              <a:rPr lang="en-US" sz="4000" dirty="0"/>
              <a:t>What is a Single Page Application </a:t>
            </a:r>
            <a:r>
              <a:rPr lang="en-US" dirty="0"/>
              <a:t>?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1" y="2667000"/>
            <a:ext cx="3261359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Applications </a:t>
            </a:r>
            <a:r>
              <a:rPr lang="en-US" dirty="0"/>
              <a:t>t</a:t>
            </a:r>
            <a:r>
              <a:rPr lang="en-US" sz="2000" dirty="0"/>
              <a:t>hat work in a single page in the browser</a:t>
            </a:r>
          </a:p>
          <a:p>
            <a:r>
              <a:rPr lang="en-US" sz="2000" dirty="0"/>
              <a:t>No page reloads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E50522-B6C1-4788-BBFD-BECCAF592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830" y="1676400"/>
            <a:ext cx="8360026" cy="49388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651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/>
          <a:lstStyle/>
          <a:p>
            <a:r>
              <a:rPr lang="en-US" sz="4000" dirty="0"/>
              <a:t>What is a Single Page Application </a:t>
            </a:r>
            <a:r>
              <a:rPr lang="en-US" dirty="0"/>
              <a:t>?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1" y="2667000"/>
            <a:ext cx="3261359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No POST/Redirect/GET cycle</a:t>
            </a:r>
          </a:p>
          <a:p>
            <a:r>
              <a:rPr lang="en-US" sz="2000" dirty="0"/>
              <a:t>AJAX calls are used for communication with the server</a:t>
            </a:r>
          </a:p>
          <a:p>
            <a:r>
              <a:rPr lang="en-US" dirty="0"/>
              <a:t>A SPA application is a collection of static files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83EB8-1C23-4BF2-9844-6F9BC844F4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4" t="30368" r="2140" b="17179"/>
          <a:stretch/>
        </p:blipFill>
        <p:spPr>
          <a:xfrm>
            <a:off x="3575720" y="2420888"/>
            <a:ext cx="8330081" cy="2514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7854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/>
          <a:lstStyle/>
          <a:p>
            <a:r>
              <a:rPr lang="en-US" sz="4000" dirty="0"/>
              <a:t>What is a Single Page Application </a:t>
            </a:r>
            <a:r>
              <a:rPr lang="en-US" dirty="0"/>
              <a:t>?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1" y="2667000"/>
            <a:ext cx="3261359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SPA Benefits</a:t>
            </a:r>
          </a:p>
          <a:p>
            <a:pPr lvl="1"/>
            <a:r>
              <a:rPr lang="en-US" dirty="0"/>
              <a:t>Faster navigation &amp; data refresh</a:t>
            </a:r>
          </a:p>
          <a:p>
            <a:pPr lvl="1"/>
            <a:r>
              <a:rPr lang="en-US" dirty="0"/>
              <a:t>Less bandwidth used</a:t>
            </a:r>
          </a:p>
          <a:p>
            <a:pPr lvl="1"/>
            <a:r>
              <a:rPr lang="en-US" dirty="0"/>
              <a:t>Utilizes client resources</a:t>
            </a:r>
          </a:p>
          <a:p>
            <a:pPr lvl="1"/>
            <a:r>
              <a:rPr lang="en-US" dirty="0"/>
              <a:t>Stateful client, similar to a desktop application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8211A2-033C-4510-8843-8828A8CD5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912" y="1698486"/>
            <a:ext cx="6577045" cy="49327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439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/>
          <a:lstStyle/>
          <a:p>
            <a:r>
              <a:rPr lang="en-US" sz="4000" dirty="0"/>
              <a:t>What is a Single Page Application </a:t>
            </a:r>
            <a:r>
              <a:rPr lang="en-US" dirty="0"/>
              <a:t>?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8" y="1988840"/>
            <a:ext cx="4467239" cy="4536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 SPA is written using a framework</a:t>
            </a:r>
          </a:p>
          <a:p>
            <a:r>
              <a:rPr lang="en-US" dirty="0"/>
              <a:t>SPA frameworks common features</a:t>
            </a:r>
          </a:p>
          <a:p>
            <a:pPr lvl="1"/>
            <a:r>
              <a:rPr lang="en-US" dirty="0"/>
              <a:t>Component based</a:t>
            </a:r>
          </a:p>
          <a:p>
            <a:pPr lvl="1"/>
            <a:r>
              <a:rPr lang="en-US" dirty="0"/>
              <a:t>Client-side routing</a:t>
            </a:r>
          </a:p>
          <a:p>
            <a:pPr lvl="1"/>
            <a:r>
              <a:rPr lang="en-US" dirty="0"/>
              <a:t>Dynamic HTML rendering with a template language</a:t>
            </a:r>
          </a:p>
          <a:p>
            <a:pPr lvl="1"/>
            <a:r>
              <a:rPr lang="en-US" dirty="0"/>
              <a:t>Data binding</a:t>
            </a:r>
          </a:p>
          <a:p>
            <a:pPr lvl="1"/>
            <a:r>
              <a:rPr lang="en-US" dirty="0"/>
              <a:t>Best Practices</a:t>
            </a:r>
          </a:p>
          <a:p>
            <a:r>
              <a:rPr lang="en-US" dirty="0"/>
              <a:t>Popular SPA frameworks</a:t>
            </a:r>
            <a:endParaRPr lang="en-US" sz="2200" dirty="0"/>
          </a:p>
          <a:p>
            <a:pPr lvl="1"/>
            <a:r>
              <a:rPr lang="en-US" dirty="0"/>
              <a:t>React.js</a:t>
            </a:r>
          </a:p>
          <a:p>
            <a:pPr lvl="1"/>
            <a:r>
              <a:rPr lang="en-US" dirty="0"/>
              <a:t>Angular</a:t>
            </a:r>
          </a:p>
          <a:p>
            <a:pPr lvl="1"/>
            <a:r>
              <a:rPr lang="en-US" dirty="0"/>
              <a:t>Vue.js</a:t>
            </a:r>
          </a:p>
          <a:p>
            <a:pPr lvl="1"/>
            <a:r>
              <a:rPr lang="en-US" dirty="0"/>
              <a:t>Blazor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ECBB9-5E15-4005-9A20-4B9C7066B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927" y="3212976"/>
            <a:ext cx="2520280" cy="151216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2508EC5-A4DA-4C33-9B4D-C2FA51C55A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08713" y="2423378"/>
            <a:ext cx="3453546" cy="9379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C038F8-B57A-45C0-AFA8-47FCFFEAF2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2422" y="1158132"/>
            <a:ext cx="2609913" cy="12214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AEA49F-41CB-4184-A3B9-7AFDA12964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0096" y="4385545"/>
            <a:ext cx="2880320" cy="225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7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 is Web Assembly </a:t>
            </a:r>
            <a:r>
              <a:rPr lang="en-US" dirty="0"/>
              <a:t>?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2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web assembly 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1" cy="3660648"/>
          </a:xfrm>
        </p:spPr>
        <p:txBody>
          <a:bodyPr>
            <a:normAutofit/>
          </a:bodyPr>
          <a:lstStyle/>
          <a:p>
            <a:r>
              <a:rPr lang="en-US" sz="3600" dirty="0"/>
              <a:t>No language choice for web clients</a:t>
            </a:r>
          </a:p>
          <a:p>
            <a:r>
              <a:rPr lang="en-US" sz="3600" dirty="0"/>
              <a:t>Forced to use JavaScript or languages that compile to JavaScript (e.g. TypeScript)</a:t>
            </a:r>
          </a:p>
          <a:p>
            <a:r>
              <a:rPr lang="en-US" sz="3600" dirty="0"/>
              <a:t>Enter: WASM !</a:t>
            </a:r>
            <a:endParaRPr lang="en-US" sz="34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Before WASM Release in 2017</a:t>
            </a:r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2485801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975</TotalTime>
  <Words>791</Words>
  <Application>Microsoft Office PowerPoint</Application>
  <PresentationFormat>Widescreen</PresentationFormat>
  <Paragraphs>174</Paragraphs>
  <Slides>26</Slides>
  <Notes>25</Notes>
  <HiddenSlides>10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Tw Cen MT</vt:lpstr>
      <vt:lpstr>Tw Cen MT Condensed</vt:lpstr>
      <vt:lpstr>Wingdings 3</vt:lpstr>
      <vt:lpstr>ModernClassicBlock-3</vt:lpstr>
      <vt:lpstr>Single page applications &amp;  Blazor intro</vt:lpstr>
      <vt:lpstr>Intro</vt:lpstr>
      <vt:lpstr>What is a Single Page Application?</vt:lpstr>
      <vt:lpstr>What is a Single Page Application ?</vt:lpstr>
      <vt:lpstr>What is a Single Page Application ?</vt:lpstr>
      <vt:lpstr>What is a Single Page Application ?</vt:lpstr>
      <vt:lpstr>What is a Single Page Application ?</vt:lpstr>
      <vt:lpstr>What is Web Assembly ?</vt:lpstr>
      <vt:lpstr>What is web assembly ?</vt:lpstr>
      <vt:lpstr>What is Web assembly ?</vt:lpstr>
      <vt:lpstr>What is Web assembly ?</vt:lpstr>
      <vt:lpstr>What is Blazor ?</vt:lpstr>
      <vt:lpstr>What is blazor ?</vt:lpstr>
      <vt:lpstr>What is blazor ?</vt:lpstr>
      <vt:lpstr>What is blazor ?</vt:lpstr>
      <vt:lpstr>Let’s see some code  (Demo blazor APP)</vt:lpstr>
      <vt:lpstr>PowerPoint Presentation</vt:lpstr>
      <vt:lpstr>ADD TITLE </vt:lpstr>
      <vt:lpstr>Lorem Ipsum Dolor Sit Amet, Consectetuer Adipiscing Elit </vt:lpstr>
      <vt:lpstr>Lorem Ipsum Dolor Sit Amet, Consectetuer Adipiscing Elit </vt:lpstr>
      <vt:lpstr>SEGUE BLUE </vt:lpstr>
      <vt:lpstr>Lorem Ipsum Dolor Sit Amet, Consectetuer Adipiscing Elit </vt:lpstr>
      <vt:lpstr>COMPANY TEAM SLIDE</vt:lpstr>
      <vt:lpstr>“QUOTE”</vt:lpstr>
      <vt:lpstr>TABLE</vt:lpstr>
      <vt:lpstr>PIE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TITLE</dc:title>
  <dc:creator>Stavros Kasidis</dc:creator>
  <cp:lastModifiedBy>Stavros Kasidis</cp:lastModifiedBy>
  <cp:revision>69</cp:revision>
  <dcterms:created xsi:type="dcterms:W3CDTF">2021-01-27T07:47:32Z</dcterms:created>
  <dcterms:modified xsi:type="dcterms:W3CDTF">2023-03-15T06:53:03Z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