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33" r:id="rId3"/>
    <p:sldId id="352" r:id="rId4"/>
    <p:sldId id="381" r:id="rId5"/>
    <p:sldId id="351" r:id="rId6"/>
    <p:sldId id="353" r:id="rId7"/>
    <p:sldId id="354" r:id="rId8"/>
    <p:sldId id="355" r:id="rId9"/>
    <p:sldId id="380" r:id="rId10"/>
    <p:sldId id="350" r:id="rId11"/>
    <p:sldId id="360" r:id="rId12"/>
    <p:sldId id="362" r:id="rId13"/>
    <p:sldId id="363" r:id="rId14"/>
    <p:sldId id="356" r:id="rId15"/>
    <p:sldId id="364" r:id="rId16"/>
    <p:sldId id="365" r:id="rId17"/>
    <p:sldId id="366" r:id="rId18"/>
    <p:sldId id="367" r:id="rId19"/>
    <p:sldId id="368" r:id="rId20"/>
    <p:sldId id="370" r:id="rId21"/>
    <p:sldId id="371" r:id="rId22"/>
    <p:sldId id="372" r:id="rId23"/>
    <p:sldId id="373" r:id="rId24"/>
    <p:sldId id="374" r:id="rId25"/>
    <p:sldId id="375" r:id="rId26"/>
    <p:sldId id="332" r:id="rId27"/>
    <p:sldId id="377" r:id="rId28"/>
    <p:sldId id="382" r:id="rId29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C"/>
    <a:srgbClr val="B92819"/>
    <a:srgbClr val="0000FF"/>
    <a:srgbClr val="0E3192"/>
    <a:srgbClr val="FF9933"/>
    <a:srgbClr val="D7EAF5"/>
    <a:srgbClr val="4EBCCE"/>
    <a:srgbClr val="263ED0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85600" autoAdjust="0"/>
  </p:normalViewPr>
  <p:slideViewPr>
    <p:cSldViewPr snapToObjects="1">
      <p:cViewPr varScale="1">
        <p:scale>
          <a:sx n="72" d="100"/>
          <a:sy n="72" d="100"/>
        </p:scale>
        <p:origin x="1422" y="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23293D-4F14-4B2D-BB81-2F9879FAA8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4700" y="766763"/>
            <a:ext cx="55483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1768"/>
            <a:ext cx="5205932" cy="460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4CD34A-38D5-45A5-8B85-DA8B71A6255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63252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90500" algn="l" rtl="0" eaLnBrk="0" fontAlgn="base" hangingPunct="0">
      <a:spcBef>
        <a:spcPct val="30000"/>
      </a:spcBef>
      <a:spcAft>
        <a:spcPct val="0"/>
      </a:spcAft>
      <a:buChar char="•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1000" indent="190500" algn="l" rtl="0" eaLnBrk="0" fontAlgn="base" hangingPunct="0">
      <a:spcBef>
        <a:spcPct val="30000"/>
      </a:spcBef>
      <a:spcAft>
        <a:spcPct val="0"/>
      </a:spcAft>
      <a:buChar char="–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2000" indent="1905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®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30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335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auto">
          <a:xfrm rot="10800000" flipH="1">
            <a:off x="1" y="908720"/>
            <a:ext cx="1244588" cy="504056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 flipH="1">
            <a:off x="1251396" y="0"/>
            <a:ext cx="209216" cy="90872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460612" y="0"/>
            <a:ext cx="8445388" cy="90872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44588" y="2276872"/>
            <a:ext cx="8153400" cy="1368425"/>
          </a:xfrm>
        </p:spPr>
        <p:txBody>
          <a:bodyPr/>
          <a:lstStyle>
            <a:lvl1pPr>
              <a:spcAft>
                <a:spcPts val="300"/>
              </a:spcAft>
              <a:defRPr sz="3600">
                <a:latin typeface="Calibri" pitchFamily="34" charset="0"/>
              </a:defRPr>
            </a:lvl1pPr>
          </a:lstStyle>
          <a:p>
            <a:pPr lvl="0"/>
            <a:r>
              <a:rPr lang="de-DE" noProof="0" dirty="0"/>
              <a:t>Energy Management System for Mild Parallel Hybrid Electric Vehicles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244588" y="3840832"/>
            <a:ext cx="8153400" cy="1676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noProof="0" dirty="0"/>
              <a:t>Group 2</a:t>
            </a:r>
          </a:p>
          <a:p>
            <a:pPr lvl="0"/>
            <a:r>
              <a:rPr lang="de-DE" noProof="0" dirty="0"/>
              <a:t>Mohite</a:t>
            </a:r>
          </a:p>
          <a:p>
            <a:pPr lvl="0"/>
            <a:r>
              <a:rPr lang="de-DE" noProof="0" dirty="0"/>
              <a:t>Rangani</a:t>
            </a:r>
          </a:p>
          <a:p>
            <a:pPr lvl="0"/>
            <a:r>
              <a:rPr lang="de-DE" noProof="0" dirty="0"/>
              <a:t>Kulkarni</a:t>
            </a:r>
          </a:p>
        </p:txBody>
      </p:sp>
      <p:sp>
        <p:nvSpPr>
          <p:cNvPr id="9" name="AutoShape 1"/>
          <p:cNvSpPr>
            <a:spLocks noChangeArrowheads="1"/>
          </p:cNvSpPr>
          <p:nvPr userDrawn="1"/>
        </p:nvSpPr>
        <p:spPr bwMode="auto">
          <a:xfrm>
            <a:off x="227007" y="57485"/>
            <a:ext cx="792163" cy="792163"/>
          </a:xfrm>
          <a:prstGeom prst="roundRect">
            <a:avLst>
              <a:gd name="adj" fmla="val 199"/>
            </a:avLst>
          </a:prstGeom>
          <a:solidFill>
            <a:srgbClr val="005F8C"/>
          </a:solidFill>
          <a:ln>
            <a:noFill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Oval 2"/>
          <p:cNvSpPr>
            <a:spLocks noChangeArrowheads="1"/>
          </p:cNvSpPr>
          <p:nvPr userDrawn="1"/>
        </p:nvSpPr>
        <p:spPr bwMode="auto">
          <a:xfrm>
            <a:off x="317495" y="14956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Oval 3"/>
          <p:cNvSpPr>
            <a:spLocks noChangeArrowheads="1"/>
          </p:cNvSpPr>
          <p:nvPr userDrawn="1"/>
        </p:nvSpPr>
        <p:spPr bwMode="auto">
          <a:xfrm>
            <a:off x="439732" y="270210"/>
            <a:ext cx="365125" cy="365125"/>
          </a:xfrm>
          <a:prstGeom prst="ellipse">
            <a:avLst/>
          </a:prstGeom>
          <a:solidFill>
            <a:srgbClr val="005F8C"/>
          </a:solidFill>
          <a:ln>
            <a:noFill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3" name="Freeform 4"/>
          <p:cNvSpPr>
            <a:spLocks noChangeArrowheads="1"/>
          </p:cNvSpPr>
          <p:nvPr userDrawn="1"/>
        </p:nvSpPr>
        <p:spPr bwMode="auto">
          <a:xfrm>
            <a:off x="577845" y="87648"/>
            <a:ext cx="122237" cy="244475"/>
          </a:xfrm>
          <a:custGeom>
            <a:avLst/>
            <a:gdLst>
              <a:gd name="T0" fmla="*/ 339 w 340"/>
              <a:gd name="T1" fmla="*/ 678 h 679"/>
              <a:gd name="T2" fmla="*/ 0 w 340"/>
              <a:gd name="T3" fmla="*/ 339 h 679"/>
              <a:gd name="T4" fmla="*/ 339 w 340"/>
              <a:gd name="T5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339" y="678"/>
                </a:moveTo>
                <a:lnTo>
                  <a:pt x="0" y="339"/>
                </a:lnTo>
                <a:lnTo>
                  <a:pt x="339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4" name="Freeform 5"/>
          <p:cNvSpPr>
            <a:spLocks noChangeArrowheads="1"/>
          </p:cNvSpPr>
          <p:nvPr userDrawn="1"/>
        </p:nvSpPr>
        <p:spPr bwMode="auto">
          <a:xfrm>
            <a:off x="257170" y="376573"/>
            <a:ext cx="244475" cy="122237"/>
          </a:xfrm>
          <a:custGeom>
            <a:avLst/>
            <a:gdLst>
              <a:gd name="T0" fmla="*/ 678 w 679"/>
              <a:gd name="T1" fmla="*/ 0 h 340"/>
              <a:gd name="T2" fmla="*/ 339 w 679"/>
              <a:gd name="T3" fmla="*/ 339 h 340"/>
              <a:gd name="T4" fmla="*/ 0 w 679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678" y="0"/>
                </a:moveTo>
                <a:lnTo>
                  <a:pt x="339" y="339"/>
                </a:lnTo>
                <a:lnTo>
                  <a:pt x="0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" name="Freeform 6"/>
          <p:cNvSpPr>
            <a:spLocks noChangeArrowheads="1"/>
          </p:cNvSpPr>
          <p:nvPr userDrawn="1"/>
        </p:nvSpPr>
        <p:spPr bwMode="auto">
          <a:xfrm>
            <a:off x="744532" y="408323"/>
            <a:ext cx="244475" cy="122237"/>
          </a:xfrm>
          <a:custGeom>
            <a:avLst/>
            <a:gdLst>
              <a:gd name="T0" fmla="*/ 0 w 679"/>
              <a:gd name="T1" fmla="*/ 339 h 340"/>
              <a:gd name="T2" fmla="*/ 339 w 679"/>
              <a:gd name="T3" fmla="*/ 0 h 340"/>
              <a:gd name="T4" fmla="*/ 678 w 679"/>
              <a:gd name="T5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0" y="339"/>
                </a:moveTo>
                <a:lnTo>
                  <a:pt x="339" y="0"/>
                </a:lnTo>
                <a:lnTo>
                  <a:pt x="678" y="339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Freeform 7"/>
          <p:cNvSpPr>
            <a:spLocks noChangeArrowheads="1"/>
          </p:cNvSpPr>
          <p:nvPr userDrawn="1"/>
        </p:nvSpPr>
        <p:spPr bwMode="auto">
          <a:xfrm>
            <a:off x="546095" y="575010"/>
            <a:ext cx="122237" cy="244475"/>
          </a:xfrm>
          <a:custGeom>
            <a:avLst/>
            <a:gdLst>
              <a:gd name="T0" fmla="*/ 0 w 340"/>
              <a:gd name="T1" fmla="*/ 0 h 679"/>
              <a:gd name="T2" fmla="*/ 339 w 340"/>
              <a:gd name="T3" fmla="*/ 339 h 679"/>
              <a:gd name="T4" fmla="*/ 0 w 340"/>
              <a:gd name="T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0" y="0"/>
                </a:moveTo>
                <a:lnTo>
                  <a:pt x="339" y="339"/>
                </a:lnTo>
                <a:lnTo>
                  <a:pt x="0" y="678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7" name="Gruppieren 16"/>
          <p:cNvGrpSpPr>
            <a:grpSpLocks noChangeAspect="1"/>
          </p:cNvGrpSpPr>
          <p:nvPr userDrawn="1"/>
        </p:nvGrpSpPr>
        <p:grpSpPr>
          <a:xfrm>
            <a:off x="6789204" y="164772"/>
            <a:ext cx="2876403" cy="576000"/>
            <a:chOff x="252416" y="311151"/>
            <a:chExt cx="1260491" cy="252411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35863" y="0"/>
            <a:ext cx="2346325" cy="5670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0"/>
            <a:ext cx="6888163" cy="56705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45520" cy="4707570"/>
          </a:xfrm>
        </p:spPr>
        <p:txBody>
          <a:bodyPr/>
          <a:lstStyle>
            <a:lvl1pPr>
              <a:spcAft>
                <a:spcPts val="300"/>
              </a:spcAft>
              <a:defRPr sz="2000"/>
            </a:lvl1pPr>
            <a:lvl2pPr marL="444500" indent="-266700">
              <a:spcBef>
                <a:spcPts val="300"/>
              </a:spcBef>
              <a:spcAft>
                <a:spcPts val="600"/>
              </a:spcAft>
              <a:buClrTx/>
              <a:buFont typeface="Calibri" pitchFamily="34" charset="0"/>
              <a:buChar char="•"/>
              <a:defRPr sz="1600"/>
            </a:lvl2pPr>
            <a:lvl3pPr marL="896938" indent="-266700"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143000"/>
            <a:ext cx="4379913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7613" y="1143000"/>
            <a:ext cx="43815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999" y="1025686"/>
            <a:ext cx="9345600" cy="470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6413" y="6629400"/>
            <a:ext cx="9399587" cy="22860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77825" y="6629400"/>
            <a:ext cx="414338" cy="228600"/>
          </a:xfrm>
          <a:prstGeom prst="parallelogram">
            <a:avLst>
              <a:gd name="adj" fmla="val 27406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5841268"/>
            <a:ext cx="9906000" cy="0"/>
          </a:xfrm>
          <a:prstGeom prst="line">
            <a:avLst/>
          </a:prstGeom>
          <a:noFill/>
          <a:ln w="25400">
            <a:solidFill>
              <a:srgbClr val="B9281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de-DE" dirty="0">
              <a:latin typeface="+mj-lt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920552" y="6012000"/>
            <a:ext cx="41404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/>
            <a:r>
              <a:rPr lang="de-DE" sz="1000" b="1" baseline="0" dirty="0">
                <a:latin typeface="Calibri" pitchFamily="34" charset="0"/>
                <a:cs typeface="Arial" pitchFamily="34" charset="0"/>
              </a:rPr>
              <a:t>Kulkarni, Rangani, and Mohite </a:t>
            </a:r>
          </a:p>
          <a:p>
            <a:pPr algn="l"/>
            <a:r>
              <a:rPr lang="de-DE" sz="1000" b="1" baseline="0" dirty="0">
                <a:latin typeface="Calibri" pitchFamily="34" charset="0"/>
                <a:cs typeface="Arial" pitchFamily="34" charset="0"/>
              </a:rPr>
              <a:t>Electromobility Research Group</a:t>
            </a:r>
            <a:endParaRPr lang="de-DE" sz="1000" b="1" dirty="0">
              <a:latin typeface="Calibri" pitchFamily="34" charset="0"/>
              <a:cs typeface="Arial" pitchFamily="34" charset="0"/>
            </a:endParaRPr>
          </a:p>
          <a:p>
            <a:pPr algn="just"/>
            <a:r>
              <a:rPr lang="de-DE" sz="1000" dirty="0">
                <a:latin typeface="Calibri" pitchFamily="34" charset="0"/>
                <a:cs typeface="Arial" pitchFamily="34" charset="0"/>
              </a:rPr>
              <a:t>University </a:t>
            </a:r>
            <a:r>
              <a:rPr lang="de-DE" sz="1000" dirty="0" err="1">
                <a:latin typeface="Calibri" pitchFamily="34" charset="0"/>
                <a:cs typeface="Arial" pitchFamily="34" charset="0"/>
              </a:rPr>
              <a:t>of</a:t>
            </a:r>
            <a:r>
              <a:rPr lang="de-DE" sz="1000" dirty="0">
                <a:latin typeface="Calibri" pitchFamily="34" charset="0"/>
                <a:cs typeface="Arial" pitchFamily="34" charset="0"/>
              </a:rPr>
              <a:t> Kaiserslautern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878138" y="0"/>
            <a:ext cx="7027862" cy="90872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2541686" y="0"/>
            <a:ext cx="4427538" cy="908720"/>
          </a:xfrm>
          <a:prstGeom prst="parallelogram">
            <a:avLst>
              <a:gd name="adj" fmla="val 24849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78138" y="0"/>
            <a:ext cx="700405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sp>
        <p:nvSpPr>
          <p:cNvPr id="35" name="Textplatzhalter 10"/>
          <p:cNvSpPr txBox="1">
            <a:spLocks/>
          </p:cNvSpPr>
          <p:nvPr userDrawn="1"/>
        </p:nvSpPr>
        <p:spPr>
          <a:xfrm>
            <a:off x="5061012" y="6012000"/>
            <a:ext cx="4680520" cy="460153"/>
          </a:xfrm>
          <a:prstGeom prst="rect">
            <a:avLst/>
          </a:prstGeom>
        </p:spPr>
        <p:txBody>
          <a:bodyPr tIns="0" bIns="0"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Energy Management System for Mild Parallel Hybrid Electric Vehicles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endParaRPr kumimoji="0" lang="de-DE" sz="1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fld id="{F169A3F8-06DC-421D-B7E7-7620B247202D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‹#›</a:t>
            </a:fld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Freeform 1"/>
          <p:cNvSpPr>
            <a:spLocks noChangeArrowheads="1"/>
          </p:cNvSpPr>
          <p:nvPr userDrawn="1"/>
        </p:nvSpPr>
        <p:spPr bwMode="auto">
          <a:xfrm>
            <a:off x="4508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360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6" name="Oval 2"/>
          <p:cNvSpPr>
            <a:spLocks noChangeArrowheads="1"/>
          </p:cNvSpPr>
          <p:nvPr userDrawn="1"/>
        </p:nvSpPr>
        <p:spPr bwMode="auto">
          <a:xfrm>
            <a:off x="284163" y="5998294"/>
            <a:ext cx="479425" cy="479425"/>
          </a:xfrm>
          <a:prstGeom prst="ellipse">
            <a:avLst/>
          </a:prstGeom>
          <a:solidFill>
            <a:srgbClr val="005F8C"/>
          </a:solidFill>
          <a:ln w="9525">
            <a:solidFill>
              <a:srgbClr val="005F8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7" name="Oval 3"/>
          <p:cNvSpPr>
            <a:spLocks noChangeArrowheads="1"/>
          </p:cNvSpPr>
          <p:nvPr userDrawn="1"/>
        </p:nvSpPr>
        <p:spPr bwMode="auto">
          <a:xfrm>
            <a:off x="379413" y="6093544"/>
            <a:ext cx="287337" cy="2873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8" name="Freeform 4"/>
          <p:cNvSpPr>
            <a:spLocks noChangeArrowheads="1"/>
          </p:cNvSpPr>
          <p:nvPr userDrawn="1"/>
        </p:nvSpPr>
        <p:spPr bwMode="auto">
          <a:xfrm>
            <a:off x="487363" y="5949082"/>
            <a:ext cx="96837" cy="192087"/>
          </a:xfrm>
          <a:custGeom>
            <a:avLst/>
            <a:gdLst>
              <a:gd name="T0" fmla="*/ 267 w 268"/>
              <a:gd name="T1" fmla="*/ 533 h 534"/>
              <a:gd name="T2" fmla="*/ 0 w 268"/>
              <a:gd name="T3" fmla="*/ 267 h 534"/>
              <a:gd name="T4" fmla="*/ 267 w 268"/>
              <a:gd name="T5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267" y="533"/>
                </a:moveTo>
                <a:lnTo>
                  <a:pt x="0" y="267"/>
                </a:lnTo>
                <a:lnTo>
                  <a:pt x="267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9" name="Freeform 5"/>
          <p:cNvSpPr>
            <a:spLocks noChangeArrowheads="1"/>
          </p:cNvSpPr>
          <p:nvPr userDrawn="1"/>
        </p:nvSpPr>
        <p:spPr bwMode="auto">
          <a:xfrm>
            <a:off x="4635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0" name="Freeform 6"/>
          <p:cNvSpPr>
            <a:spLocks noChangeArrowheads="1"/>
          </p:cNvSpPr>
          <p:nvPr userDrawn="1"/>
        </p:nvSpPr>
        <p:spPr bwMode="auto">
          <a:xfrm>
            <a:off x="234950" y="6177682"/>
            <a:ext cx="192088" cy="96837"/>
          </a:xfrm>
          <a:custGeom>
            <a:avLst/>
            <a:gdLst>
              <a:gd name="T0" fmla="*/ 533 w 534"/>
              <a:gd name="T1" fmla="*/ 0 h 268"/>
              <a:gd name="T2" fmla="*/ 267 w 534"/>
              <a:gd name="T3" fmla="*/ 267 h 268"/>
              <a:gd name="T4" fmla="*/ 0 w 534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533" y="0"/>
                </a:moveTo>
                <a:lnTo>
                  <a:pt x="267" y="267"/>
                </a:lnTo>
                <a:lnTo>
                  <a:pt x="0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1" name="Freeform 7"/>
          <p:cNvSpPr>
            <a:spLocks noChangeArrowheads="1"/>
          </p:cNvSpPr>
          <p:nvPr userDrawn="1"/>
        </p:nvSpPr>
        <p:spPr bwMode="auto">
          <a:xfrm>
            <a:off x="619125" y="6201494"/>
            <a:ext cx="192088" cy="96838"/>
          </a:xfrm>
          <a:custGeom>
            <a:avLst/>
            <a:gdLst>
              <a:gd name="T0" fmla="*/ 0 w 534"/>
              <a:gd name="T1" fmla="*/ 267 h 268"/>
              <a:gd name="T2" fmla="*/ 266 w 534"/>
              <a:gd name="T3" fmla="*/ 0 h 268"/>
              <a:gd name="T4" fmla="*/ 533 w 534"/>
              <a:gd name="T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0" y="267"/>
                </a:moveTo>
                <a:lnTo>
                  <a:pt x="266" y="0"/>
                </a:lnTo>
                <a:lnTo>
                  <a:pt x="533" y="267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9" name="Gruppieren 18"/>
          <p:cNvGrpSpPr>
            <a:grpSpLocks noChangeAspect="1"/>
          </p:cNvGrpSpPr>
          <p:nvPr userDrawn="1"/>
        </p:nvGrpSpPr>
        <p:grpSpPr>
          <a:xfrm>
            <a:off x="275417" y="238360"/>
            <a:ext cx="2157303" cy="432000"/>
            <a:chOff x="252416" y="311151"/>
            <a:chExt cx="1260491" cy="252411"/>
          </a:xfrm>
        </p:grpSpPr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4EBCCE"/>
        </a:buClr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44500" indent="-265113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•"/>
        <a:defRPr sz="1600" b="1">
          <a:solidFill>
            <a:schemeClr val="tx1"/>
          </a:solidFill>
          <a:latin typeface="Calibri" pitchFamily="34" charset="0"/>
        </a:defRPr>
      </a:lvl2pPr>
      <a:lvl3pPr marL="896938" indent="-268288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–"/>
        <a:defRPr sz="1600">
          <a:solidFill>
            <a:schemeClr val="tx1"/>
          </a:solidFill>
          <a:latin typeface="Calibri" pitchFamily="34" charset="0"/>
        </a:defRPr>
      </a:lvl3pPr>
      <a:lvl4pPr marL="1343025" indent="-257175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</a:defRPr>
      </a:lvl4pPr>
      <a:lvl5pPr marL="1854200" indent="-228600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»"/>
        <a:defRPr sz="1600">
          <a:solidFill>
            <a:schemeClr val="tx1"/>
          </a:solidFill>
          <a:latin typeface="Calibri" pitchFamily="34" charset="0"/>
        </a:defRPr>
      </a:lvl5pPr>
      <a:lvl6pPr marL="2311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768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225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68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Energy Management System for Mild Parallel Hybrid Electric Vehicles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244588" y="3768824"/>
            <a:ext cx="8153400" cy="2216460"/>
          </a:xfrm>
        </p:spPr>
        <p:txBody>
          <a:bodyPr/>
          <a:lstStyle/>
          <a:p>
            <a:r>
              <a:rPr lang="en-US" dirty="0"/>
              <a:t>Seminar </a:t>
            </a:r>
            <a:r>
              <a:rPr lang="en-US" dirty="0" err="1"/>
              <a:t>Electromobility</a:t>
            </a:r>
            <a:r>
              <a:rPr lang="en-US" dirty="0"/>
              <a:t> SS 2021</a:t>
            </a:r>
          </a:p>
          <a:p>
            <a:endParaRPr lang="en-US" sz="1600" dirty="0"/>
          </a:p>
          <a:p>
            <a:r>
              <a:rPr lang="en-US" dirty="0"/>
              <a:t>Stawan Chandrashekhar Kulkarni (419106)</a:t>
            </a:r>
          </a:p>
          <a:p>
            <a:r>
              <a:rPr lang="en-US" dirty="0" err="1"/>
              <a:t>Parth</a:t>
            </a:r>
            <a:r>
              <a:rPr lang="en-US" dirty="0"/>
              <a:t> </a:t>
            </a:r>
            <a:r>
              <a:rPr lang="en-US" dirty="0" err="1"/>
              <a:t>Rangani</a:t>
            </a:r>
            <a:r>
              <a:rPr lang="en-US" dirty="0"/>
              <a:t> (419154)</a:t>
            </a:r>
          </a:p>
          <a:p>
            <a:r>
              <a:rPr lang="en-US" dirty="0"/>
              <a:t>Pranav Balasaheb Mohite (419272)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DBA-0DB0-4612-9DD1-A37802DF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1DCBA1-9C86-4578-823C-618A44C93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kern="0" dirty="0"/>
                  <a:t>Regeneration Mode</a:t>
                </a:r>
              </a:p>
              <a:p>
                <a:pPr lvl="2"/>
                <a:r>
                  <a:rPr lang="en-US" kern="0" dirty="0"/>
                  <a:t>Utilizing kinetic energy of vehicle while decelerating</a:t>
                </a:r>
                <a:endParaRPr lang="en-US" kern="0" dirty="0">
                  <a:solidFill>
                    <a:srgbClr val="B92819"/>
                  </a:solidFill>
                </a:endParaRPr>
              </a:p>
              <a:p>
                <a:pPr lvl="2"/>
                <a:r>
                  <a:rPr lang="en-US" kern="0" dirty="0"/>
                  <a:t>Motor works as generator and charges battery</a:t>
                </a:r>
                <a:endParaRPr lang="en-US" dirty="0"/>
              </a:p>
              <a:p>
                <a:pPr lvl="1"/>
                <a:r>
                  <a:rPr lang="en-US" dirty="0"/>
                  <a:t>Operating Conditions</a:t>
                </a:r>
                <a:endParaRPr lang="en-US" kern="0" dirty="0"/>
              </a:p>
              <a:p>
                <a:pPr lvl="2"/>
                <a:r>
                  <a:rPr lang="en-US" dirty="0"/>
                  <a:t>Torque on the gearbox should be negative </a:t>
                </a:r>
                <a:endParaRPr lang="en-US" kern="0" dirty="0"/>
              </a:p>
              <a:p>
                <a:pPr lvl="2"/>
                <a:r>
                  <a:rPr lang="en-US" kern="0" dirty="0"/>
                  <a:t>Combustion Engine should turn off </a:t>
                </a:r>
              </a:p>
              <a:p>
                <a:pPr lvl="2"/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 Torque split ratio in this case is given as</a:t>
                </a:r>
              </a:p>
              <a:p>
                <a:pPr marL="630238" lvl="2" indent="0">
                  <a:buNone/>
                </a:pPr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𝑀𝐺𝐵</m:t>
                            </m:r>
                          </m:sub>
                        </m:sSub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, 1</m:t>
                    </m:r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) </a:t>
                </a:r>
                <a:endParaRPr lang="en-US" kern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1DCBA1-9C86-4578-823C-618A44C93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42B4D49-B837-4693-9B83-980D9B32AE9B}"/>
              </a:ext>
            </a:extLst>
          </p:cNvPr>
          <p:cNvSpPr/>
          <p:nvPr/>
        </p:nvSpPr>
        <p:spPr>
          <a:xfrm>
            <a:off x="4430498" y="435361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0CF2E-43A4-422D-B848-06268275AEAB}"/>
              </a:ext>
            </a:extLst>
          </p:cNvPr>
          <p:cNvSpPr/>
          <p:nvPr/>
        </p:nvSpPr>
        <p:spPr>
          <a:xfrm>
            <a:off x="4430942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TC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ACF40-47D6-4884-9C1C-34D28D35E144}"/>
              </a:ext>
            </a:extLst>
          </p:cNvPr>
          <p:cNvSpPr/>
          <p:nvPr/>
        </p:nvSpPr>
        <p:spPr>
          <a:xfrm>
            <a:off x="2918774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CF4DE-7343-4A25-B41F-5AD5C2B67DF8}"/>
              </a:ext>
            </a:extLst>
          </p:cNvPr>
          <p:cNvSpPr/>
          <p:nvPr/>
        </p:nvSpPr>
        <p:spPr>
          <a:xfrm>
            <a:off x="1406606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BT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032A-8EDC-498A-9F37-BC789288CC77}"/>
              </a:ext>
            </a:extLst>
          </p:cNvPr>
          <p:cNvSpPr/>
          <p:nvPr/>
        </p:nvSpPr>
        <p:spPr>
          <a:xfrm>
            <a:off x="5943110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MGB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4FE3-F735-44BE-B72F-387DC5FB4946}"/>
              </a:ext>
            </a:extLst>
          </p:cNvPr>
          <p:cNvSpPr/>
          <p:nvPr/>
        </p:nvSpPr>
        <p:spPr>
          <a:xfrm>
            <a:off x="7455278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1CE8A-7BE6-4C5B-89E8-D3895E86C0A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52556" y="4713651"/>
            <a:ext cx="444" cy="299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5484B3-0891-43E0-B271-26B583D0F573}"/>
              </a:ext>
            </a:extLst>
          </p:cNvPr>
          <p:cNvCxnSpPr>
            <a:cxnSpLocks/>
          </p:cNvCxnSpPr>
          <p:nvPr/>
        </p:nvCxnSpPr>
        <p:spPr>
          <a:xfrm flipH="1" flipV="1">
            <a:off x="5475058" y="519230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FF28D-192A-44B6-832E-12A649F0A4FD}"/>
              </a:ext>
            </a:extLst>
          </p:cNvPr>
          <p:cNvCxnSpPr>
            <a:cxnSpLocks/>
          </p:cNvCxnSpPr>
          <p:nvPr/>
        </p:nvCxnSpPr>
        <p:spPr>
          <a:xfrm flipH="1" flipV="1">
            <a:off x="6987226" y="519230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024986-F03E-4128-AD47-D0B0436B1C56}"/>
              </a:ext>
            </a:extLst>
          </p:cNvPr>
          <p:cNvCxnSpPr>
            <a:cxnSpLocks/>
          </p:cNvCxnSpPr>
          <p:nvPr/>
        </p:nvCxnSpPr>
        <p:spPr>
          <a:xfrm flipH="1" flipV="1">
            <a:off x="3962890" y="519275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C3B1D-B1A1-433E-9033-7CA0E40CBE7C}"/>
              </a:ext>
            </a:extLst>
          </p:cNvPr>
          <p:cNvCxnSpPr>
            <a:cxnSpLocks/>
          </p:cNvCxnSpPr>
          <p:nvPr/>
        </p:nvCxnSpPr>
        <p:spPr>
          <a:xfrm flipH="1" flipV="1">
            <a:off x="2450722" y="519275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2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Regeneration Mode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Implementation</a:t>
            </a:r>
          </a:p>
          <a:p>
            <a:pPr marL="1778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4099-DEB0-4A07-B1B4-221629F70AC9}"/>
              </a:ext>
            </a:extLst>
          </p:cNvPr>
          <p:cNvSpPr txBox="1"/>
          <p:nvPr/>
        </p:nvSpPr>
        <p:spPr>
          <a:xfrm>
            <a:off x="632520" y="2040135"/>
            <a:ext cx="91090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Mode 1 – Regeneration Mode</a:t>
            </a:r>
          </a:p>
          <a:p>
            <a:endParaRPr lang="en-US" b="0" i="0" u="none" strike="noStrike" baseline="0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(T_MGB&lt;0)</a:t>
            </a:r>
            <a:endParaRPr lang="en-US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de-D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u =min((interp1(w_EM_max,T_EM_max,w_MGB)+abs(theta_EM*dw_MGB)+epsilon)/T_MGB,1);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0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DBA-0DB0-4612-9DD1-A37802DF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1DCBA1-9C86-4578-823C-618A44C93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Electric Driving</a:t>
                </a:r>
                <a:endParaRPr lang="en-US" kern="0" dirty="0"/>
              </a:p>
              <a:p>
                <a:pPr lvl="2"/>
                <a:r>
                  <a:rPr lang="en-US" kern="0" dirty="0"/>
                  <a:t>Efficiency of </a:t>
                </a:r>
                <a:r>
                  <a:rPr lang="en-US" dirty="0"/>
                  <a:t>c</a:t>
                </a:r>
                <a:r>
                  <a:rPr lang="en-US" kern="0" dirty="0"/>
                  <a:t>ombustion engine is low at lower load points</a:t>
                </a:r>
              </a:p>
              <a:p>
                <a:pPr lvl="2"/>
                <a:r>
                  <a:rPr lang="en-US" kern="0" dirty="0"/>
                  <a:t>Motor is used to drive the vehicle</a:t>
                </a:r>
              </a:p>
              <a:p>
                <a:pPr lvl="2"/>
                <a:r>
                  <a:rPr lang="en-US" dirty="0"/>
                  <a:t>Combustion engine is turned off</a:t>
                </a:r>
              </a:p>
              <a:p>
                <a:pPr lvl="1"/>
                <a:r>
                  <a:rPr lang="en-US" dirty="0"/>
                  <a:t>Operating Conditions</a:t>
                </a:r>
                <a:endParaRPr lang="en-US" kern="0" dirty="0"/>
              </a:p>
              <a:p>
                <a:pPr lvl="2"/>
                <a:r>
                  <a:rPr lang="en-US" dirty="0"/>
                  <a:t>Torque on the gearbox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</m:sub>
                    </m:sSub>
                  </m:oMath>
                </a14:m>
                <a:r>
                  <a:rPr lang="en-US" dirty="0"/>
                  <a:t>) should be positive</a:t>
                </a:r>
                <a:r>
                  <a:rPr lang="en-US" kern="0" dirty="0"/>
                  <a:t>. Moreover, it should not exceed a threshold (T).</a:t>
                </a:r>
              </a:p>
              <a:p>
                <a:pPr lvl="2"/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Battery charge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)should be greater than its minimum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min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).</a:t>
                </a:r>
              </a:p>
              <a:p>
                <a:pPr lvl="2"/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 Torque split ratio in this case is given as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/>
                  <a:t> 1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1DCBA1-9C86-4578-823C-618A44C93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42B4D49-B837-4693-9B83-980D9B32AE9B}"/>
              </a:ext>
            </a:extLst>
          </p:cNvPr>
          <p:cNvSpPr/>
          <p:nvPr/>
        </p:nvSpPr>
        <p:spPr>
          <a:xfrm>
            <a:off x="4430498" y="435361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0CF2E-43A4-422D-B848-06268275AEAB}"/>
              </a:ext>
            </a:extLst>
          </p:cNvPr>
          <p:cNvSpPr/>
          <p:nvPr/>
        </p:nvSpPr>
        <p:spPr>
          <a:xfrm>
            <a:off x="4430942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TC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ACF40-47D6-4884-9C1C-34D28D35E144}"/>
              </a:ext>
            </a:extLst>
          </p:cNvPr>
          <p:cNvSpPr/>
          <p:nvPr/>
        </p:nvSpPr>
        <p:spPr>
          <a:xfrm>
            <a:off x="2918774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CF4DE-7343-4A25-B41F-5AD5C2B67DF8}"/>
              </a:ext>
            </a:extLst>
          </p:cNvPr>
          <p:cNvSpPr/>
          <p:nvPr/>
        </p:nvSpPr>
        <p:spPr>
          <a:xfrm>
            <a:off x="1406606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BT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032A-8EDC-498A-9F37-BC789288CC77}"/>
              </a:ext>
            </a:extLst>
          </p:cNvPr>
          <p:cNvSpPr/>
          <p:nvPr/>
        </p:nvSpPr>
        <p:spPr>
          <a:xfrm>
            <a:off x="5943110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MGB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4FE3-F735-44BE-B72F-387DC5FB4946}"/>
              </a:ext>
            </a:extLst>
          </p:cNvPr>
          <p:cNvSpPr/>
          <p:nvPr/>
        </p:nvSpPr>
        <p:spPr>
          <a:xfrm>
            <a:off x="7455278" y="5012731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V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1CE8A-7BE6-4C5B-89E8-D3895E86C0A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952556" y="4713651"/>
            <a:ext cx="444" cy="29908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5484B3-0891-43E0-B271-26B583D0F573}"/>
              </a:ext>
            </a:extLst>
          </p:cNvPr>
          <p:cNvCxnSpPr>
            <a:cxnSpLocks/>
          </p:cNvCxnSpPr>
          <p:nvPr/>
        </p:nvCxnSpPr>
        <p:spPr>
          <a:xfrm flipV="1">
            <a:off x="5475058" y="519230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FF28D-192A-44B6-832E-12A649F0A4FD}"/>
              </a:ext>
            </a:extLst>
          </p:cNvPr>
          <p:cNvCxnSpPr>
            <a:cxnSpLocks/>
          </p:cNvCxnSpPr>
          <p:nvPr/>
        </p:nvCxnSpPr>
        <p:spPr>
          <a:xfrm flipV="1">
            <a:off x="6987226" y="519230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024986-F03E-4128-AD47-D0B0436B1C56}"/>
              </a:ext>
            </a:extLst>
          </p:cNvPr>
          <p:cNvCxnSpPr>
            <a:cxnSpLocks/>
          </p:cNvCxnSpPr>
          <p:nvPr/>
        </p:nvCxnSpPr>
        <p:spPr>
          <a:xfrm flipV="1">
            <a:off x="3962890" y="519275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C3B1D-B1A1-433E-9033-7CA0E40CBE7C}"/>
              </a:ext>
            </a:extLst>
          </p:cNvPr>
          <p:cNvCxnSpPr>
            <a:cxnSpLocks/>
          </p:cNvCxnSpPr>
          <p:nvPr/>
        </p:nvCxnSpPr>
        <p:spPr>
          <a:xfrm flipV="1">
            <a:off x="2450722" y="519275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84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Electric Driving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4099-DEB0-4A07-B1B4-221629F70AC9}"/>
              </a:ext>
            </a:extLst>
          </p:cNvPr>
          <p:cNvSpPr txBox="1"/>
          <p:nvPr/>
        </p:nvSpPr>
        <p:spPr>
          <a:xfrm>
            <a:off x="632520" y="2042723"/>
            <a:ext cx="91090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Mode 2 – Electric Driving</a:t>
            </a:r>
          </a:p>
          <a:p>
            <a:endParaRPr lang="en-US" b="0" i="0" u="none" strike="noStrike" baseline="0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((T_MGB&gt;0) &amp;&amp; (T_MGB &lt;= T)  &amp;&amp; (Q_BT&gt;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Q_BT_min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  <a:endParaRPr lang="en-US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u =1;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For NEDC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T = 29 Nm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Q_BT_min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2500 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For FTP-75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T = 32 Nm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Q_BT_min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2500 C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r>
                  <a:rPr lang="en-US" dirty="0"/>
                  <a:t>Load Point Shifting – Motor Mode</a:t>
                </a:r>
              </a:p>
              <a:p>
                <a:pPr lvl="2"/>
                <a:r>
                  <a:rPr lang="en-US" dirty="0"/>
                  <a:t>Motor is used as motor along with internal combustion engine to drive the vehicle</a:t>
                </a:r>
              </a:p>
              <a:p>
                <a:pPr lvl="2"/>
                <a:r>
                  <a:rPr lang="en-US" dirty="0"/>
                  <a:t>Operated when engine alone is not sufficient to power the load</a:t>
                </a:r>
              </a:p>
              <a:p>
                <a:pPr lvl="1"/>
                <a:r>
                  <a:rPr lang="en-US" dirty="0"/>
                  <a:t>Operating Conditions</a:t>
                </a:r>
              </a:p>
              <a:p>
                <a:pPr lvl="2"/>
                <a:r>
                  <a:rPr lang="en-US" dirty="0"/>
                  <a:t>Torque on the gearbox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</m:sub>
                    </m:sSub>
                  </m:oMath>
                </a14:m>
                <a:r>
                  <a:rPr lang="en-US" dirty="0"/>
                  <a:t>) should be greater than threshold torque for LPS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There should be sufficient charge in the battery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</m:sub>
                    </m:sSub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).</a:t>
                </a:r>
              </a:p>
              <a:p>
                <a:pPr lvl="2"/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For optimum fuel consumption, g</a:t>
                </a:r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ear ratio of the gearbox should be 2 (</a:t>
                </a:r>
                <a:r>
                  <a:rPr lang="en-US" i="1" dirty="0" err="1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i</a:t>
                </a:r>
                <a:r>
                  <a:rPr lang="en-US" i="1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==2 )</a:t>
                </a:r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𝑇𝑜𝑟𝑞𝑢𝑒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𝑠𝑝𝑙𝑖𝑡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𝑟𝑎𝑡𝑖𝑜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𝑖𝑠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𝑔𝑖𝑣𝑒𝑛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endParaRPr lang="en-US" b="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30238" lvl="2" indent="0">
                  <a:buNone/>
                </a:pPr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𝑀𝐺𝐵</m:t>
                            </m:r>
                          </m:sub>
                        </m:sSub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𝐿𝑃𝑆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𝑚𝑜𝑡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) </a:t>
                </a:r>
              </a:p>
              <a:p>
                <a:pPr marL="177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B54F3CF-2044-4123-978F-8B5814DC2C5F}"/>
              </a:ext>
            </a:extLst>
          </p:cNvPr>
          <p:cNvSpPr/>
          <p:nvPr/>
        </p:nvSpPr>
        <p:spPr>
          <a:xfrm>
            <a:off x="4430498" y="453407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1CE9-E631-433F-8EFF-9237280734B0}"/>
              </a:ext>
            </a:extLst>
          </p:cNvPr>
          <p:cNvSpPr/>
          <p:nvPr/>
        </p:nvSpPr>
        <p:spPr>
          <a:xfrm>
            <a:off x="4430942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TC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EA2B3-FD47-4C69-90FD-60C081B12286}"/>
              </a:ext>
            </a:extLst>
          </p:cNvPr>
          <p:cNvSpPr/>
          <p:nvPr/>
        </p:nvSpPr>
        <p:spPr>
          <a:xfrm>
            <a:off x="2918774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D4808-E53D-401F-AD5F-0106AB419113}"/>
              </a:ext>
            </a:extLst>
          </p:cNvPr>
          <p:cNvSpPr/>
          <p:nvPr/>
        </p:nvSpPr>
        <p:spPr>
          <a:xfrm>
            <a:off x="1406606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BT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90200-ACDA-468E-9911-1C71D66FE4CD}"/>
              </a:ext>
            </a:extLst>
          </p:cNvPr>
          <p:cNvSpPr/>
          <p:nvPr/>
        </p:nvSpPr>
        <p:spPr>
          <a:xfrm>
            <a:off x="5943110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MGB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A0562-7F3A-4969-AF92-52CD9EBDD1D4}"/>
              </a:ext>
            </a:extLst>
          </p:cNvPr>
          <p:cNvSpPr/>
          <p:nvPr/>
        </p:nvSpPr>
        <p:spPr>
          <a:xfrm>
            <a:off x="7455278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7CB69D-226C-431C-BC9B-C890BDBDF16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952556" y="4894116"/>
            <a:ext cx="444" cy="299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771FC7-37FF-4CCC-88A6-35BB1BD89062}"/>
              </a:ext>
            </a:extLst>
          </p:cNvPr>
          <p:cNvCxnSpPr>
            <a:cxnSpLocks/>
          </p:cNvCxnSpPr>
          <p:nvPr/>
        </p:nvCxnSpPr>
        <p:spPr>
          <a:xfrm flipV="1">
            <a:off x="5475058" y="537277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861A3-01F3-43A0-BCD2-653A227E3A9D}"/>
              </a:ext>
            </a:extLst>
          </p:cNvPr>
          <p:cNvCxnSpPr>
            <a:cxnSpLocks/>
          </p:cNvCxnSpPr>
          <p:nvPr/>
        </p:nvCxnSpPr>
        <p:spPr>
          <a:xfrm flipV="1">
            <a:off x="6987226" y="537277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19F13-5F99-4318-BDB2-5EC636A2BABA}"/>
              </a:ext>
            </a:extLst>
          </p:cNvPr>
          <p:cNvCxnSpPr>
            <a:cxnSpLocks/>
          </p:cNvCxnSpPr>
          <p:nvPr/>
        </p:nvCxnSpPr>
        <p:spPr>
          <a:xfrm flipV="1">
            <a:off x="3962890" y="537321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C8D58-FF4F-4E8E-90F2-EFC6230A39E3}"/>
              </a:ext>
            </a:extLst>
          </p:cNvPr>
          <p:cNvCxnSpPr>
            <a:cxnSpLocks/>
          </p:cNvCxnSpPr>
          <p:nvPr/>
        </p:nvCxnSpPr>
        <p:spPr>
          <a:xfrm flipV="1">
            <a:off x="2450722" y="537321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35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Load Point Shifting – Motor Mode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Implementation</a:t>
            </a:r>
          </a:p>
          <a:p>
            <a:pPr marL="1778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4099-DEB0-4A07-B1B4-221629F70AC9}"/>
              </a:ext>
            </a:extLst>
          </p:cNvPr>
          <p:cNvSpPr txBox="1"/>
          <p:nvPr/>
        </p:nvSpPr>
        <p:spPr>
          <a:xfrm>
            <a:off x="632520" y="2042723"/>
            <a:ext cx="910901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Mode 3 – Load Point Shifting – Motor Mode</a:t>
            </a:r>
          </a:p>
          <a:p>
            <a:endParaRPr lang="en-US" b="0" i="0" u="none" strike="noStrike" baseline="0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((T_MGB &gt;=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T_MGB_th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)&amp;&amp; (Q_BT&gt;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Q_BT_max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==2))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u = min((interp1(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w_EM_max,T_EM_max,w_MGB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)-abs(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theta_EM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dw_MGB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)-epsilon)/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T_MGB,u_LPS_mot_max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For NEDC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T_MGB_th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29 Nm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Q_BT_max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16000 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u_LPS_mot_max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0.2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For FTP-75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T_MGB_th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29 Nm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Q_BT_max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2500 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u_LPS_mot_max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0.2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5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r>
                  <a:rPr lang="en-US" dirty="0"/>
                  <a:t>Load Point Shifting – Generator Mode</a:t>
                </a:r>
              </a:p>
              <a:p>
                <a:pPr lvl="2"/>
                <a:r>
                  <a:rPr lang="en-US" dirty="0"/>
                  <a:t>Motor is used as generator along with internal combustion engine to charge the battery</a:t>
                </a:r>
              </a:p>
              <a:p>
                <a:pPr lvl="2"/>
                <a:r>
                  <a:rPr lang="en-US" dirty="0"/>
                  <a:t>Operated when load on the vehicle is lower than power generated by combustion engine</a:t>
                </a:r>
              </a:p>
              <a:p>
                <a:pPr lvl="1"/>
                <a:r>
                  <a:rPr lang="en-US" dirty="0"/>
                  <a:t>Operating Conditions</a:t>
                </a:r>
              </a:p>
              <a:p>
                <a:pPr lvl="2"/>
                <a:r>
                  <a:rPr lang="en-US" dirty="0"/>
                  <a:t>Torque on the gearbox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</m:sub>
                    </m:sSub>
                  </m:oMath>
                </a14:m>
                <a:r>
                  <a:rPr lang="en-US" dirty="0"/>
                  <a:t>) is greater than T but less than threshold torque for LPS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Charge in the battery is not </a:t>
                </a:r>
                <a:r>
                  <a:rPr lang="en-US" dirty="0" err="1">
                    <a:ea typeface="SimSun" panose="02010600030101010101" pitchFamily="2" charset="-122"/>
                    <a:cs typeface="Calibri" panose="020F0502020204030204" pitchFamily="34" charset="0"/>
                  </a:rPr>
                  <a:t>upto</a:t>
                </a:r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 its maximum limit</a:t>
                </a:r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</m:sub>
                    </m:sSub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max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⁡</m:t>
                        </m:r>
                      </m:sub>
                    </m:sSub>
                  </m:oMath>
                </a14:m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).</a:t>
                </a:r>
              </a:p>
              <a:p>
                <a:pPr lvl="2"/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Torque split ratio </a:t>
                </a:r>
                <a:r>
                  <a:rPr lang="en-US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is given as</a:t>
                </a:r>
              </a:p>
              <a:p>
                <a:pPr marL="630238" lvl="2" indent="0">
                  <a:buNone/>
                </a:pPr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𝑚𝑖𝑛</m:t>
                    </m:r>
                    <m:r>
                      <a:rPr lang="en-US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𝐸𝑀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𝐸𝑀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𝑀𝐺𝐵</m:t>
                            </m:r>
                          </m:sub>
                        </m:sSub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𝐿𝑃𝑆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𝑔𝑒𝑛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  <a:cs typeface="Calibri" panose="020F0502020204030204" pitchFamily="34" charset="0"/>
                  </a:rPr>
                  <a:t>) </a:t>
                </a:r>
              </a:p>
              <a:p>
                <a:pPr marL="177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B54F3CF-2044-4123-978F-8B5814DC2C5F}"/>
              </a:ext>
            </a:extLst>
          </p:cNvPr>
          <p:cNvSpPr/>
          <p:nvPr/>
        </p:nvSpPr>
        <p:spPr>
          <a:xfrm>
            <a:off x="4430498" y="453407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1CE9-E631-433F-8EFF-9237280734B0}"/>
              </a:ext>
            </a:extLst>
          </p:cNvPr>
          <p:cNvSpPr/>
          <p:nvPr/>
        </p:nvSpPr>
        <p:spPr>
          <a:xfrm>
            <a:off x="4430942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TC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EA2B3-FD47-4C69-90FD-60C081B12286}"/>
              </a:ext>
            </a:extLst>
          </p:cNvPr>
          <p:cNvSpPr/>
          <p:nvPr/>
        </p:nvSpPr>
        <p:spPr>
          <a:xfrm>
            <a:off x="2918774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D4808-E53D-401F-AD5F-0106AB419113}"/>
              </a:ext>
            </a:extLst>
          </p:cNvPr>
          <p:cNvSpPr/>
          <p:nvPr/>
        </p:nvSpPr>
        <p:spPr>
          <a:xfrm>
            <a:off x="1406606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BT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90200-ACDA-468E-9911-1C71D66FE4CD}"/>
              </a:ext>
            </a:extLst>
          </p:cNvPr>
          <p:cNvSpPr/>
          <p:nvPr/>
        </p:nvSpPr>
        <p:spPr>
          <a:xfrm>
            <a:off x="5943110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MGB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A0562-7F3A-4969-AF92-52CD9EBDD1D4}"/>
              </a:ext>
            </a:extLst>
          </p:cNvPr>
          <p:cNvSpPr/>
          <p:nvPr/>
        </p:nvSpPr>
        <p:spPr>
          <a:xfrm>
            <a:off x="7455278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7CB69D-226C-431C-BC9B-C890BDBDF16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952556" y="4894116"/>
            <a:ext cx="444" cy="299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771FC7-37FF-4CCC-88A6-35BB1BD89062}"/>
              </a:ext>
            </a:extLst>
          </p:cNvPr>
          <p:cNvCxnSpPr>
            <a:cxnSpLocks/>
          </p:cNvCxnSpPr>
          <p:nvPr/>
        </p:nvCxnSpPr>
        <p:spPr>
          <a:xfrm flipV="1">
            <a:off x="5475058" y="537277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861A3-01F3-43A0-BCD2-653A227E3A9D}"/>
              </a:ext>
            </a:extLst>
          </p:cNvPr>
          <p:cNvCxnSpPr>
            <a:cxnSpLocks/>
          </p:cNvCxnSpPr>
          <p:nvPr/>
        </p:nvCxnSpPr>
        <p:spPr>
          <a:xfrm flipV="1">
            <a:off x="6987226" y="537277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219F13-5F99-4318-BDB2-5EC636A2BABA}"/>
              </a:ext>
            </a:extLst>
          </p:cNvPr>
          <p:cNvCxnSpPr>
            <a:cxnSpLocks/>
          </p:cNvCxnSpPr>
          <p:nvPr/>
        </p:nvCxnSpPr>
        <p:spPr>
          <a:xfrm flipH="1" flipV="1">
            <a:off x="3962890" y="537321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CC8D58-FF4F-4E8E-90F2-EFC6230A39E3}"/>
              </a:ext>
            </a:extLst>
          </p:cNvPr>
          <p:cNvCxnSpPr>
            <a:cxnSpLocks/>
          </p:cNvCxnSpPr>
          <p:nvPr/>
        </p:nvCxnSpPr>
        <p:spPr>
          <a:xfrm flipH="1" flipV="1">
            <a:off x="2450722" y="5373216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Load Point Shifting – Generator Mode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Implementation</a:t>
            </a:r>
          </a:p>
          <a:p>
            <a:pPr marL="1778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DB4099-DEB0-4A07-B1B4-221629F70AC9}"/>
              </a:ext>
            </a:extLst>
          </p:cNvPr>
          <p:cNvSpPr txBox="1"/>
          <p:nvPr/>
        </p:nvSpPr>
        <p:spPr>
          <a:xfrm>
            <a:off x="632520" y="2042723"/>
            <a:ext cx="91090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</a:t>
            </a:r>
            <a:r>
              <a:rPr lang="en-US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Mode 4 – Load Point Shifting – Generator Mode</a:t>
            </a:r>
          </a:p>
          <a:p>
            <a:endParaRPr lang="en-US" dirty="0">
              <a:solidFill>
                <a:srgbClr val="0E00FF"/>
              </a:solidFill>
              <a:latin typeface="Courier New" panose="02070309020205020404" pitchFamily="49" charset="0"/>
            </a:endParaRPr>
          </a:p>
          <a:p>
            <a:r>
              <a:rPr lang="en-US" b="0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((T_MGB &gt;T) &amp;&amp; (T_MGB&lt; T_MGB_th) &amp;&amp; (Q_BT &lt; Q_BT_max))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 = max((interp1(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w_EM_max,T_EM_max,w_MGB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)+abs(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theta_EM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dw_MGB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)+epsilon)/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T_MGB,u_LPS_gen_max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For NEDC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T_MGB_th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29 Nm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Q_BT_max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16000 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u_LPS_gen_max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-0.55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%% For FTP-75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T_MGB_th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29 Nm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Q_BT_max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2500 C</a:t>
            </a:r>
          </a:p>
          <a:p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% </a:t>
            </a:r>
            <a:r>
              <a:rPr lang="en-US" dirty="0" err="1">
                <a:solidFill>
                  <a:srgbClr val="028009"/>
                </a:solidFill>
                <a:latin typeface="Courier New" panose="02070309020205020404" pitchFamily="49" charset="0"/>
              </a:rPr>
              <a:t>u_LPS_gen_max</a:t>
            </a:r>
            <a:r>
              <a:rPr lang="en-US" dirty="0">
                <a:solidFill>
                  <a:srgbClr val="028009"/>
                </a:solidFill>
                <a:latin typeface="Courier New" panose="02070309020205020404" pitchFamily="49" charset="0"/>
              </a:rPr>
              <a:t> = -0.35</a:t>
            </a:r>
          </a:p>
          <a:p>
            <a:endParaRPr lang="en-US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9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r>
                  <a:rPr lang="en-US" dirty="0"/>
                  <a:t>Conventional Driving</a:t>
                </a:r>
              </a:p>
              <a:p>
                <a:pPr lvl="2"/>
                <a:r>
                  <a:rPr lang="en-US" dirty="0"/>
                  <a:t>In high loads efficiency of engine is higher</a:t>
                </a:r>
              </a:p>
              <a:p>
                <a:pPr lvl="2"/>
                <a:r>
                  <a:rPr lang="en-US" dirty="0"/>
                  <a:t>Power required to drive the vehicle supplied only by engine</a:t>
                </a:r>
              </a:p>
              <a:p>
                <a:pPr lvl="2"/>
                <a:r>
                  <a:rPr lang="en-US" dirty="0"/>
                  <a:t>Operated in the optimum operational points of the engine</a:t>
                </a:r>
              </a:p>
              <a:p>
                <a:pPr lvl="2"/>
                <a:r>
                  <a:rPr lang="en-US" dirty="0"/>
                  <a:t>Motor is not operational, independent of battery charge</a:t>
                </a:r>
              </a:p>
              <a:p>
                <a:pPr lvl="1"/>
                <a:r>
                  <a:rPr lang="en-US" dirty="0"/>
                  <a:t>Operating Conditions</a:t>
                </a:r>
              </a:p>
              <a:p>
                <a:pPr lvl="2"/>
                <a:r>
                  <a:rPr lang="en-US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When none of the operation mode condition is satisfied </a:t>
                </a:r>
              </a:p>
              <a:p>
                <a:pPr lvl="2"/>
                <a:r>
                  <a:rPr lang="en-US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Torque split ratio is given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 0 </a:t>
                </a:r>
                <a:endParaRPr lang="en-US" dirty="0"/>
              </a:p>
              <a:p>
                <a:pPr lvl="1"/>
                <a:r>
                  <a:rPr lang="en-US" dirty="0" err="1"/>
                  <a:t>Matlab</a:t>
                </a:r>
                <a:r>
                  <a:rPr lang="en-US" dirty="0"/>
                  <a:t> Implementation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kern="1200" dirty="0">
                    <a:solidFill>
                      <a:srgbClr val="028009"/>
                    </a:solidFill>
                    <a:latin typeface="Courier New" panose="02070309020205020404" pitchFamily="49" charset="0"/>
                  </a:rPr>
                  <a:t>	</a:t>
                </a:r>
                <a:r>
                  <a:rPr lang="en-US" sz="1400" b="0" kern="1200" dirty="0">
                    <a:solidFill>
                      <a:srgbClr val="0E00FF"/>
                    </a:solidFill>
                    <a:latin typeface="Courier New" panose="02070309020205020404" pitchFamily="49" charset="0"/>
                  </a:rPr>
                  <a:t>else </a:t>
                </a:r>
                <a:r>
                  <a:rPr lang="en-US" sz="1400" b="0" kern="1200" dirty="0">
                    <a:solidFill>
                      <a:srgbClr val="028009"/>
                    </a:solidFill>
                    <a:latin typeface="Courier New" panose="02070309020205020404" pitchFamily="49" charset="0"/>
                  </a:rPr>
                  <a:t>                       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b="0" kern="1200" dirty="0">
                    <a:solidFill>
                      <a:srgbClr val="028009"/>
                    </a:solidFill>
                    <a:latin typeface="Courier New" panose="02070309020205020404" pitchFamily="49" charset="0"/>
                  </a:rPr>
                  <a:t>    	   u = 0;</a:t>
                </a:r>
              </a:p>
              <a:p>
                <a:pPr lvl="2"/>
                <a:endParaRPr lang="en-US" dirty="0">
                  <a:effectLst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lvl="2"/>
                <a:endParaRPr lang="en-US" dirty="0">
                  <a:effectLst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177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B54F3CF-2044-4123-978F-8B5814DC2C5F}"/>
              </a:ext>
            </a:extLst>
          </p:cNvPr>
          <p:cNvSpPr/>
          <p:nvPr/>
        </p:nvSpPr>
        <p:spPr>
          <a:xfrm>
            <a:off x="4430498" y="453407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1CE9-E631-433F-8EFF-9237280734B0}"/>
              </a:ext>
            </a:extLst>
          </p:cNvPr>
          <p:cNvSpPr/>
          <p:nvPr/>
        </p:nvSpPr>
        <p:spPr>
          <a:xfrm>
            <a:off x="4430942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TC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EA2B3-FD47-4C69-90FD-60C081B12286}"/>
              </a:ext>
            </a:extLst>
          </p:cNvPr>
          <p:cNvSpPr/>
          <p:nvPr/>
        </p:nvSpPr>
        <p:spPr>
          <a:xfrm>
            <a:off x="2918774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D4808-E53D-401F-AD5F-0106AB419113}"/>
              </a:ext>
            </a:extLst>
          </p:cNvPr>
          <p:cNvSpPr/>
          <p:nvPr/>
        </p:nvSpPr>
        <p:spPr>
          <a:xfrm>
            <a:off x="1406606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BT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F90200-ACDA-468E-9911-1C71D66FE4CD}"/>
              </a:ext>
            </a:extLst>
          </p:cNvPr>
          <p:cNvSpPr/>
          <p:nvPr/>
        </p:nvSpPr>
        <p:spPr>
          <a:xfrm>
            <a:off x="5943110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MGB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A0562-7F3A-4969-AF92-52CD9EBDD1D4}"/>
              </a:ext>
            </a:extLst>
          </p:cNvPr>
          <p:cNvSpPr/>
          <p:nvPr/>
        </p:nvSpPr>
        <p:spPr>
          <a:xfrm>
            <a:off x="7455278" y="5193196"/>
            <a:ext cx="104411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</a:rPr>
              <a:t>V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7CB69D-226C-431C-BC9B-C890BDBDF16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952556" y="4894116"/>
            <a:ext cx="444" cy="29908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771FC7-37FF-4CCC-88A6-35BB1BD89062}"/>
              </a:ext>
            </a:extLst>
          </p:cNvPr>
          <p:cNvCxnSpPr>
            <a:cxnSpLocks/>
          </p:cNvCxnSpPr>
          <p:nvPr/>
        </p:nvCxnSpPr>
        <p:spPr>
          <a:xfrm flipV="1">
            <a:off x="5475058" y="537277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861A3-01F3-43A0-BCD2-653A227E3A9D}"/>
              </a:ext>
            </a:extLst>
          </p:cNvPr>
          <p:cNvCxnSpPr>
            <a:cxnSpLocks/>
          </p:cNvCxnSpPr>
          <p:nvPr/>
        </p:nvCxnSpPr>
        <p:spPr>
          <a:xfrm flipV="1">
            <a:off x="6987226" y="5372771"/>
            <a:ext cx="468052" cy="44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ADBF28-CAC2-4A91-B310-DC43782D9B53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2450722" y="5373216"/>
            <a:ext cx="4680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2E3195-E389-4D85-81A5-D826D2FA5016}"/>
              </a:ext>
            </a:extLst>
          </p:cNvPr>
          <p:cNvCxnSpPr>
            <a:cxnSpLocks/>
          </p:cNvCxnSpPr>
          <p:nvPr/>
        </p:nvCxnSpPr>
        <p:spPr>
          <a:xfrm flipH="1">
            <a:off x="3962890" y="5372771"/>
            <a:ext cx="46805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4665000" cy="4707570"/>
              </a:xfrm>
            </p:spPr>
            <p:txBody>
              <a:bodyPr rIns="90000"/>
              <a:lstStyle/>
              <a:p>
                <a:r>
                  <a:rPr lang="en-US" dirty="0"/>
                  <a:t>Simulation Results</a:t>
                </a:r>
              </a:p>
              <a:p>
                <a:pPr lvl="1"/>
                <a:r>
                  <a:rPr lang="en-US" dirty="0"/>
                  <a:t>Input Parameters</a:t>
                </a:r>
              </a:p>
              <a:p>
                <a:pPr lvl="2"/>
                <a:r>
                  <a:rPr lang="en-US" dirty="0"/>
                  <a:t>NEDC Driving Cycle </a:t>
                </a:r>
                <a:endParaRPr lang="en-US" dirty="0">
                  <a:solidFill>
                    <a:srgbClr val="B92819"/>
                  </a:solidFill>
                </a:endParaRPr>
              </a:p>
              <a:p>
                <a:pPr lvl="2"/>
                <a:r>
                  <a:rPr lang="en-US" dirty="0"/>
                  <a:t>FTP-75 Driving Cycle</a:t>
                </a:r>
              </a:p>
              <a:p>
                <a:pPr lvl="1"/>
                <a:r>
                  <a:rPr lang="en-US" dirty="0"/>
                  <a:t>Outputs</a:t>
                </a:r>
              </a:p>
              <a:p>
                <a:pPr lvl="2"/>
                <a:r>
                  <a:rPr lang="en-US" dirty="0"/>
                  <a:t>Angular Velocity (</a:t>
                </a:r>
                <a:r>
                  <a:rPr lang="en-US" dirty="0">
                    <a:sym typeface="Symbol" panose="05050102010706020507" pitchFamily="18" charset="2"/>
                  </a:rPr>
                  <a:t> rad/s)</a:t>
                </a:r>
                <a:endParaRPr lang="en-US" dirty="0"/>
              </a:p>
              <a:p>
                <a:pPr lvl="2"/>
                <a:r>
                  <a:rPr lang="en-US" dirty="0"/>
                  <a:t>Gearbox Torque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</m:sub>
                    </m:sSub>
                  </m:oMath>
                </a14:m>
                <a:r>
                  <a:rPr lang="en-US" dirty="0"/>
                  <a:t> Nm)</a:t>
                </a:r>
              </a:p>
              <a:p>
                <a:pPr lvl="2"/>
                <a:r>
                  <a:rPr lang="en-US" dirty="0"/>
                  <a:t>Torque Split Ratio (</a:t>
                </a:r>
                <a:r>
                  <a:rPr lang="en-US" i="1" dirty="0"/>
                  <a:t>u</a:t>
                </a:r>
                <a:r>
                  <a:rPr lang="en-US" dirty="0"/>
                  <a:t> )</a:t>
                </a:r>
              </a:p>
              <a:p>
                <a:pPr lvl="2"/>
                <a:r>
                  <a:rPr lang="en-US" dirty="0"/>
                  <a:t>Battery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𝐵𝑇</m:t>
                        </m:r>
                      </m:sub>
                    </m:sSub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C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 Equivalent Fuel Consumption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4665000" cy="4707570"/>
              </a:xfrm>
              <a:blipFill>
                <a:blip r:embed="rId2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66F40E7-62B7-495C-9394-DBE6ACE5B26D}"/>
              </a:ext>
            </a:extLst>
          </p:cNvPr>
          <p:cNvSpPr txBox="1">
            <a:spLocks/>
          </p:cNvSpPr>
          <p:nvPr/>
        </p:nvSpPr>
        <p:spPr bwMode="auto">
          <a:xfrm>
            <a:off x="5105400" y="1025686"/>
            <a:ext cx="4665000" cy="470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000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4EBCCE"/>
              </a:buClr>
              <a:defRPr sz="20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44500" indent="-266700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Tx/>
              <a:buFont typeface="Calibri" pitchFamily="34" charset="0"/>
              <a:buChar char="•"/>
              <a:defRPr sz="1600" b="1">
                <a:solidFill>
                  <a:schemeClr val="tx1"/>
                </a:solidFill>
                <a:latin typeface="Calibri" pitchFamily="34" charset="0"/>
              </a:defRPr>
            </a:lvl2pPr>
            <a:lvl3pPr marL="896938" indent="-2667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343025" indent="-257175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1854200" indent="-2286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311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768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225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683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pPr lvl="1"/>
            <a:r>
              <a:rPr lang="en-US" kern="0" dirty="0"/>
              <a:t>QSS Toolbox</a:t>
            </a:r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lvl="1"/>
            <a:endParaRPr lang="en-US" kern="0" dirty="0"/>
          </a:p>
          <a:p>
            <a:pPr marL="177800" lvl="1" indent="0">
              <a:buNone/>
            </a:pPr>
            <a:r>
              <a:rPr lang="en-US" kern="0"/>
              <a:t>Outputs</a:t>
            </a:r>
            <a:endParaRPr lang="en-US" kern="0" dirty="0"/>
          </a:p>
          <a:p>
            <a:pPr lvl="2"/>
            <a:r>
              <a:rPr lang="en-US" kern="0" dirty="0"/>
              <a:t>Fast and Flexible Powertrain Design </a:t>
            </a:r>
          </a:p>
          <a:p>
            <a:pPr lvl="2"/>
            <a:r>
              <a:rPr lang="en-US" kern="0" dirty="0"/>
              <a:t>Compatible with MATLAB/Simulink </a:t>
            </a:r>
          </a:p>
          <a:p>
            <a:pPr lvl="2"/>
            <a:r>
              <a:rPr lang="en-US" kern="0" dirty="0"/>
              <a:t>Quasistatic Approach </a:t>
            </a:r>
          </a:p>
          <a:p>
            <a:pPr lvl="2"/>
            <a:r>
              <a:rPr lang="en-US" kern="0" dirty="0"/>
              <a:t>Various powertrain layouts</a:t>
            </a:r>
            <a:endParaRPr lang="en-US" kern="0" dirty="0">
              <a:solidFill>
                <a:srgbClr val="B92819"/>
              </a:solidFill>
            </a:endParaRPr>
          </a:p>
        </p:txBody>
      </p:sp>
      <p:pic>
        <p:nvPicPr>
          <p:cNvPr id="8" name="Picture 7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1E733FDA-92EE-492A-B699-6FE3A3BCD2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96664"/>
            <a:ext cx="4380194" cy="22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B0DE-E6EB-455B-94B7-212E3D46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3DC5-48B4-4BB0-B78C-64A5C2E1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Introduction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Classification of Hybrid Electric Vehicles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600" dirty="0"/>
              <a:t>Vehicle Specification</a:t>
            </a:r>
            <a:r>
              <a:rPr lang="en-IN" sz="1600" dirty="0"/>
              <a:t>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Driving Cycles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Rule Based Strategy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Operation Modes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Simulation Results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Conclusions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1600" dirty="0"/>
              <a:t>Future Scope</a:t>
            </a:r>
          </a:p>
          <a:p>
            <a:pPr marL="0" indent="0">
              <a:buClrTx/>
            </a:pP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292464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Angular Velocity (</a:t>
            </a:r>
            <a:r>
              <a:rPr lang="en-US" dirty="0">
                <a:sym typeface="Symbol" panose="05050102010706020507" pitchFamily="18" charset="2"/>
              </a:rPr>
              <a:t> rad/s)</a:t>
            </a:r>
            <a:endParaRPr lang="en-US" dirty="0"/>
          </a:p>
          <a:p>
            <a:pPr lvl="2"/>
            <a:r>
              <a:rPr lang="en-US" dirty="0"/>
              <a:t>NEDC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FTP-75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78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9E88B7-9EDB-473F-9F0C-3A1BFB3118D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39"/>
          <a:stretch/>
        </p:blipFill>
        <p:spPr bwMode="auto">
          <a:xfrm>
            <a:off x="3080792" y="1592797"/>
            <a:ext cx="5976664" cy="2128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DAB89-8DC4-4EAB-9F94-9846C7B548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3719372"/>
            <a:ext cx="5976664" cy="2097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39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r>
                  <a:rPr lang="en-US" dirty="0"/>
                  <a:t>Results</a:t>
                </a:r>
              </a:p>
              <a:p>
                <a:pPr lvl="1"/>
                <a:r>
                  <a:rPr lang="en-US" dirty="0"/>
                  <a:t>Gearbox Torque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𝑀𝐺𝐵</m:t>
                        </m:r>
                      </m:sub>
                    </m:sSub>
                  </m:oMath>
                </a14:m>
                <a:r>
                  <a:rPr lang="en-US" dirty="0"/>
                  <a:t> Nm)</a:t>
                </a:r>
              </a:p>
              <a:p>
                <a:pPr lvl="2"/>
                <a:r>
                  <a:rPr lang="en-US" dirty="0"/>
                  <a:t>NEDC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FTP-75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177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3A1243-4EAA-4BCC-8937-88E98729E1E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619846"/>
            <a:ext cx="5976664" cy="2097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10C86-9592-4C51-868E-D486830411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3734768"/>
            <a:ext cx="5976664" cy="2097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988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80" y="1025686"/>
            <a:ext cx="9381524" cy="4707570"/>
          </a:xfrm>
        </p:spPr>
        <p:txBody>
          <a:bodyPr rIns="90000"/>
          <a:lstStyle/>
          <a:p>
            <a:r>
              <a:rPr lang="en-US" dirty="0"/>
              <a:t>Results</a:t>
            </a:r>
          </a:p>
          <a:p>
            <a:pPr lvl="1"/>
            <a:r>
              <a:rPr lang="en-US" dirty="0"/>
              <a:t>Torque Split Ratio (</a:t>
            </a:r>
            <a:r>
              <a:rPr lang="en-US" i="1" dirty="0"/>
              <a:t>u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NEDC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FTP-75 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78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FD4DD3-B0E8-422F-8A47-CAE81048EE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601578"/>
            <a:ext cx="5976664" cy="211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5713FB-D19D-4EF9-A974-F08D297228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3717032"/>
            <a:ext cx="5976664" cy="2115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6264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r>
                  <a:rPr lang="en-US" dirty="0"/>
                  <a:t>Results</a:t>
                </a:r>
              </a:p>
              <a:p>
                <a:pPr lvl="1"/>
                <a:r>
                  <a:rPr lang="en-US" dirty="0"/>
                  <a:t>Battery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Calibri" panose="020F0502020204030204" pitchFamily="34" charset="0"/>
                          </a:rPr>
                          <m:t>𝑩𝑻</m:t>
                        </m:r>
                      </m:sub>
                    </m:sSub>
                    <m:r>
                      <a:rPr lang="en-US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𝐂</m:t>
                    </m:r>
                    <m:r>
                      <a:rPr lang="en-US" b="1" i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NEDC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FTP-75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177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CD3EF4D-9D49-4C44-8B6F-920B324A8F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484784"/>
            <a:ext cx="5976664" cy="213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E39B7-5E3E-4DC3-8493-584B031ADC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3699124"/>
            <a:ext cx="5976664" cy="2133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5040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</p:spPr>
            <p:txBody>
              <a:bodyPr rIns="90000"/>
              <a:lstStyle/>
              <a:p>
                <a:r>
                  <a:rPr lang="en-US" dirty="0"/>
                  <a:t>Results</a:t>
                </a:r>
              </a:p>
              <a:p>
                <a:pPr lvl="1"/>
                <a:r>
                  <a:rPr lang="en-US" dirty="0"/>
                  <a:t>Equivalent Fuel Consumption                                                                                                            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NEDC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r>
                  <a:rPr lang="en-US" dirty="0"/>
                  <a:t>FTP-75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177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00" y="1025686"/>
                <a:ext cx="9381524" cy="4707570"/>
              </a:xfrm>
              <a:blipFill>
                <a:blip r:embed="rId2"/>
                <a:stretch>
                  <a:fillRect l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8160CC-6A07-42B0-B910-880790D8434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1484784"/>
            <a:ext cx="5976664" cy="213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360702-7ED4-4224-9DA6-D4F1E70B5DB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92" y="3617974"/>
            <a:ext cx="5976664" cy="2133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1796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Summary of Results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6905CD9-BE71-4D75-A549-35573A1CDF3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6594744"/>
                  </p:ext>
                </p:extLst>
              </p:nvPr>
            </p:nvGraphicFramePr>
            <p:xfrm>
              <a:off x="949438" y="1880828"/>
              <a:ext cx="8144022" cy="2844316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4003289">
                      <a:extLst>
                        <a:ext uri="{9D8B030D-6E8A-4147-A177-3AD203B41FA5}">
                          <a16:colId xmlns:a16="http://schemas.microsoft.com/office/drawing/2014/main" val="1986911065"/>
                        </a:ext>
                      </a:extLst>
                    </a:gridCol>
                    <a:gridCol w="1888366">
                      <a:extLst>
                        <a:ext uri="{9D8B030D-6E8A-4147-A177-3AD203B41FA5}">
                          <a16:colId xmlns:a16="http://schemas.microsoft.com/office/drawing/2014/main" val="3982790228"/>
                        </a:ext>
                      </a:extLst>
                    </a:gridCol>
                    <a:gridCol w="93980">
                      <a:extLst>
                        <a:ext uri="{9D8B030D-6E8A-4147-A177-3AD203B41FA5}">
                          <a16:colId xmlns:a16="http://schemas.microsoft.com/office/drawing/2014/main" val="4168696353"/>
                        </a:ext>
                      </a:extLst>
                    </a:gridCol>
                    <a:gridCol w="2158387">
                      <a:extLst>
                        <a:ext uri="{9D8B030D-6E8A-4147-A177-3AD203B41FA5}">
                          <a16:colId xmlns:a16="http://schemas.microsoft.com/office/drawing/2014/main" val="3249950596"/>
                        </a:ext>
                      </a:extLst>
                    </a:gridCol>
                  </a:tblGrid>
                  <a:tr h="356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NEDC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FTP-75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364876"/>
                      </a:ext>
                    </a:extLst>
                  </a:tr>
                  <a:tr h="3567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(l/100 km) for conventional vehicle 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4.897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4.675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20915"/>
                      </a:ext>
                    </a:extLst>
                  </a:tr>
                  <a:tr h="4213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𝐶𝐸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(l/100 km) for Mild Parallel Hybrid Vehicle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3.562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3.276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350753"/>
                      </a:ext>
                    </a:extLst>
                  </a:tr>
                  <a:tr h="4088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Reduction in fuel consumption (%)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27.2%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29.9%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553771"/>
                      </a:ext>
                    </a:extLst>
                  </a:tr>
                  <a:tr h="50411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Average Fuel consumption for (NEDC+FTP-75) (l/100 km) 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3.419 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745444"/>
                      </a:ext>
                    </a:extLst>
                  </a:tr>
                  <a:tr h="40045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Initial Charge in the battery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𝐵𝑇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initial (C)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18000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126942"/>
                      </a:ext>
                    </a:extLst>
                  </a:tr>
                  <a:tr h="3961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Final Charge in the battery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00" b="0" i="1">
                                      <a:effectLst/>
                                      <a:latin typeface="Cambria Math" panose="02040503050406030204" pitchFamily="18" charset="0"/>
                                    </a:rPr>
                                    <m:t>𝐵𝑇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final (C)</a:t>
                          </a:r>
                          <a:endParaRPr lang="en-IN" sz="16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14924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11717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7117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6905CD9-BE71-4D75-A549-35573A1CDF3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6594744"/>
                  </p:ext>
                </p:extLst>
              </p:nvPr>
            </p:nvGraphicFramePr>
            <p:xfrm>
              <a:off x="949438" y="1880828"/>
              <a:ext cx="8144022" cy="2844316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4003289">
                      <a:extLst>
                        <a:ext uri="{9D8B030D-6E8A-4147-A177-3AD203B41FA5}">
                          <a16:colId xmlns:a16="http://schemas.microsoft.com/office/drawing/2014/main" val="1986911065"/>
                        </a:ext>
                      </a:extLst>
                    </a:gridCol>
                    <a:gridCol w="1888366">
                      <a:extLst>
                        <a:ext uri="{9D8B030D-6E8A-4147-A177-3AD203B41FA5}">
                          <a16:colId xmlns:a16="http://schemas.microsoft.com/office/drawing/2014/main" val="3982790228"/>
                        </a:ext>
                      </a:extLst>
                    </a:gridCol>
                    <a:gridCol w="93980">
                      <a:extLst>
                        <a:ext uri="{9D8B030D-6E8A-4147-A177-3AD203B41FA5}">
                          <a16:colId xmlns:a16="http://schemas.microsoft.com/office/drawing/2014/main" val="4168696353"/>
                        </a:ext>
                      </a:extLst>
                    </a:gridCol>
                    <a:gridCol w="2158387">
                      <a:extLst>
                        <a:ext uri="{9D8B030D-6E8A-4147-A177-3AD203B41FA5}">
                          <a16:colId xmlns:a16="http://schemas.microsoft.com/office/drawing/2014/main" val="3249950596"/>
                        </a:ext>
                      </a:extLst>
                    </a:gridCol>
                  </a:tblGrid>
                  <a:tr h="3567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NEDC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FTP-75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0364876"/>
                      </a:ext>
                    </a:extLst>
                  </a:tr>
                  <a:tr h="356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" t="-103448" r="-103805" b="-6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4.897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4.675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20915"/>
                      </a:ext>
                    </a:extLst>
                  </a:tr>
                  <a:tr h="4213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" t="-168571" r="-103805" b="-41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3.562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3.276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350753"/>
                      </a:ext>
                    </a:extLst>
                  </a:tr>
                  <a:tr h="4088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Reduction in fuel consumption (%)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27.2%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29.9%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553771"/>
                      </a:ext>
                    </a:extLst>
                  </a:tr>
                  <a:tr h="50411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Average Fuel consumption for (NEDC+FTP-75) (l/100 km) 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3.419 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745444"/>
                      </a:ext>
                    </a:extLst>
                  </a:tr>
                  <a:tr h="4004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" t="-512121" r="-103805" b="-109091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18000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8126942"/>
                      </a:ext>
                    </a:extLst>
                  </a:tr>
                  <a:tr h="3961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52" t="-621538" r="-103805" b="-107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14924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11717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71174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2868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From this study following points are concluded</a:t>
            </a:r>
          </a:p>
          <a:p>
            <a:pPr lvl="2"/>
            <a:r>
              <a:rPr lang="en-US" dirty="0"/>
              <a:t>An efficient energy management strategy is necessary for designing fuel efficient mild parallel hybrid electric vehicle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Rule based strategy is easily implementable </a:t>
            </a:r>
          </a:p>
          <a:p>
            <a:pPr lvl="2"/>
            <a:r>
              <a:rPr lang="en-US" dirty="0"/>
              <a:t>To get optimum values of the parameter's iterations are required</a:t>
            </a:r>
          </a:p>
          <a:p>
            <a:pPr lvl="2"/>
            <a:r>
              <a:rPr lang="en-US" dirty="0"/>
              <a:t>Mathematical rules and experience plays a critical role in designing logical rule-based system</a:t>
            </a:r>
          </a:p>
          <a:p>
            <a:pPr lvl="2"/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27.20 % and 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29</a:t>
            </a:r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.90% fuel consumption reduction in NEDC and FTP-75 driving cycles respectively</a:t>
            </a:r>
            <a:endParaRPr lang="en-US" dirty="0">
              <a:solidFill>
                <a:srgbClr val="B92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1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Limitations of performed work</a:t>
            </a:r>
          </a:p>
          <a:p>
            <a:pPr lvl="2"/>
            <a:r>
              <a:rPr lang="en-US" dirty="0"/>
              <a:t>Iterative method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Rules defined only for set of driving conditions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This method does not ensure global optimality of the parameters</a:t>
            </a:r>
          </a:p>
          <a:p>
            <a:pPr lvl="1"/>
            <a:r>
              <a:rPr lang="en-US" dirty="0"/>
              <a:t>Future Work</a:t>
            </a:r>
          </a:p>
          <a:p>
            <a:pPr lvl="2"/>
            <a:r>
              <a:rPr lang="en-US" dirty="0" err="1"/>
              <a:t>Optimiation</a:t>
            </a:r>
            <a:r>
              <a:rPr lang="en-US" dirty="0"/>
              <a:t> Algorithms can be used to save time for iterations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Online optimization technique such as Model Predictive Control can be implemented</a:t>
            </a:r>
          </a:p>
          <a:p>
            <a:pPr lvl="2"/>
            <a:r>
              <a:rPr lang="en-US" dirty="0"/>
              <a:t>Fuel Consumption values experiences sudden rise during start of the cycle, attenuation of this peak could result in more fuel saving</a:t>
            </a:r>
          </a:p>
        </p:txBody>
      </p:sp>
    </p:spTree>
    <p:extLst>
      <p:ext uri="{BB962C8B-B14F-4D97-AF65-F5344CB8AC3E}">
        <p14:creationId xmlns:p14="http://schemas.microsoft.com/office/powerpoint/2010/main" val="19921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5C1B-BDB1-4420-9D49-7791B7C0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C9B9-7F21-4F54-BE89-69BCB162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[1]	D.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Görges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“Electric and Hybrid Vehicles (summer term 2021),” Lecture ¨ Notes, Junior 	professorship for Electromobility, Department of Electrical and Computer Engineering, University of 	Kaiserslautern, Kaiserslautern, Germany, 2021.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[2]	D.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Görges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“Seminar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Electrmobility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(summer term 2021),” Lecture ¨ Notes, Junior professorship for 	Electromobility, Department of Electrical and Computer Engineering, University of Kaiserslautern, 	Kaiserslautern, Germany, 2021.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[3]	F. R.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Salmasi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"Control Strategies for Hybrid Electric Vehicles: Evolution, Classification, Comparison, 	and Future Trends," in IEEE Transactions on Vehicular Technology, vol. 56, no. 5, pp. 2393-2404, 	Sept. 2007,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doi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10.1109/TVT.2007.899933.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[4]	L.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Guzzella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and A.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Sciarretta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Vehicle Propulsion systems Introduction to Modelling and 	optimization, Springer Heidelberg New York Dordrecht London, Third edition 2013.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[5]	S. G.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Wirasingha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and A.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Emadi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"Classification and Review of Control Strategies for Plug-In Hybrid 	Electric Vehicles," in IEEE Transactions on Vehicular Technology, vol. 60, no. 1, pp. 111-122, Jan. 	2011, </a:t>
            </a:r>
            <a:r>
              <a:rPr lang="en-US" sz="1600" b="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doi</a:t>
            </a:r>
            <a:r>
              <a:rPr lang="en-US" sz="1600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10.1109/TVT.2010.2090178.</a:t>
            </a: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600" b="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[6]	A. </a:t>
            </a:r>
            <a:r>
              <a:rPr lang="en-US" sz="1600" b="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Sciarretta</a:t>
            </a:r>
            <a:r>
              <a:rPr lang="en-US" sz="1600" b="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and L. </a:t>
            </a:r>
            <a:r>
              <a:rPr lang="en-US" sz="1600" b="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Guzzella</a:t>
            </a:r>
            <a:r>
              <a:rPr lang="en-US" sz="1600" b="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"Control of hybrid electric vehicles," in </a:t>
            </a:r>
            <a:r>
              <a:rPr lang="en-US" sz="1600" b="0" i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IEEE Control Systems Magazine</a:t>
            </a:r>
            <a:r>
              <a:rPr lang="en-US" sz="1600" b="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	vol. 27, no. 2, pp. 60-70, April 2007, </a:t>
            </a:r>
            <a:r>
              <a:rPr lang="en-US" sz="1600" b="0" dirty="0" err="1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doi</a:t>
            </a:r>
            <a:r>
              <a:rPr lang="en-US" sz="1600" b="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10.1109/MCS.2007.338280.</a:t>
            </a:r>
            <a:endParaRPr lang="en-US" sz="1600" b="0" dirty="0"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2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Introduction</a:t>
            </a:r>
          </a:p>
          <a:p>
            <a:pPr lvl="2"/>
            <a:r>
              <a:rPr lang="en-US" dirty="0"/>
              <a:t>Transportation Systems are going through from conventional vehicles to other sustainable mobility solutions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Scarcity of fuel resources, legislations, increasing awareness about climate change etc. are drivers of this transition. 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HEVs are widely considered as replacement for internal combustion engine vehicles</a:t>
            </a:r>
          </a:p>
          <a:p>
            <a:pPr lvl="2"/>
            <a:r>
              <a:rPr lang="en-US" dirty="0"/>
              <a:t>HEVs use electrical energy stored in battery for driving electrical motor along with conventional fuel for engine for propulsion of the vehicle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Due to two different prime movers and two different energy sources arises the need of energy management system</a:t>
            </a:r>
          </a:p>
          <a:p>
            <a:pPr lvl="2"/>
            <a:r>
              <a:rPr lang="en-US" dirty="0"/>
              <a:t>To reduce the fuel consumption of the vehicle easy implementation and computational feasibility a rule based strategy is used for energy management.</a:t>
            </a:r>
          </a:p>
        </p:txBody>
      </p:sp>
    </p:spTree>
    <p:extLst>
      <p:ext uri="{BB962C8B-B14F-4D97-AF65-F5344CB8AC3E}">
        <p14:creationId xmlns:p14="http://schemas.microsoft.com/office/powerpoint/2010/main" val="301953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754E-4FDD-41B8-9251-DC7B7092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Hybrid Electric Vehicles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A0F25-C332-4A09-B982-042F270516F9}"/>
              </a:ext>
            </a:extLst>
          </p:cNvPr>
          <p:cNvSpPr txBox="1"/>
          <p:nvPr/>
        </p:nvSpPr>
        <p:spPr>
          <a:xfrm>
            <a:off x="3890882" y="1315507"/>
            <a:ext cx="21242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Hybrid Electric Vehicles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75A3AB-56F0-4920-8D56-2E1E7DEE9E9E}"/>
              </a:ext>
            </a:extLst>
          </p:cNvPr>
          <p:cNvGrpSpPr/>
          <p:nvPr/>
        </p:nvGrpSpPr>
        <p:grpSpPr>
          <a:xfrm>
            <a:off x="987505" y="2379865"/>
            <a:ext cx="7920880" cy="338554"/>
            <a:chOff x="992560" y="2204864"/>
            <a:chExt cx="7920880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BA69B9-3109-42BE-9CA3-128B273E431A}"/>
                </a:ext>
              </a:extLst>
            </p:cNvPr>
            <p:cNvSpPr txBox="1"/>
            <p:nvPr/>
          </p:nvSpPr>
          <p:spPr>
            <a:xfrm>
              <a:off x="992560" y="2204864"/>
              <a:ext cx="212423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Series HEVs</a:t>
              </a:r>
              <a:endParaRPr lang="en-I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809972-3B51-411D-A90E-47E85F2F3648}"/>
                </a:ext>
              </a:extLst>
            </p:cNvPr>
            <p:cNvSpPr txBox="1"/>
            <p:nvPr/>
          </p:nvSpPr>
          <p:spPr>
            <a:xfrm>
              <a:off x="3890882" y="2204864"/>
              <a:ext cx="212423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Parallel HEVs</a:t>
              </a:r>
              <a:endParaRPr lang="en-I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C70033-1FF8-41EF-B3EB-74D76944EEE1}"/>
                </a:ext>
              </a:extLst>
            </p:cNvPr>
            <p:cNvSpPr txBox="1"/>
            <p:nvPr/>
          </p:nvSpPr>
          <p:spPr>
            <a:xfrm>
              <a:off x="6789204" y="2204864"/>
              <a:ext cx="212423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Combined HEVs</a:t>
              </a:r>
              <a:endParaRPr lang="en-IN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49B41A-B6A3-44D3-A5F4-ECAA2F34E06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49623" y="1992562"/>
            <a:ext cx="0" cy="3873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AB6307-6FED-4192-946E-A3F5304543FF}"/>
              </a:ext>
            </a:extLst>
          </p:cNvPr>
          <p:cNvCxnSpPr>
            <a:cxnSpLocks/>
          </p:cNvCxnSpPr>
          <p:nvPr/>
        </p:nvCxnSpPr>
        <p:spPr>
          <a:xfrm flipV="1">
            <a:off x="2044569" y="1988840"/>
            <a:ext cx="580675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9BFA1-E61B-4C93-B3FB-2D599E950F5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53000" y="1654061"/>
            <a:ext cx="0" cy="33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E7CA2B-8199-4FE3-8194-19958C3D6EC1}"/>
              </a:ext>
            </a:extLst>
          </p:cNvPr>
          <p:cNvCxnSpPr>
            <a:cxnSpLocks/>
          </p:cNvCxnSpPr>
          <p:nvPr/>
        </p:nvCxnSpPr>
        <p:spPr>
          <a:xfrm>
            <a:off x="4953000" y="1992563"/>
            <a:ext cx="0" cy="387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63C535-2205-4FDA-88F6-EA83A6ADB40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846267" y="1988840"/>
            <a:ext cx="0" cy="391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0E78CA5-E302-4AE1-9657-E1FCCD549A59}"/>
              </a:ext>
            </a:extLst>
          </p:cNvPr>
          <p:cNvGrpSpPr/>
          <p:nvPr/>
        </p:nvGrpSpPr>
        <p:grpSpPr>
          <a:xfrm>
            <a:off x="391399" y="2887754"/>
            <a:ext cx="3316448" cy="3008163"/>
            <a:chOff x="391399" y="2887754"/>
            <a:chExt cx="3316448" cy="3008163"/>
          </a:xfrm>
        </p:grpSpPr>
        <p:sp>
          <p:nvSpPr>
            <p:cNvPr id="160" name="Minus Sign 159">
              <a:extLst>
                <a:ext uri="{FF2B5EF4-FFF2-40B4-BE49-F238E27FC236}">
                  <a16:creationId xmlns:a16="http://schemas.microsoft.com/office/drawing/2014/main" id="{E1D9AB38-1D54-4F6C-8AE2-6ED312A91F70}"/>
                </a:ext>
              </a:extLst>
            </p:cNvPr>
            <p:cNvSpPr/>
            <p:nvPr/>
          </p:nvSpPr>
          <p:spPr>
            <a:xfrm>
              <a:off x="2009630" y="3522102"/>
              <a:ext cx="45721" cy="669023"/>
            </a:xfrm>
            <a:prstGeom prst="mathMinus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1306C7D-334E-475D-BF09-C3767A4A523A}"/>
                </a:ext>
              </a:extLst>
            </p:cNvPr>
            <p:cNvGrpSpPr/>
            <p:nvPr/>
          </p:nvGrpSpPr>
          <p:grpSpPr>
            <a:xfrm>
              <a:off x="391399" y="2887754"/>
              <a:ext cx="3316448" cy="3008163"/>
              <a:chOff x="391399" y="2887754"/>
              <a:chExt cx="3316448" cy="3008163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BFDCEE57-2513-47F8-AD14-29E4261CB02C}"/>
                  </a:ext>
                </a:extLst>
              </p:cNvPr>
              <p:cNvGrpSpPr/>
              <p:nvPr/>
            </p:nvGrpSpPr>
            <p:grpSpPr>
              <a:xfrm>
                <a:off x="1358859" y="3861048"/>
                <a:ext cx="1769083" cy="669023"/>
                <a:chOff x="1358859" y="3861048"/>
                <a:chExt cx="1769083" cy="669023"/>
              </a:xfrm>
            </p:grpSpPr>
            <p:sp>
              <p:nvSpPr>
                <p:cNvPr id="157" name="Minus Sign 156">
                  <a:extLst>
                    <a:ext uri="{FF2B5EF4-FFF2-40B4-BE49-F238E27FC236}">
                      <a16:creationId xmlns:a16="http://schemas.microsoft.com/office/drawing/2014/main" id="{1FB18C95-305C-49AF-97E5-29C3F21E2FBB}"/>
                    </a:ext>
                  </a:extLst>
                </p:cNvPr>
                <p:cNvSpPr/>
                <p:nvPr/>
              </p:nvSpPr>
              <p:spPr>
                <a:xfrm rot="5400000">
                  <a:off x="2220539" y="3035373"/>
                  <a:ext cx="45723" cy="1769083"/>
                </a:xfrm>
                <a:prstGeom prst="mathMinus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58" name="Minus Sign 157">
                  <a:extLst>
                    <a:ext uri="{FF2B5EF4-FFF2-40B4-BE49-F238E27FC236}">
                      <a16:creationId xmlns:a16="http://schemas.microsoft.com/office/drawing/2014/main" id="{100BA110-7E62-48C1-BF90-558400B75646}"/>
                    </a:ext>
                  </a:extLst>
                </p:cNvPr>
                <p:cNvSpPr/>
                <p:nvPr/>
              </p:nvSpPr>
              <p:spPr>
                <a:xfrm rot="5400000">
                  <a:off x="2214169" y="3261225"/>
                  <a:ext cx="45719" cy="1749423"/>
                </a:xfrm>
                <a:prstGeom prst="mathMinus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161" name="Minus Sign 160">
                  <a:extLst>
                    <a:ext uri="{FF2B5EF4-FFF2-40B4-BE49-F238E27FC236}">
                      <a16:creationId xmlns:a16="http://schemas.microsoft.com/office/drawing/2014/main" id="{D902D1B6-7034-48DA-B8DA-8D1324473EEA}"/>
                    </a:ext>
                  </a:extLst>
                </p:cNvPr>
                <p:cNvSpPr/>
                <p:nvPr/>
              </p:nvSpPr>
              <p:spPr>
                <a:xfrm>
                  <a:off x="2000672" y="3861048"/>
                  <a:ext cx="45721" cy="669023"/>
                </a:xfrm>
                <a:prstGeom prst="mathMinus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5021BEB-EEE3-4F9B-8DE3-84C867F2423A}"/>
                  </a:ext>
                </a:extLst>
              </p:cNvPr>
              <p:cNvGrpSpPr/>
              <p:nvPr/>
            </p:nvGrpSpPr>
            <p:grpSpPr>
              <a:xfrm>
                <a:off x="391399" y="2887754"/>
                <a:ext cx="3316448" cy="3008163"/>
                <a:chOff x="88380" y="2841016"/>
                <a:chExt cx="3316448" cy="3008163"/>
              </a:xfrm>
            </p:grpSpPr>
            <p:sp>
              <p:nvSpPr>
                <p:cNvPr id="28" name="Minus Sign 27">
                  <a:extLst>
                    <a:ext uri="{FF2B5EF4-FFF2-40B4-BE49-F238E27FC236}">
                      <a16:creationId xmlns:a16="http://schemas.microsoft.com/office/drawing/2014/main" id="{2DAB4875-2936-434E-995C-21F8C1F55D39}"/>
                    </a:ext>
                  </a:extLst>
                </p:cNvPr>
                <p:cNvSpPr/>
                <p:nvPr/>
              </p:nvSpPr>
              <p:spPr>
                <a:xfrm rot="5400000">
                  <a:off x="2093798" y="3711862"/>
                  <a:ext cx="45719" cy="2576341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30" name="Minus Sign 29">
                  <a:extLst>
                    <a:ext uri="{FF2B5EF4-FFF2-40B4-BE49-F238E27FC236}">
                      <a16:creationId xmlns:a16="http://schemas.microsoft.com/office/drawing/2014/main" id="{A44AAEE3-7DE8-4927-B0E3-5DDFBF8C0C32}"/>
                    </a:ext>
                  </a:extLst>
                </p:cNvPr>
                <p:cNvSpPr/>
                <p:nvPr/>
              </p:nvSpPr>
              <p:spPr>
                <a:xfrm>
                  <a:off x="1720036" y="3539868"/>
                  <a:ext cx="45724" cy="2309311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A9AD057-7288-4D49-BEFC-B617F42317C1}"/>
                    </a:ext>
                  </a:extLst>
                </p:cNvPr>
                <p:cNvGrpSpPr/>
                <p:nvPr/>
              </p:nvGrpSpPr>
              <p:grpSpPr>
                <a:xfrm>
                  <a:off x="88380" y="2841016"/>
                  <a:ext cx="2635191" cy="2435128"/>
                  <a:chOff x="85561" y="2841016"/>
                  <a:chExt cx="2635191" cy="2435128"/>
                </a:xfrm>
              </p:grpSpPr>
              <p:sp>
                <p:nvSpPr>
                  <p:cNvPr id="32" name="Minus Sign 31">
                    <a:extLst>
                      <a:ext uri="{FF2B5EF4-FFF2-40B4-BE49-F238E27FC236}">
                        <a16:creationId xmlns:a16="http://schemas.microsoft.com/office/drawing/2014/main" id="{FD9482D6-3448-480F-966A-1AECA6CFB0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50872" y="3711862"/>
                    <a:ext cx="45719" cy="2576341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E19884A0-EEE8-4D82-9B3E-304755185E7F}"/>
                      </a:ext>
                    </a:extLst>
                  </p:cNvPr>
                  <p:cNvGrpSpPr/>
                  <p:nvPr/>
                </p:nvGrpSpPr>
                <p:grpSpPr>
                  <a:xfrm>
                    <a:off x="1064566" y="2841016"/>
                    <a:ext cx="1656186" cy="2435128"/>
                    <a:chOff x="1064566" y="2816932"/>
                    <a:chExt cx="1656186" cy="2435128"/>
                  </a:xfrm>
                </p:grpSpPr>
                <p:sp>
                  <p:nvSpPr>
                    <p:cNvPr id="3" name="Minus Sign 2">
                      <a:extLst>
                        <a:ext uri="{FF2B5EF4-FFF2-40B4-BE49-F238E27FC236}">
                          <a16:creationId xmlns:a16="http://schemas.microsoft.com/office/drawing/2014/main" id="{65DAD1B5-A294-4F1D-9619-6DA612EC7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759" y="3119826"/>
                      <a:ext cx="45719" cy="535284"/>
                    </a:xfrm>
                    <a:prstGeom prst="mathMinus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1753A84D-0D54-48E2-83BF-782A9383B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6597" y="2816932"/>
                      <a:ext cx="396044" cy="5352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4" name="Rectangle: Rounded Corners 3">
                      <a:extLst>
                        <a:ext uri="{FF2B5EF4-FFF2-40B4-BE49-F238E27FC236}">
                          <a16:creationId xmlns:a16="http://schemas.microsoft.com/office/drawing/2014/main" id="{A2B5071F-2E93-47CD-8CC5-916A6AC163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6597" y="3429000"/>
                      <a:ext cx="396044" cy="28803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0000FF">
                            <a:shade val="30000"/>
                            <a:satMod val="115000"/>
                          </a:srgbClr>
                        </a:gs>
                        <a:gs pos="50000">
                          <a:srgbClr val="0000FF">
                            <a:shade val="67500"/>
                            <a:satMod val="115000"/>
                          </a:srgbClr>
                        </a:gs>
                        <a:gs pos="100000">
                          <a:srgbClr val="0000FF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DF1268CD-E869-4FF8-A23F-D7F4414691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6597" y="4172558"/>
                      <a:ext cx="396044" cy="28803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FFC000">
                            <a:shade val="30000"/>
                            <a:satMod val="115000"/>
                          </a:srgbClr>
                        </a:gs>
                        <a:gs pos="50000">
                          <a:srgbClr val="FFC000">
                            <a:shade val="67500"/>
                            <a:satMod val="115000"/>
                          </a:srgbClr>
                        </a:gs>
                        <a:gs pos="100000">
                          <a:srgbClr val="FFC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5" name="Trapezoid 14">
                      <a:extLst>
                        <a:ext uri="{FF2B5EF4-FFF2-40B4-BE49-F238E27FC236}">
                          <a16:creationId xmlns:a16="http://schemas.microsoft.com/office/drawing/2014/main" id="{5CDF2DF0-272F-4064-BC50-62F12FC66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0632" y="4905164"/>
                      <a:ext cx="216024" cy="174177"/>
                    </a:xfrm>
                    <a:prstGeom prst="trapezoid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F01A0BC-7AE7-453F-8957-C006F8BA4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7645" y="4748004"/>
                      <a:ext cx="185075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34" name="Rectangle: Rounded Corners 33">
                      <a:extLst>
                        <a:ext uri="{FF2B5EF4-FFF2-40B4-BE49-F238E27FC236}">
                          <a16:creationId xmlns:a16="http://schemas.microsoft.com/office/drawing/2014/main" id="{6C6DB9F7-BCFF-46FF-B759-FD560F6AE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4566" y="4740224"/>
                      <a:ext cx="185075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" name="Rectangle 4">
                      <a:extLst>
                        <a:ext uri="{FF2B5EF4-FFF2-40B4-BE49-F238E27FC236}">
                          <a16:creationId xmlns:a16="http://schemas.microsoft.com/office/drawing/2014/main" id="{9BF4E325-3B84-4011-A618-D1C13FCBA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4688" y="3790226"/>
                      <a:ext cx="576064" cy="33855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7C0F7E4-2E57-45CD-B599-78B000D1C663}"/>
              </a:ext>
            </a:extLst>
          </p:cNvPr>
          <p:cNvSpPr txBox="1"/>
          <p:nvPr/>
        </p:nvSpPr>
        <p:spPr>
          <a:xfrm>
            <a:off x="1113502" y="2988740"/>
            <a:ext cx="74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0065E6-76EF-43B9-BC13-3F933CC3EA45}"/>
              </a:ext>
            </a:extLst>
          </p:cNvPr>
          <p:cNvSpPr txBox="1"/>
          <p:nvPr/>
        </p:nvSpPr>
        <p:spPr>
          <a:xfrm>
            <a:off x="2402467" y="3609020"/>
            <a:ext cx="94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Battery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EA3EF5-0740-4D58-B616-9CD0FC1C64BB}"/>
              </a:ext>
            </a:extLst>
          </p:cNvPr>
          <p:cNvGrpSpPr/>
          <p:nvPr/>
        </p:nvGrpSpPr>
        <p:grpSpPr>
          <a:xfrm>
            <a:off x="3284529" y="2866080"/>
            <a:ext cx="3316448" cy="2435128"/>
            <a:chOff x="3332398" y="2879974"/>
            <a:chExt cx="3316448" cy="2435128"/>
          </a:xfrm>
        </p:grpSpPr>
        <p:sp>
          <p:nvSpPr>
            <p:cNvPr id="64" name="Minus Sign 63">
              <a:extLst>
                <a:ext uri="{FF2B5EF4-FFF2-40B4-BE49-F238E27FC236}">
                  <a16:creationId xmlns:a16="http://schemas.microsoft.com/office/drawing/2014/main" id="{7CC3DB91-A7AD-40A7-9450-CD130FC33EF3}"/>
                </a:ext>
              </a:extLst>
            </p:cNvPr>
            <p:cNvSpPr/>
            <p:nvPr/>
          </p:nvSpPr>
          <p:spPr>
            <a:xfrm rot="5400000">
              <a:off x="4394350" y="4563731"/>
              <a:ext cx="1261316" cy="109396"/>
            </a:xfrm>
            <a:prstGeom prst="mathMinu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C43B05F-D380-49AA-A36D-4A3A86335175}"/>
                </a:ext>
              </a:extLst>
            </p:cNvPr>
            <p:cNvGrpSpPr/>
            <p:nvPr/>
          </p:nvGrpSpPr>
          <p:grpSpPr>
            <a:xfrm>
              <a:off x="3332398" y="2879974"/>
              <a:ext cx="3316448" cy="2435128"/>
              <a:chOff x="88380" y="2841016"/>
              <a:chExt cx="3316448" cy="2435128"/>
            </a:xfrm>
          </p:grpSpPr>
          <p:sp>
            <p:nvSpPr>
              <p:cNvPr id="45" name="Minus Sign 44">
                <a:extLst>
                  <a:ext uri="{FF2B5EF4-FFF2-40B4-BE49-F238E27FC236}">
                    <a16:creationId xmlns:a16="http://schemas.microsoft.com/office/drawing/2014/main" id="{448E922F-2C20-44C0-8566-CEC9A301E55D}"/>
                  </a:ext>
                </a:extLst>
              </p:cNvPr>
              <p:cNvSpPr/>
              <p:nvPr/>
            </p:nvSpPr>
            <p:spPr>
              <a:xfrm rot="5400000">
                <a:off x="2093798" y="3711862"/>
                <a:ext cx="45719" cy="2576341"/>
              </a:xfrm>
              <a:prstGeom prst="mathMinus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BD1E9AB-EA0C-4FCA-8F73-09122121DFAC}"/>
                  </a:ext>
                </a:extLst>
              </p:cNvPr>
              <p:cNvGrpSpPr/>
              <p:nvPr/>
            </p:nvGrpSpPr>
            <p:grpSpPr>
              <a:xfrm>
                <a:off x="88380" y="2841016"/>
                <a:ext cx="2887514" cy="2435128"/>
                <a:chOff x="85561" y="2841016"/>
                <a:chExt cx="2887514" cy="2435128"/>
              </a:xfrm>
            </p:grpSpPr>
            <p:sp>
              <p:nvSpPr>
                <p:cNvPr id="48" name="Minus Sign 47">
                  <a:extLst>
                    <a:ext uri="{FF2B5EF4-FFF2-40B4-BE49-F238E27FC236}">
                      <a16:creationId xmlns:a16="http://schemas.microsoft.com/office/drawing/2014/main" id="{C0C302ED-2AA1-4269-B15A-A31B4347B179}"/>
                    </a:ext>
                  </a:extLst>
                </p:cNvPr>
                <p:cNvSpPr/>
                <p:nvPr/>
              </p:nvSpPr>
              <p:spPr>
                <a:xfrm rot="5400000">
                  <a:off x="1350872" y="3711862"/>
                  <a:ext cx="45719" cy="2576341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C5E3760E-92CD-4AA0-8032-F9DD9733A771}"/>
                    </a:ext>
                  </a:extLst>
                </p:cNvPr>
                <p:cNvGrpSpPr/>
                <p:nvPr/>
              </p:nvGrpSpPr>
              <p:grpSpPr>
                <a:xfrm>
                  <a:off x="1064566" y="2841016"/>
                  <a:ext cx="1908509" cy="2435128"/>
                  <a:chOff x="1064566" y="2816932"/>
                  <a:chExt cx="1908509" cy="2435128"/>
                </a:xfrm>
              </p:grpSpPr>
              <p:sp>
                <p:nvSpPr>
                  <p:cNvPr id="50" name="Minus Sign 49">
                    <a:extLst>
                      <a:ext uri="{FF2B5EF4-FFF2-40B4-BE49-F238E27FC236}">
                        <a16:creationId xmlns:a16="http://schemas.microsoft.com/office/drawing/2014/main" id="{D24356E4-2998-418C-A827-88C8959F01B9}"/>
                      </a:ext>
                    </a:extLst>
                  </p:cNvPr>
                  <p:cNvSpPr/>
                  <p:nvPr/>
                </p:nvSpPr>
                <p:spPr>
                  <a:xfrm>
                    <a:off x="1732452" y="3119826"/>
                    <a:ext cx="45719" cy="535284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7190B7A-9B33-4780-90FB-F66D9CA42C0D}"/>
                      </a:ext>
                    </a:extLst>
                  </p:cNvPr>
                  <p:cNvSpPr/>
                  <p:nvPr/>
                </p:nvSpPr>
                <p:spPr>
                  <a:xfrm>
                    <a:off x="1562147" y="2816932"/>
                    <a:ext cx="396044" cy="5352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92D050">
                          <a:shade val="30000"/>
                          <a:satMod val="115000"/>
                        </a:srgbClr>
                      </a:gs>
                      <a:gs pos="50000">
                        <a:srgbClr val="92D050">
                          <a:shade val="67500"/>
                          <a:satMod val="115000"/>
                        </a:srgbClr>
                      </a:gs>
                      <a:gs pos="100000">
                        <a:srgbClr val="92D050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4" name="Minus Sign 53">
                    <a:extLst>
                      <a:ext uri="{FF2B5EF4-FFF2-40B4-BE49-F238E27FC236}">
                        <a16:creationId xmlns:a16="http://schemas.microsoft.com/office/drawing/2014/main" id="{F71A9246-E72A-423A-A737-776435FF8744}"/>
                      </a:ext>
                    </a:extLst>
                  </p:cNvPr>
                  <p:cNvSpPr/>
                  <p:nvPr/>
                </p:nvSpPr>
                <p:spPr>
                  <a:xfrm>
                    <a:off x="1749624" y="3539868"/>
                    <a:ext cx="45719" cy="535284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5" name="Minus Sign 54">
                    <a:extLst>
                      <a:ext uri="{FF2B5EF4-FFF2-40B4-BE49-F238E27FC236}">
                        <a16:creationId xmlns:a16="http://schemas.microsoft.com/office/drawing/2014/main" id="{C66B1D85-1E8B-4DF4-ADC2-F78E7458A37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90977" y="2725425"/>
                    <a:ext cx="45721" cy="1718474"/>
                  </a:xfrm>
                  <a:prstGeom prst="mathMinus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C64CD9E2-2171-41AD-84CC-B7D31A56608A}"/>
                      </a:ext>
                    </a:extLst>
                  </p:cNvPr>
                  <p:cNvSpPr/>
                  <p:nvPr/>
                </p:nvSpPr>
                <p:spPr>
                  <a:xfrm>
                    <a:off x="1562147" y="3429000"/>
                    <a:ext cx="396044" cy="288032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rgbClr val="0000FF">
                          <a:shade val="30000"/>
                          <a:satMod val="115000"/>
                        </a:srgbClr>
                      </a:gs>
                      <a:gs pos="50000">
                        <a:srgbClr val="0000FF">
                          <a:shade val="67500"/>
                          <a:satMod val="115000"/>
                        </a:srgbClr>
                      </a:gs>
                      <a:gs pos="100000">
                        <a:srgbClr val="0000FF">
                          <a:shade val="100000"/>
                          <a:satMod val="115000"/>
                        </a:srgbClr>
                      </a:gs>
                    </a:gsLst>
                    <a:lin ang="0" scaled="1"/>
                    <a:tileRect/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F7D9DF6-6DA6-45E9-9161-6CD599A71886}"/>
                      </a:ext>
                    </a:extLst>
                  </p:cNvPr>
                  <p:cNvSpPr/>
                  <p:nvPr/>
                </p:nvSpPr>
                <p:spPr>
                  <a:xfrm>
                    <a:off x="2340182" y="3416515"/>
                    <a:ext cx="576064" cy="33855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FF0000">
                          <a:shade val="30000"/>
                          <a:satMod val="115000"/>
                        </a:srgbClr>
                      </a:gs>
                      <a:gs pos="50000">
                        <a:srgbClr val="FF0000">
                          <a:shade val="67500"/>
                          <a:satMod val="115000"/>
                        </a:srgbClr>
                      </a:gs>
                      <a:gs pos="100000">
                        <a:srgbClr val="FF0000">
                          <a:shade val="100000"/>
                          <a:satMod val="115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D5256F2F-6C62-4750-ABD6-291E76E6616F}"/>
                      </a:ext>
                    </a:extLst>
                  </p:cNvPr>
                  <p:cNvSpPr/>
                  <p:nvPr/>
                </p:nvSpPr>
                <p:spPr>
                  <a:xfrm>
                    <a:off x="2306701" y="4748004"/>
                    <a:ext cx="185075" cy="50405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63" name="Rectangle: Rounded Corners 62">
                    <a:extLst>
                      <a:ext uri="{FF2B5EF4-FFF2-40B4-BE49-F238E27FC236}">
                        <a16:creationId xmlns:a16="http://schemas.microsoft.com/office/drawing/2014/main" id="{C8FC057C-8ABD-4F94-B6D3-9B7ACFBADBAF}"/>
                      </a:ext>
                    </a:extLst>
                  </p:cNvPr>
                  <p:cNvSpPr/>
                  <p:nvPr/>
                </p:nvSpPr>
                <p:spPr>
                  <a:xfrm>
                    <a:off x="1064566" y="4740224"/>
                    <a:ext cx="185075" cy="504056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sp>
                <p:nvSpPr>
                  <p:cNvPr id="61" name="Trapezoid 60">
                    <a:extLst>
                      <a:ext uri="{FF2B5EF4-FFF2-40B4-BE49-F238E27FC236}">
                        <a16:creationId xmlns:a16="http://schemas.microsoft.com/office/drawing/2014/main" id="{84F97FD0-898B-4C26-8F6A-2FD4676EC975}"/>
                      </a:ext>
                    </a:extLst>
                  </p:cNvPr>
                  <p:cNvSpPr/>
                  <p:nvPr/>
                </p:nvSpPr>
                <p:spPr>
                  <a:xfrm>
                    <a:off x="1670159" y="4905164"/>
                    <a:ext cx="216024" cy="174177"/>
                  </a:xfrm>
                  <a:prstGeom prst="trapezoid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</p:grpSp>
          </p:grpSp>
        </p:grp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6AF957FD-C2D8-41BE-AACC-4C248BD5FBA0}"/>
                </a:ext>
              </a:extLst>
            </p:cNvPr>
            <p:cNvSpPr/>
            <p:nvPr/>
          </p:nvSpPr>
          <p:spPr>
            <a:xfrm rot="10800000">
              <a:off x="4880992" y="3912875"/>
              <a:ext cx="288032" cy="338554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E0F49837-A3D4-4635-85B9-5ED275477D4B}"/>
              </a:ext>
            </a:extLst>
          </p:cNvPr>
          <p:cNvSpPr txBox="1"/>
          <p:nvPr/>
        </p:nvSpPr>
        <p:spPr>
          <a:xfrm>
            <a:off x="4093015" y="2997067"/>
            <a:ext cx="74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424DA6-6169-4D03-B83A-72C46E28B42B}"/>
              </a:ext>
            </a:extLst>
          </p:cNvPr>
          <p:cNvSpPr txBox="1"/>
          <p:nvPr/>
        </p:nvSpPr>
        <p:spPr>
          <a:xfrm>
            <a:off x="4057044" y="3396861"/>
            <a:ext cx="75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Electric </a:t>
            </a:r>
          </a:p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Motor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9F551-3DBA-43E8-AE38-ACBD9F6E0A45}"/>
              </a:ext>
            </a:extLst>
          </p:cNvPr>
          <p:cNvSpPr txBox="1"/>
          <p:nvPr/>
        </p:nvSpPr>
        <p:spPr>
          <a:xfrm>
            <a:off x="5462409" y="3209792"/>
            <a:ext cx="94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Battery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D87F34A-DBD9-4FF5-B1F0-8855DC040A16}"/>
              </a:ext>
            </a:extLst>
          </p:cNvPr>
          <p:cNvSpPr txBox="1"/>
          <p:nvPr/>
        </p:nvSpPr>
        <p:spPr>
          <a:xfrm>
            <a:off x="5061535" y="3938554"/>
            <a:ext cx="94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Gear Box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DA9D0E9-02DF-43F2-B1F3-BEEA3DA29A0D}"/>
              </a:ext>
            </a:extLst>
          </p:cNvPr>
          <p:cNvGrpSpPr/>
          <p:nvPr/>
        </p:nvGrpSpPr>
        <p:grpSpPr>
          <a:xfrm>
            <a:off x="6176967" y="2883314"/>
            <a:ext cx="3417568" cy="3008163"/>
            <a:chOff x="6176967" y="2883314"/>
            <a:chExt cx="3417568" cy="3008163"/>
          </a:xfrm>
        </p:grpSpPr>
        <p:sp>
          <p:nvSpPr>
            <p:cNvPr id="94" name="Minus Sign 93">
              <a:extLst>
                <a:ext uri="{FF2B5EF4-FFF2-40B4-BE49-F238E27FC236}">
                  <a16:creationId xmlns:a16="http://schemas.microsoft.com/office/drawing/2014/main" id="{4D16F9E8-3498-498D-A135-144758702B05}"/>
                </a:ext>
              </a:extLst>
            </p:cNvPr>
            <p:cNvSpPr/>
            <p:nvPr/>
          </p:nvSpPr>
          <p:spPr>
            <a:xfrm>
              <a:off x="7803165" y="2960142"/>
              <a:ext cx="45719" cy="2098492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98536D6-FC8F-4A72-867D-C2CF166B2435}"/>
                </a:ext>
              </a:extLst>
            </p:cNvPr>
            <p:cNvGrpSpPr/>
            <p:nvPr/>
          </p:nvGrpSpPr>
          <p:grpSpPr>
            <a:xfrm>
              <a:off x="6176967" y="2883314"/>
              <a:ext cx="3417568" cy="3008163"/>
              <a:chOff x="6176967" y="2883314"/>
              <a:chExt cx="3417568" cy="3008163"/>
            </a:xfrm>
          </p:grpSpPr>
          <p:sp>
            <p:nvSpPr>
              <p:cNvPr id="92" name="Minus Sign 91">
                <a:extLst>
                  <a:ext uri="{FF2B5EF4-FFF2-40B4-BE49-F238E27FC236}">
                    <a16:creationId xmlns:a16="http://schemas.microsoft.com/office/drawing/2014/main" id="{0FF092BF-F0FB-454D-9477-D025EBDA21C6}"/>
                  </a:ext>
                </a:extLst>
              </p:cNvPr>
              <p:cNvSpPr/>
              <p:nvPr/>
            </p:nvSpPr>
            <p:spPr>
              <a:xfrm rot="5400000">
                <a:off x="8741300" y="3892143"/>
                <a:ext cx="1177290" cy="109396"/>
              </a:xfrm>
              <a:prstGeom prst="mathMinus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Minus Sign 90">
                <a:extLst>
                  <a:ext uri="{FF2B5EF4-FFF2-40B4-BE49-F238E27FC236}">
                    <a16:creationId xmlns:a16="http://schemas.microsoft.com/office/drawing/2014/main" id="{C4CF7DB8-758C-46BD-8A21-F9BAF700C237}"/>
                  </a:ext>
                </a:extLst>
              </p:cNvPr>
              <p:cNvSpPr/>
              <p:nvPr/>
            </p:nvSpPr>
            <p:spPr>
              <a:xfrm>
                <a:off x="7803165" y="4344461"/>
                <a:ext cx="1762851" cy="71250"/>
              </a:xfrm>
              <a:prstGeom prst="mathMinus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71DF5EB-F70E-4EAE-A789-F8DBC742C1FA}"/>
                  </a:ext>
                </a:extLst>
              </p:cNvPr>
              <p:cNvGrpSpPr/>
              <p:nvPr/>
            </p:nvGrpSpPr>
            <p:grpSpPr>
              <a:xfrm>
                <a:off x="6176967" y="2883314"/>
                <a:ext cx="3417568" cy="3008163"/>
                <a:chOff x="88380" y="2841016"/>
                <a:chExt cx="3417568" cy="3008163"/>
              </a:xfrm>
            </p:grpSpPr>
            <p:sp>
              <p:nvSpPr>
                <p:cNvPr id="73" name="Minus Sign 72">
                  <a:extLst>
                    <a:ext uri="{FF2B5EF4-FFF2-40B4-BE49-F238E27FC236}">
                      <a16:creationId xmlns:a16="http://schemas.microsoft.com/office/drawing/2014/main" id="{B8B7714C-A46D-4AC7-A8C0-C6134B2771C7}"/>
                    </a:ext>
                  </a:extLst>
                </p:cNvPr>
                <p:cNvSpPr/>
                <p:nvPr/>
              </p:nvSpPr>
              <p:spPr>
                <a:xfrm rot="5400000">
                  <a:off x="2093798" y="3711862"/>
                  <a:ext cx="45719" cy="2576341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sp>
              <p:nvSpPr>
                <p:cNvPr id="74" name="Minus Sign 73">
                  <a:extLst>
                    <a:ext uri="{FF2B5EF4-FFF2-40B4-BE49-F238E27FC236}">
                      <a16:creationId xmlns:a16="http://schemas.microsoft.com/office/drawing/2014/main" id="{F9BBE89F-C773-485F-9CBD-A51032125D53}"/>
                    </a:ext>
                  </a:extLst>
                </p:cNvPr>
                <p:cNvSpPr/>
                <p:nvPr/>
              </p:nvSpPr>
              <p:spPr>
                <a:xfrm>
                  <a:off x="1720036" y="3539868"/>
                  <a:ext cx="45724" cy="2309311"/>
                </a:xfrm>
                <a:prstGeom prst="mathMinus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1948C646-7104-43FC-826A-6C3E5FCB5CA5}"/>
                    </a:ext>
                  </a:extLst>
                </p:cNvPr>
                <p:cNvGrpSpPr/>
                <p:nvPr/>
              </p:nvGrpSpPr>
              <p:grpSpPr>
                <a:xfrm>
                  <a:off x="88380" y="2841016"/>
                  <a:ext cx="3417568" cy="2435128"/>
                  <a:chOff x="85561" y="2841016"/>
                  <a:chExt cx="3417568" cy="2435128"/>
                </a:xfrm>
              </p:grpSpPr>
              <p:sp>
                <p:nvSpPr>
                  <p:cNvPr id="76" name="Minus Sign 75">
                    <a:extLst>
                      <a:ext uri="{FF2B5EF4-FFF2-40B4-BE49-F238E27FC236}">
                        <a16:creationId xmlns:a16="http://schemas.microsoft.com/office/drawing/2014/main" id="{53D24E1E-A467-4505-9A67-303A680D717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350872" y="3711862"/>
                    <a:ext cx="45719" cy="2576341"/>
                  </a:xfrm>
                  <a:prstGeom prst="mathMinus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solidFill>
                        <a:schemeClr val="tx1"/>
                      </a:solidFill>
                      <a:latin typeface="Calibri" panose="020F0502020204030204" pitchFamily="34" charset="0"/>
                    </a:endParaRPr>
                  </a:p>
                </p:txBody>
              </p: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A692D5EA-66C3-4308-AA72-3CD0229C7D32}"/>
                      </a:ext>
                    </a:extLst>
                  </p:cNvPr>
                  <p:cNvGrpSpPr/>
                  <p:nvPr/>
                </p:nvGrpSpPr>
                <p:grpSpPr>
                  <a:xfrm>
                    <a:off x="1064566" y="2841016"/>
                    <a:ext cx="2438563" cy="2435128"/>
                    <a:chOff x="1064566" y="2816932"/>
                    <a:chExt cx="2438563" cy="2435128"/>
                  </a:xfrm>
                </p:grpSpPr>
                <p:sp>
                  <p:nvSpPr>
                    <p:cNvPr id="78" name="Minus Sign 77">
                      <a:extLst>
                        <a:ext uri="{FF2B5EF4-FFF2-40B4-BE49-F238E27FC236}">
                          <a16:creationId xmlns:a16="http://schemas.microsoft.com/office/drawing/2014/main" id="{93E20143-99B6-4896-97DA-2811B97F8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11759" y="3119826"/>
                      <a:ext cx="45719" cy="535284"/>
                    </a:xfrm>
                    <a:prstGeom prst="mathMinus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A580C72D-EFB4-4976-BA46-686A5CEA8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6597" y="2816932"/>
                      <a:ext cx="396044" cy="53528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92D050">
                            <a:shade val="30000"/>
                            <a:satMod val="115000"/>
                          </a:srgbClr>
                        </a:gs>
                        <a:gs pos="50000">
                          <a:srgbClr val="92D050">
                            <a:shade val="67500"/>
                            <a:satMod val="115000"/>
                          </a:srgbClr>
                        </a:gs>
                        <a:gs pos="100000">
                          <a:srgbClr val="92D05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0" name="Minus Sign 79">
                      <a:extLst>
                        <a:ext uri="{FF2B5EF4-FFF2-40B4-BE49-F238E27FC236}">
                          <a16:creationId xmlns:a16="http://schemas.microsoft.com/office/drawing/2014/main" id="{1D549372-C1FA-439B-BC2C-8471CA178E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825780" y="3332674"/>
                      <a:ext cx="45719" cy="535284"/>
                    </a:xfrm>
                    <a:prstGeom prst="mathMinus">
                      <a:avLst/>
                    </a:prstGeom>
                    <a:solidFill>
                      <a:srgbClr val="FFC0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1" name="Minus Sign 80">
                      <a:extLst>
                        <a:ext uri="{FF2B5EF4-FFF2-40B4-BE49-F238E27FC236}">
                          <a16:creationId xmlns:a16="http://schemas.microsoft.com/office/drawing/2014/main" id="{00FC6F1A-D628-43AE-B610-A91B0BFF1B2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111734" y="2551072"/>
                      <a:ext cx="45719" cy="2098492"/>
                    </a:xfrm>
                    <a:prstGeom prst="mathMinus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2" name="Rectangle: Rounded Corners 81">
                      <a:extLst>
                        <a:ext uri="{FF2B5EF4-FFF2-40B4-BE49-F238E27FC236}">
                          <a16:creationId xmlns:a16="http://schemas.microsoft.com/office/drawing/2014/main" id="{A346DFE8-E175-4FB1-A679-00EB4A6C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6997" y="3448073"/>
                      <a:ext cx="396044" cy="28803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0000FF">
                            <a:shade val="30000"/>
                            <a:satMod val="115000"/>
                          </a:srgbClr>
                        </a:gs>
                        <a:gs pos="50000">
                          <a:srgbClr val="0000FF">
                            <a:shade val="67500"/>
                            <a:satMod val="115000"/>
                          </a:srgbClr>
                        </a:gs>
                        <a:gs pos="100000">
                          <a:srgbClr val="0000FF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7" name="Trapezoid 86">
                      <a:extLst>
                        <a:ext uri="{FF2B5EF4-FFF2-40B4-BE49-F238E27FC236}">
                          <a16:creationId xmlns:a16="http://schemas.microsoft.com/office/drawing/2014/main" id="{68B354EE-EE6F-49CA-840C-24A67AC12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0632" y="4905164"/>
                      <a:ext cx="216024" cy="174177"/>
                    </a:xfrm>
                    <a:prstGeom prst="trapezoid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8" name="Rectangle: Rounded Corners 87">
                      <a:extLst>
                        <a:ext uri="{FF2B5EF4-FFF2-40B4-BE49-F238E27FC236}">
                          <a16:creationId xmlns:a16="http://schemas.microsoft.com/office/drawing/2014/main" id="{73DE1E38-AFFA-4F61-800D-34DEF5987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47645" y="4748004"/>
                      <a:ext cx="185075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9" name="Rectangle: Rounded Corners 88">
                      <a:extLst>
                        <a:ext uri="{FF2B5EF4-FFF2-40B4-BE49-F238E27FC236}">
                          <a16:creationId xmlns:a16="http://schemas.microsoft.com/office/drawing/2014/main" id="{E15CE19C-D41F-466A-807F-1621C2296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4566" y="4740224"/>
                      <a:ext cx="185075" cy="504056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6" name="Rectangle: Rounded Corners 85">
                      <a:extLst>
                        <a:ext uri="{FF2B5EF4-FFF2-40B4-BE49-F238E27FC236}">
                          <a16:creationId xmlns:a16="http://schemas.microsoft.com/office/drawing/2014/main" id="{9656D1B9-EF43-4F40-8A70-A0ADD29E3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6597" y="4172558"/>
                      <a:ext cx="396044" cy="288032"/>
                    </a:xfrm>
                    <a:prstGeom prst="roundRect">
                      <a:avLst/>
                    </a:prstGeom>
                    <a:gradFill flip="none" rotWithShape="1">
                      <a:gsLst>
                        <a:gs pos="0">
                          <a:srgbClr val="FFC000">
                            <a:shade val="30000"/>
                            <a:satMod val="115000"/>
                          </a:srgbClr>
                        </a:gs>
                        <a:gs pos="50000">
                          <a:srgbClr val="FFC000">
                            <a:shade val="67500"/>
                            <a:satMod val="115000"/>
                          </a:srgbClr>
                        </a:gs>
                        <a:gs pos="100000">
                          <a:srgbClr val="FFC000">
                            <a:shade val="100000"/>
                            <a:satMod val="115000"/>
                          </a:srgbClr>
                        </a:gs>
                      </a:gsLst>
                      <a:lin ang="0" scaled="1"/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3584B633-F04D-448C-B3A9-2D5FCBABF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7065" y="3408179"/>
                      <a:ext cx="576064" cy="338554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FF0000">
                            <a:shade val="30000"/>
                            <a:satMod val="115000"/>
                          </a:srgbClr>
                        </a:gs>
                        <a:gs pos="50000">
                          <a:srgbClr val="FF0000">
                            <a:shade val="67500"/>
                            <a:satMod val="115000"/>
                          </a:srgbClr>
                        </a:gs>
                        <a:gs pos="100000">
                          <a:srgbClr val="FF0000">
                            <a:shade val="100000"/>
                            <a:satMod val="115000"/>
                          </a:srgb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93" name="Flowchart: Summing Junction 92">
              <a:extLst>
                <a:ext uri="{FF2B5EF4-FFF2-40B4-BE49-F238E27FC236}">
                  <a16:creationId xmlns:a16="http://schemas.microsoft.com/office/drawing/2014/main" id="{52F44095-FBA0-4327-B1EE-4656D7A3A8D2}"/>
                </a:ext>
              </a:extLst>
            </p:cNvPr>
            <p:cNvSpPr/>
            <p:nvPr/>
          </p:nvSpPr>
          <p:spPr>
            <a:xfrm>
              <a:off x="7695117" y="3556870"/>
              <a:ext cx="261813" cy="240879"/>
            </a:xfrm>
            <a:prstGeom prst="flowChartSummingJuncti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640F9F7B-0C0F-49A2-8E6E-4BDA13D26527}"/>
              </a:ext>
            </a:extLst>
          </p:cNvPr>
          <p:cNvSpPr txBox="1"/>
          <p:nvPr/>
        </p:nvSpPr>
        <p:spPr>
          <a:xfrm>
            <a:off x="6982072" y="3005380"/>
            <a:ext cx="74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727E22A-7102-44C7-BC61-6C6A4B881DF1}"/>
              </a:ext>
            </a:extLst>
          </p:cNvPr>
          <p:cNvGrpSpPr/>
          <p:nvPr/>
        </p:nvGrpSpPr>
        <p:grpSpPr>
          <a:xfrm>
            <a:off x="8160417" y="3064336"/>
            <a:ext cx="1656732" cy="494862"/>
            <a:chOff x="8160417" y="3064336"/>
            <a:chExt cx="1656732" cy="49486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8B62704-14C1-46E9-88E7-B8FD9B575EA4}"/>
                </a:ext>
              </a:extLst>
            </p:cNvPr>
            <p:cNvSpPr txBox="1"/>
            <p:nvPr/>
          </p:nvSpPr>
          <p:spPr>
            <a:xfrm>
              <a:off x="8366931" y="3251421"/>
              <a:ext cx="1450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Motor       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1CEB519-2E07-4024-AABB-FE4CBA9E4C3E}"/>
                </a:ext>
              </a:extLst>
            </p:cNvPr>
            <p:cNvSpPr txBox="1"/>
            <p:nvPr/>
          </p:nvSpPr>
          <p:spPr>
            <a:xfrm>
              <a:off x="8160417" y="3064336"/>
              <a:ext cx="1267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de-DE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 </a:t>
              </a:r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 Electric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07D4763-1875-4176-8D2C-8BBAC97C5978}"/>
              </a:ext>
            </a:extLst>
          </p:cNvPr>
          <p:cNvGrpSpPr/>
          <p:nvPr/>
        </p:nvGrpSpPr>
        <p:grpSpPr>
          <a:xfrm>
            <a:off x="943312" y="3404553"/>
            <a:ext cx="1656732" cy="494862"/>
            <a:chOff x="8160417" y="3064336"/>
            <a:chExt cx="1656732" cy="49486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658AAB2-D379-40A3-BEFA-4E60301612E8}"/>
                </a:ext>
              </a:extLst>
            </p:cNvPr>
            <p:cNvSpPr txBox="1"/>
            <p:nvPr/>
          </p:nvSpPr>
          <p:spPr>
            <a:xfrm>
              <a:off x="8366931" y="3251421"/>
              <a:ext cx="1450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Motor       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164E1F1-A6AF-451C-99A7-21D49B4886BA}"/>
                </a:ext>
              </a:extLst>
            </p:cNvPr>
            <p:cNvSpPr txBox="1"/>
            <p:nvPr/>
          </p:nvSpPr>
          <p:spPr>
            <a:xfrm>
              <a:off x="8160417" y="3064336"/>
              <a:ext cx="1267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r>
                <a:rPr lang="de-DE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 </a:t>
              </a:r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 Electric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A786884-8B5B-45ED-8200-BED9D7367649}"/>
              </a:ext>
            </a:extLst>
          </p:cNvPr>
          <p:cNvGrpSpPr/>
          <p:nvPr/>
        </p:nvGrpSpPr>
        <p:grpSpPr>
          <a:xfrm>
            <a:off x="909920" y="4129669"/>
            <a:ext cx="1656732" cy="494862"/>
            <a:chOff x="8160417" y="3064336"/>
            <a:chExt cx="1656732" cy="49486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07ECE02-B914-497D-B5FC-6A08CE6D4F2F}"/>
                </a:ext>
              </a:extLst>
            </p:cNvPr>
            <p:cNvSpPr txBox="1"/>
            <p:nvPr/>
          </p:nvSpPr>
          <p:spPr>
            <a:xfrm>
              <a:off x="8366931" y="3251421"/>
              <a:ext cx="1450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Motor       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9F6CF2E-2FCD-4EB3-A6D0-7E5C589B7268}"/>
                </a:ext>
              </a:extLst>
            </p:cNvPr>
            <p:cNvSpPr txBox="1"/>
            <p:nvPr/>
          </p:nvSpPr>
          <p:spPr>
            <a:xfrm>
              <a:off x="8160417" y="3064336"/>
              <a:ext cx="1267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de-DE" sz="14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nd</a:t>
              </a:r>
              <a:r>
                <a:rPr lang="de-DE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 Electric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8883CCC6-777C-433B-AA87-B1D42DF70D9C}"/>
              </a:ext>
            </a:extLst>
          </p:cNvPr>
          <p:cNvSpPr txBox="1"/>
          <p:nvPr/>
        </p:nvSpPr>
        <p:spPr>
          <a:xfrm>
            <a:off x="8978044" y="3229089"/>
            <a:ext cx="94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Battery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74F0046-76D0-49B5-85EE-71CDD35135F3}"/>
              </a:ext>
            </a:extLst>
          </p:cNvPr>
          <p:cNvGrpSpPr/>
          <p:nvPr/>
        </p:nvGrpSpPr>
        <p:grpSpPr>
          <a:xfrm>
            <a:off x="6661761" y="4148961"/>
            <a:ext cx="1656732" cy="494862"/>
            <a:chOff x="8160417" y="3064336"/>
            <a:chExt cx="1656732" cy="494862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089727-4A66-4F4D-AB03-B1438CF3B509}"/>
                </a:ext>
              </a:extLst>
            </p:cNvPr>
            <p:cNvSpPr txBox="1"/>
            <p:nvPr/>
          </p:nvSpPr>
          <p:spPr>
            <a:xfrm>
              <a:off x="8366931" y="3251421"/>
              <a:ext cx="14502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Motor       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93F321E-B1FE-4E6B-9BDC-F9800EF51D5C}"/>
                </a:ext>
              </a:extLst>
            </p:cNvPr>
            <p:cNvSpPr txBox="1"/>
            <p:nvPr/>
          </p:nvSpPr>
          <p:spPr>
            <a:xfrm>
              <a:off x="8160417" y="3064336"/>
              <a:ext cx="12674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r>
                <a:rPr lang="de-DE" sz="1400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nd</a:t>
              </a:r>
              <a:r>
                <a:rPr lang="de-DE" baseline="30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de-DE" dirty="0">
                  <a:latin typeface="Calibri" panose="020F0502020204030204" pitchFamily="34" charset="0"/>
                  <a:cs typeface="Calibri" panose="020F0502020204030204" pitchFamily="34" charset="0"/>
                </a:rPr>
                <a:t> Electric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262015-F385-4757-9E91-3066B07DA503}"/>
              </a:ext>
            </a:extLst>
          </p:cNvPr>
          <p:cNvGrpSpPr/>
          <p:nvPr/>
        </p:nvGrpSpPr>
        <p:grpSpPr>
          <a:xfrm>
            <a:off x="6820938" y="3434435"/>
            <a:ext cx="1122567" cy="489597"/>
            <a:chOff x="6501172" y="3296517"/>
            <a:chExt cx="1122567" cy="48959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032B643-4474-45F8-A1CE-03BB974773CF}"/>
                </a:ext>
              </a:extLst>
            </p:cNvPr>
            <p:cNvSpPr txBox="1"/>
            <p:nvPr/>
          </p:nvSpPr>
          <p:spPr>
            <a:xfrm>
              <a:off x="6675211" y="3473464"/>
              <a:ext cx="948528" cy="312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device</a:t>
              </a:r>
              <a:endPara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4E2B72B-E77D-4806-9189-95DD501DF20A}"/>
                </a:ext>
              </a:extLst>
            </p:cNvPr>
            <p:cNvSpPr txBox="1"/>
            <p:nvPr/>
          </p:nvSpPr>
          <p:spPr>
            <a:xfrm>
              <a:off x="6501172" y="3296517"/>
              <a:ext cx="1045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Powersplit</a:t>
              </a:r>
              <a:endParaRPr lang="en-IN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84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Specifications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Vehicle Specification</a:t>
            </a:r>
          </a:p>
          <a:p>
            <a:pPr lvl="1"/>
            <a:r>
              <a:rPr lang="en-US" dirty="0"/>
              <a:t>Vehicle Model</a:t>
            </a:r>
          </a:p>
          <a:p>
            <a:pPr marL="839788" lvl="2" indent="-285750">
              <a:buFont typeface="Calibri" panose="020F0502020204030204" pitchFamily="34" charset="0"/>
              <a:buChar char="−"/>
            </a:pPr>
            <a:r>
              <a:rPr lang="en-US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Mercedes Benz A170 CDI (W168)</a:t>
            </a:r>
            <a:endParaRPr lang="en-US" b="0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Engine Specifications</a:t>
            </a:r>
          </a:p>
          <a:p>
            <a:pPr marL="839788" lvl="2" indent="-285750">
              <a:buFont typeface="Calibri" panose="020F0502020204030204" pitchFamily="34" charset="0"/>
              <a:buChar char="−"/>
            </a:pPr>
            <a:r>
              <a:rPr lang="en-US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60 kW, 187 Nm, 4200 RPM, Diesel</a:t>
            </a:r>
            <a:endParaRPr lang="en-US" b="0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Motor</a:t>
            </a:r>
          </a:p>
          <a:p>
            <a:pPr marL="839788" lvl="2" indent="-285750">
              <a:buFont typeface="Calibri" panose="020F0502020204030204" pitchFamily="34" charset="0"/>
              <a:buChar char="−"/>
            </a:pPr>
            <a:r>
              <a:rPr lang="en-US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12 kW, 60 Nm, 7639 RPM, PMS</a:t>
            </a:r>
          </a:p>
          <a:p>
            <a:pPr lvl="1"/>
            <a:r>
              <a:rPr lang="en-US" dirty="0"/>
              <a:t>Battery</a:t>
            </a:r>
          </a:p>
          <a:p>
            <a:pPr marL="839788" lvl="2" indent="-285750">
              <a:buFont typeface="Calibri" panose="020F0502020204030204" pitchFamily="34" charset="0"/>
              <a:buChar char="−"/>
            </a:pPr>
            <a:r>
              <a:rPr lang="de-DE" b="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Li-ion, 16.38 kW, 46.8 V, 0.468 kWh, 13 mΩ</a:t>
            </a:r>
          </a:p>
          <a:p>
            <a:pPr lvl="1"/>
            <a:r>
              <a:rPr lang="en-US" dirty="0"/>
              <a:t>Transmission</a:t>
            </a:r>
          </a:p>
          <a:p>
            <a:pPr marL="839788" lvl="2" indent="-285750">
              <a:buFont typeface="Calibri" panose="020F0502020204030204" pitchFamily="34" charset="0"/>
              <a:buChar char="‒"/>
            </a:pPr>
            <a:r>
              <a:rPr lang="en-US" b="0" dirty="0"/>
              <a:t>5 Speed Manual, friction clutch </a:t>
            </a:r>
          </a:p>
          <a:p>
            <a:pPr marL="630238" lvl="2" indent="0">
              <a:buNone/>
            </a:pPr>
            <a:endParaRPr lang="en-US" dirty="0">
              <a:solidFill>
                <a:srgbClr val="B92819"/>
              </a:solidFill>
            </a:endParaRPr>
          </a:p>
        </p:txBody>
      </p:sp>
      <p:pic>
        <p:nvPicPr>
          <p:cNvPr id="5" name="Picture 4" descr="A car parked in a parking lot&#10;&#10;Description automatically generated with medium confidence">
            <a:extLst>
              <a:ext uri="{FF2B5EF4-FFF2-40B4-BE49-F238E27FC236}">
                <a16:creationId xmlns:a16="http://schemas.microsoft.com/office/drawing/2014/main" id="{33D6BF40-C852-4DBA-BE49-D1CEA7746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56" y="1592796"/>
            <a:ext cx="4448944" cy="3062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968EAE-F12E-4FB3-B184-786CECA6C6BB}"/>
              </a:ext>
            </a:extLst>
          </p:cNvPr>
          <p:cNvSpPr txBox="1"/>
          <p:nvPr/>
        </p:nvSpPr>
        <p:spPr>
          <a:xfrm>
            <a:off x="7941332" y="4655152"/>
            <a:ext cx="167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Auto-Data</a:t>
            </a:r>
          </a:p>
        </p:txBody>
      </p:sp>
    </p:spTree>
    <p:extLst>
      <p:ext uri="{BB962C8B-B14F-4D97-AF65-F5344CB8AC3E}">
        <p14:creationId xmlns:p14="http://schemas.microsoft.com/office/powerpoint/2010/main" val="279599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Cycles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NEDC</a:t>
            </a:r>
          </a:p>
          <a:p>
            <a:pPr lvl="1"/>
            <a:r>
              <a:rPr lang="en-US" dirty="0"/>
              <a:t>Specifications</a:t>
            </a:r>
          </a:p>
          <a:p>
            <a:pPr lvl="2"/>
            <a:r>
              <a:rPr lang="en-US" dirty="0"/>
              <a:t>Driving length: 11 km</a:t>
            </a:r>
          </a:p>
          <a:p>
            <a:pPr lvl="2"/>
            <a:r>
              <a:rPr lang="en-US" dirty="0"/>
              <a:t>Time: 1220 s</a:t>
            </a:r>
          </a:p>
          <a:p>
            <a:pPr lvl="2"/>
            <a:r>
              <a:rPr lang="en-US" dirty="0"/>
              <a:t>Maximum speed: 120 km/h</a:t>
            </a:r>
          </a:p>
          <a:p>
            <a:pPr lvl="2"/>
            <a:r>
              <a:rPr lang="en-US" dirty="0"/>
              <a:t>Average speed: 33.6 km/h 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Used for light duty vehicles</a:t>
            </a:r>
          </a:p>
          <a:p>
            <a:pPr marL="630238" lvl="2" indent="0">
              <a:buNone/>
            </a:pPr>
            <a:endParaRPr lang="en-US" dirty="0">
              <a:solidFill>
                <a:srgbClr val="B928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123CA-9683-41D9-89CB-32CCD7E50D1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976" y="1856538"/>
            <a:ext cx="5055500" cy="3144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648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Cycles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FTP-75</a:t>
            </a:r>
          </a:p>
          <a:p>
            <a:pPr lvl="1"/>
            <a:r>
              <a:rPr lang="en-US" dirty="0"/>
              <a:t>Specifications</a:t>
            </a:r>
          </a:p>
          <a:p>
            <a:pPr lvl="2"/>
            <a:r>
              <a:rPr lang="en-US" dirty="0"/>
              <a:t>Driving length: 17.77 km</a:t>
            </a:r>
          </a:p>
          <a:p>
            <a:pPr lvl="2"/>
            <a:r>
              <a:rPr lang="en-US" dirty="0"/>
              <a:t>Time: 1877 s</a:t>
            </a:r>
          </a:p>
          <a:p>
            <a:pPr lvl="2"/>
            <a:r>
              <a:rPr lang="en-US" dirty="0"/>
              <a:t>Maximum speed: 91.2 km/h</a:t>
            </a:r>
          </a:p>
          <a:p>
            <a:pPr lvl="2"/>
            <a:r>
              <a:rPr lang="en-US" dirty="0"/>
              <a:t>Average speed: 34.1 km/h 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Used for light duty vehicles</a:t>
            </a:r>
          </a:p>
          <a:p>
            <a:pPr marL="177800" lvl="1" indent="0">
              <a:buNone/>
            </a:pPr>
            <a:endParaRPr lang="en-US" dirty="0">
              <a:solidFill>
                <a:srgbClr val="B92819"/>
              </a:solidFill>
            </a:endParaRPr>
          </a:p>
          <a:p>
            <a:pPr marL="630238" lvl="2" indent="0">
              <a:buNone/>
            </a:pPr>
            <a:endParaRPr lang="en-US" dirty="0">
              <a:solidFill>
                <a:srgbClr val="B9281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F7DBD-A9AE-400C-9DDC-FAF6156496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397" y="1844201"/>
            <a:ext cx="5059295" cy="3240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44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Strategy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r>
              <a:rPr lang="en-US" dirty="0"/>
              <a:t>Rule Based Strategy</a:t>
            </a:r>
          </a:p>
          <a:p>
            <a:pPr lvl="1"/>
            <a:r>
              <a:rPr lang="en-US" dirty="0"/>
              <a:t>Introduction</a:t>
            </a:r>
          </a:p>
          <a:p>
            <a:pPr lvl="2"/>
            <a:r>
              <a:rPr lang="en-US" dirty="0"/>
              <a:t>Strategy based upon set of rules</a:t>
            </a:r>
            <a:endParaRPr lang="en-US" dirty="0">
              <a:solidFill>
                <a:srgbClr val="B92819"/>
              </a:solidFill>
            </a:endParaRPr>
          </a:p>
          <a:p>
            <a:pPr lvl="2"/>
            <a:r>
              <a:rPr lang="en-US" dirty="0"/>
              <a:t>Selection of set of variables which defines the driving conditions.</a:t>
            </a:r>
          </a:p>
          <a:p>
            <a:pPr lvl="2"/>
            <a:r>
              <a:rPr lang="en-US" dirty="0"/>
              <a:t>Shifting of operation modes is dependent on conditions.</a:t>
            </a:r>
          </a:p>
          <a:p>
            <a:pPr lvl="2"/>
            <a:r>
              <a:rPr lang="en-US" dirty="0"/>
              <a:t>The conditions are arranged in if-else loop to achieve shifting between modes in MATLAB.</a:t>
            </a:r>
          </a:p>
          <a:p>
            <a:pPr lvl="2"/>
            <a:r>
              <a:rPr lang="en-US" dirty="0"/>
              <a:t>Finding out the suitable value of parameters to obtain minimum fuel consumption.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107B94C-A17D-48AB-9C44-AE28F6C2B9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2730234"/>
                  </p:ext>
                </p:extLst>
              </p:nvPr>
            </p:nvGraphicFramePr>
            <p:xfrm>
              <a:off x="926225" y="3645024"/>
              <a:ext cx="7483159" cy="1761677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4843451">
                      <a:extLst>
                        <a:ext uri="{9D8B030D-6E8A-4147-A177-3AD203B41FA5}">
                          <a16:colId xmlns:a16="http://schemas.microsoft.com/office/drawing/2014/main" val="1986911065"/>
                        </a:ext>
                      </a:extLst>
                    </a:gridCol>
                    <a:gridCol w="1319854">
                      <a:extLst>
                        <a:ext uri="{9D8B030D-6E8A-4147-A177-3AD203B41FA5}">
                          <a16:colId xmlns:a16="http://schemas.microsoft.com/office/drawing/2014/main" val="3982790228"/>
                        </a:ext>
                      </a:extLst>
                    </a:gridCol>
                    <a:gridCol w="1319854">
                      <a:extLst>
                        <a:ext uri="{9D8B030D-6E8A-4147-A177-3AD203B41FA5}">
                          <a16:colId xmlns:a16="http://schemas.microsoft.com/office/drawing/2014/main" val="2522161724"/>
                        </a:ext>
                      </a:extLst>
                    </a:gridCol>
                  </a:tblGrid>
                  <a:tr h="232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Parameters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NEDC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FTP-75</a:t>
                          </a:r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0364876"/>
                      </a:ext>
                    </a:extLst>
                  </a:tr>
                  <a:tr h="23271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Load point shifting torque – Motor Mode (</a:t>
                          </a:r>
                          <a:r>
                            <a:rPr lang="en-US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T_MGB_th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N" sz="14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58 Nm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50 Nm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9209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Load point shifting torque –Generator Mode (</a:t>
                          </a:r>
                          <a:r>
                            <a:rPr lang="en-US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T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N" sz="14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29 Nm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32 Nm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9350753"/>
                      </a:ext>
                    </a:extLst>
                  </a:tr>
                  <a:tr h="2666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Minimum charge in battery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_</m:t>
                                  </m:r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𝐵𝑇</m:t>
                                  </m:r>
                                </m:e>
                                <m:sub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𝑚𝑖𝑛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2500 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2500 C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3553771"/>
                      </a:ext>
                    </a:extLst>
                  </a:tr>
                  <a:tr h="22593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Maximum charge in battery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_</m:t>
                                  </m:r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𝐵𝑇</m:t>
                                  </m:r>
                                </m:e>
                                <m:sub>
                                  <m:r>
                                    <a:rPr lang="en-US" sz="1600" b="1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lang="en-US" sz="1600" b="1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𝒂𝒙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16000 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21000 C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7745444"/>
                      </a:ext>
                    </a:extLst>
                  </a:tr>
                  <a:tr h="2612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Torque Split Ratio motor mode (</a:t>
                          </a:r>
                          <a:r>
                            <a:rPr lang="en-US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u_LPS_mot_max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0.2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0.2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8126942"/>
                      </a:ext>
                    </a:extLst>
                  </a:tr>
                  <a:tr h="258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Torque Split Ratio motor mode (</a:t>
                          </a:r>
                          <a:r>
                            <a:rPr lang="en-US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u_LPS_gen_max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-0.55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-0.35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71174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2107B94C-A17D-48AB-9C44-AE28F6C2B9B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2730234"/>
                  </p:ext>
                </p:extLst>
              </p:nvPr>
            </p:nvGraphicFramePr>
            <p:xfrm>
              <a:off x="926225" y="3645024"/>
              <a:ext cx="7483159" cy="1761677"/>
            </p:xfrm>
            <a:graphic>
              <a:graphicData uri="http://schemas.openxmlformats.org/drawingml/2006/table">
                <a:tbl>
                  <a:tblPr firstRow="1" firstCol="1" bandRow="1">
                    <a:tableStyleId>{9DCAF9ED-07DC-4A11-8D7F-57B35C25682E}</a:tableStyleId>
                  </a:tblPr>
                  <a:tblGrid>
                    <a:gridCol w="4843451">
                      <a:extLst>
                        <a:ext uri="{9D8B030D-6E8A-4147-A177-3AD203B41FA5}">
                          <a16:colId xmlns:a16="http://schemas.microsoft.com/office/drawing/2014/main" val="1986911065"/>
                        </a:ext>
                      </a:extLst>
                    </a:gridCol>
                    <a:gridCol w="1319854">
                      <a:extLst>
                        <a:ext uri="{9D8B030D-6E8A-4147-A177-3AD203B41FA5}">
                          <a16:colId xmlns:a16="http://schemas.microsoft.com/office/drawing/2014/main" val="3982790228"/>
                        </a:ext>
                      </a:extLst>
                    </a:gridCol>
                    <a:gridCol w="1319854">
                      <a:extLst>
                        <a:ext uri="{9D8B030D-6E8A-4147-A177-3AD203B41FA5}">
                          <a16:colId xmlns:a16="http://schemas.microsoft.com/office/drawing/2014/main" val="2522161724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Parameters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NEDC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FTP-75</a:t>
                          </a:r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5F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036487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Load point shifting torque – Motor Mode (</a:t>
                          </a:r>
                          <a:r>
                            <a:rPr lang="en-US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T_MGB_th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N" sz="14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58 Nm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50 Nm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9920915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Load point shifting torque –Generator Mode (</a:t>
                          </a:r>
                          <a:r>
                            <a:rPr lang="en-US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T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IN" sz="1400" b="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29 Nm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32 Nm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9350753"/>
                      </a:ext>
                    </a:extLst>
                  </a:tr>
                  <a:tr h="2666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" t="-295455" r="-54843" b="-3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2500 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2500 C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7355377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" t="-435000" r="-54843" b="-2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16000 C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21000 C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37745444"/>
                      </a:ext>
                    </a:extLst>
                  </a:tr>
                  <a:tr h="2612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Torque Split Ratio motor mode (</a:t>
                          </a:r>
                          <a:r>
                            <a:rPr lang="en-US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u_LPS_mot_max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0.2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0.2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498126942"/>
                      </a:ext>
                    </a:extLst>
                  </a:tr>
                  <a:tr h="2583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dirty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Torque Split Ratio motor mode (</a:t>
                          </a:r>
                          <a:r>
                            <a:rPr lang="en-US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u_LPS_gen_max</a:t>
                          </a:r>
                          <a:r>
                            <a:rPr lang="en-US" sz="1600" b="0" kern="1200" dirty="0">
                              <a:solidFill>
                                <a:schemeClr val="dk1"/>
                              </a:solidFill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600" b="0" dirty="0"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pc="-5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-0.55</a:t>
                          </a:r>
                          <a:endParaRPr lang="en-IN" sz="1600" dirty="0">
                            <a:effectLst/>
                            <a:latin typeface="Calibri" panose="020F0502020204030204" pitchFamily="34" charset="0"/>
                            <a:ea typeface="SimSun" panose="02010600030101010101" pitchFamily="2" charset="-122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dirty="0">
                              <a:effectLst/>
                              <a:latin typeface="Calibri" panose="020F0502020204030204" pitchFamily="34" charset="0"/>
                              <a:ea typeface="SimSun" panose="02010600030101010101" pitchFamily="2" charset="-122"/>
                              <a:cs typeface="Calibri" panose="020F0502020204030204" pitchFamily="34" charset="0"/>
                            </a:rPr>
                            <a:t>-0.35</a:t>
                          </a:r>
                          <a:endParaRPr lang="en-US" dirty="0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371174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78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2DBA-0DB0-4612-9DD1-A37802DF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Modes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1DCBA1-9C86-4578-823C-618A44C93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Torque Split Ratio</a:t>
                </a:r>
                <a:endParaRPr lang="en-US" kern="0" dirty="0"/>
              </a:p>
              <a:p>
                <a:pPr lvl="1"/>
                <a:r>
                  <a:rPr lang="en-US" kern="0" dirty="0"/>
                  <a:t>Introduction </a:t>
                </a:r>
              </a:p>
              <a:p>
                <a:pPr lvl="2"/>
                <a:r>
                  <a:rPr lang="en-US" dirty="0"/>
                  <a:t>Ratio of motor torque and gearbox torque.</a:t>
                </a:r>
              </a:p>
              <a:p>
                <a:pPr lvl="2"/>
                <a:r>
                  <a:rPr lang="en-US" b="0" dirty="0">
                    <a:cs typeface="Calibri" panose="020F0502020204030204" pitchFamily="34" charset="0"/>
                  </a:rPr>
                  <a:t>Mathematically,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𝑀𝐺𝐵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>
                    <a:cs typeface="Calibri" panose="020F0502020204030204" pitchFamily="34" charset="0"/>
                  </a:rPr>
                  <a:t>       </a:t>
                </a:r>
                <a:endParaRPr lang="en-US" kern="0" dirty="0"/>
              </a:p>
              <a:p>
                <a:pPr lvl="2"/>
                <a:r>
                  <a:rPr lang="en-US" dirty="0"/>
                  <a:t>Dependent on mode of operation </a:t>
                </a:r>
                <a:r>
                  <a:rPr lang="en-US" kern="0" dirty="0"/>
                  <a:t> </a:t>
                </a:r>
              </a:p>
              <a:p>
                <a:pPr lvl="2"/>
                <a:r>
                  <a:rPr lang="en-US" dirty="0"/>
                  <a:t>Torque equation is given by,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𝑀𝐺𝐵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𝐸𝑀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US" kern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𝑀𝐺𝐵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de-D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𝐸𝑀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0238" lvl="2" indent="0">
                  <a:buNone/>
                </a:pPr>
                <a:endParaRPr lang="en-US" kern="0" dirty="0"/>
              </a:p>
              <a:p>
                <a:pPr marL="630238" lvl="2" indent="0">
                  <a:buNone/>
                </a:pPr>
                <a:endParaRPr lang="en-US" dirty="0">
                  <a:effectLst/>
                  <a:ea typeface="SimSun" panose="02010600030101010101" pitchFamily="2" charset="-122"/>
                  <a:cs typeface="Calibri" panose="020F0502020204030204" pitchFamily="34" charset="0"/>
                </a:endParaRPr>
              </a:p>
              <a:p>
                <a:pPr marL="630238" lvl="2" indent="0">
                  <a:buNone/>
                </a:pPr>
                <a:r>
                  <a:rPr lang="en-US" dirty="0">
                    <a:ea typeface="SimSun" panose="02010600030101010101" pitchFamily="2" charset="-122"/>
                    <a:cs typeface="Calibri" panose="020F0502020204030204" pitchFamily="34" charset="0"/>
                  </a:rPr>
                  <a:t>		</a:t>
                </a:r>
                <a:endParaRPr lang="en-US" kern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41DCBA1-9C86-4578-823C-618A44C93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10110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Folienvorlage JEM ne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B92819"/>
      </a:hlink>
      <a:folHlink>
        <a:srgbClr val="B92819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</TotalTime>
  <Words>2065</Words>
  <Application>Microsoft Office PowerPoint</Application>
  <PresentationFormat>A4 Paper (210x297 mm)</PresentationFormat>
  <Paragraphs>371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Standarddesign</vt:lpstr>
      <vt:lpstr>Energy Management System for Mild Parallel Hybrid Electric Vehicles</vt:lpstr>
      <vt:lpstr>Agenda</vt:lpstr>
      <vt:lpstr>Introduction</vt:lpstr>
      <vt:lpstr>Classification of Hybrid Electric Vehicles</vt:lpstr>
      <vt:lpstr>Vehicle Specifications</vt:lpstr>
      <vt:lpstr>Driving Cycles</vt:lpstr>
      <vt:lpstr>Driving Cycles</vt:lpstr>
      <vt:lpstr>Rule Based Strategy</vt:lpstr>
      <vt:lpstr>Operation Modes</vt:lpstr>
      <vt:lpstr>Operation Modes</vt:lpstr>
      <vt:lpstr>Operation Modes</vt:lpstr>
      <vt:lpstr>Operation Modes</vt:lpstr>
      <vt:lpstr>Operation Modes</vt:lpstr>
      <vt:lpstr>Operation Modes</vt:lpstr>
      <vt:lpstr>Operation Modes</vt:lpstr>
      <vt:lpstr>Operation Modes</vt:lpstr>
      <vt:lpstr>Operation Modes</vt:lpstr>
      <vt:lpstr>Operation Modes</vt:lpstr>
      <vt:lpstr>Results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Future Work</vt:lpstr>
      <vt:lpstr>References</vt:lpstr>
    </vt:vector>
  </TitlesOfParts>
  <Company>Lehrstuhl für Regelungssysteme, Technische Universität Kaiserslautern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Electromobility</dc:title>
  <dc:creator>Daniel Görges</dc:creator>
  <cp:lastModifiedBy>Stawan Kulkarni</cp:lastModifiedBy>
  <cp:revision>1265</cp:revision>
  <cp:lastPrinted>2013-10-21T09:33:22Z</cp:lastPrinted>
  <dcterms:created xsi:type="dcterms:W3CDTF">2006-10-27T15:14:15Z</dcterms:created>
  <dcterms:modified xsi:type="dcterms:W3CDTF">2021-07-23T14:32:22Z</dcterms:modified>
</cp:coreProperties>
</file>