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0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4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2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8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9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5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7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9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4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32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478219-31A9-4CB3-B64B-6AAABD90C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4" b="22899"/>
          <a:stretch/>
        </p:blipFill>
        <p:spPr>
          <a:xfrm>
            <a:off x="-32" y="-1"/>
            <a:ext cx="12192031" cy="68580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2BB70C-3B10-43FF-83F9-C064151F9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0"/>
            <a:ext cx="12188952" cy="1942924"/>
          </a:xfrm>
          <a:prstGeom prst="rect">
            <a:avLst/>
          </a:prstGeom>
          <a:gradFill>
            <a:gsLst>
              <a:gs pos="29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A3714-CECF-4931-BB75-128A9C60D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6" y="457200"/>
            <a:ext cx="7136092" cy="128016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altLang="zh-CN" sz="4800" dirty="0">
                <a:solidFill>
                  <a:srgbClr val="FFFFFF"/>
                </a:solidFill>
              </a:rPr>
              <a:t>Finding the More Select Area to Establish the Restaurant</a:t>
            </a:r>
            <a:endParaRPr lang="zh-CN" alt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B2117-46FD-46C2-8644-DC9AE60C7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457201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altLang="zh-CN" sz="1500" dirty="0">
                <a:solidFill>
                  <a:srgbClr val="FFFFFF"/>
                </a:solidFill>
              </a:rPr>
              <a:t>Zhilin Zhang</a:t>
            </a:r>
          </a:p>
          <a:p>
            <a:r>
              <a:rPr lang="en-US" altLang="zh-CN" sz="1500" dirty="0">
                <a:solidFill>
                  <a:srgbClr val="FFFFFF"/>
                </a:solidFill>
              </a:rPr>
              <a:t>March 2020</a:t>
            </a:r>
            <a:endParaRPr lang="zh-CN" altLang="en-US" sz="15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109728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1FF648-687D-4B69-BB17-1F9649EF8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6000">
                <a:srgbClr val="000000">
                  <a:alpha val="20000"/>
                </a:srgbClr>
              </a:gs>
              <a:gs pos="14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1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B6C0F-5A08-4683-863D-E37F55A5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dirty="0"/>
              <a:t>Introduction</a:t>
            </a:r>
            <a:endParaRPr lang="zh-CN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61109-1B58-43DA-B363-E4A8F78F7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altLang="zh-CN" sz="2400" dirty="0"/>
              <a:t>It is an artwork to find a proper place for a restaurant. Good location represents many customers and a steady stream of money. </a:t>
            </a:r>
          </a:p>
          <a:p>
            <a:r>
              <a:rPr lang="en-US" altLang="zh-CN" sz="2400" dirty="0"/>
              <a:t>The development of machine learning and geographic technology gives us a new way to understand the business value. </a:t>
            </a:r>
            <a:endParaRPr lang="zh-CN" alt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884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88095-24BF-4902-9EBA-314E5BF5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altLang="zh-CN" sz="4000" b="1"/>
              <a:t>Data</a:t>
            </a:r>
            <a:endParaRPr lang="zh-CN" altLang="en-US" sz="4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041F6-1703-4DC5-BE09-F4A23009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altLang="zh-CN" dirty="0"/>
              <a:t>We got the district data source from Coursera course Data Visualization with Python. </a:t>
            </a:r>
          </a:p>
          <a:p>
            <a:r>
              <a:rPr lang="en-US" altLang="zh-CN" dirty="0"/>
              <a:t>Meanwhile, the POI and geographical coordinates data are both got from Foursquare by web crawler.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DF2781-93EE-46FF-BA67-C0788BADB1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47" y="1274665"/>
            <a:ext cx="6892560" cy="3963222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106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B84A-B403-4A97-8831-035F33DD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Processing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2049C-E1B8-4314-B4A1-72B854487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Divided the data into two types</a:t>
            </a:r>
          </a:p>
          <a:p>
            <a:pPr marL="578358" lvl="1" indent="-285750"/>
            <a:r>
              <a:rPr lang="en-US" altLang="zh-CN" dirty="0"/>
              <a:t>place which may have possible customers</a:t>
            </a:r>
          </a:p>
          <a:p>
            <a:pPr marL="578358" lvl="1" indent="-285750"/>
            <a:r>
              <a:rPr lang="en-US" altLang="zh-CN" dirty="0"/>
              <a:t>other restaurants.</a:t>
            </a:r>
            <a:endParaRPr lang="zh-CN" altLang="zh-CN" dirty="0"/>
          </a:p>
          <a:p>
            <a:r>
              <a:rPr lang="en-US" altLang="zh-CN" dirty="0"/>
              <a:t>Data cleaning by drawing boxplot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D3653-1287-4747-BBC8-F880A0BD85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91" y="3429000"/>
            <a:ext cx="4037497" cy="2440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81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E18E-9D1E-4152-A725-24C5F4A4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Cluster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89E5A-9EF4-417F-95D2-3EC00DB2C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</a:p>
          <a:p>
            <a:pPr lvl="1"/>
            <a:r>
              <a:rPr lang="en-US" altLang="zh-CN" dirty="0"/>
              <a:t>K = 10</a:t>
            </a:r>
          </a:p>
          <a:p>
            <a:pPr lvl="1"/>
            <a:r>
              <a:rPr lang="en-US" altLang="zh-CN" dirty="0"/>
              <a:t>Utilize Latitude and Longitude columns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1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36653-2604-4396-A035-FC504623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b="1" dirty="0"/>
              <a:t>Analyses</a:t>
            </a:r>
            <a:endParaRPr lang="zh-CN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23DE68-0085-4A15-B6A7-00249BC1D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690199"/>
              </p:ext>
            </p:extLst>
          </p:nvPr>
        </p:nvGraphicFramePr>
        <p:xfrm>
          <a:off x="1243925" y="2098515"/>
          <a:ext cx="9764478" cy="3786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1126">
                  <a:extLst>
                    <a:ext uri="{9D8B030D-6E8A-4147-A177-3AD203B41FA5}">
                      <a16:colId xmlns:a16="http://schemas.microsoft.com/office/drawing/2014/main" val="3033890531"/>
                    </a:ext>
                  </a:extLst>
                </a:gridCol>
                <a:gridCol w="1958473">
                  <a:extLst>
                    <a:ext uri="{9D8B030D-6E8A-4147-A177-3AD203B41FA5}">
                      <a16:colId xmlns:a16="http://schemas.microsoft.com/office/drawing/2014/main" val="2146611680"/>
                    </a:ext>
                  </a:extLst>
                </a:gridCol>
                <a:gridCol w="1958473">
                  <a:extLst>
                    <a:ext uri="{9D8B030D-6E8A-4147-A177-3AD203B41FA5}">
                      <a16:colId xmlns:a16="http://schemas.microsoft.com/office/drawing/2014/main" val="1105267905"/>
                    </a:ext>
                  </a:extLst>
                </a:gridCol>
                <a:gridCol w="1406236">
                  <a:extLst>
                    <a:ext uri="{9D8B030D-6E8A-4147-A177-3AD203B41FA5}">
                      <a16:colId xmlns:a16="http://schemas.microsoft.com/office/drawing/2014/main" val="397910955"/>
                    </a:ext>
                  </a:extLst>
                </a:gridCol>
                <a:gridCol w="1764269">
                  <a:extLst>
                    <a:ext uri="{9D8B030D-6E8A-4147-A177-3AD203B41FA5}">
                      <a16:colId xmlns:a16="http://schemas.microsoft.com/office/drawing/2014/main" val="1516020144"/>
                    </a:ext>
                  </a:extLst>
                </a:gridCol>
                <a:gridCol w="1975901">
                  <a:extLst>
                    <a:ext uri="{9D8B030D-6E8A-4147-A177-3AD203B41FA5}">
                      <a16:colId xmlns:a16="http://schemas.microsoft.com/office/drawing/2014/main" val="2067295277"/>
                    </a:ext>
                  </a:extLst>
                </a:gridCol>
              </a:tblGrid>
              <a:tr h="344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Close Space 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Close Space 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Crowed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Latitude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Longitude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extLst>
                  <a:ext uri="{0D108BD9-81ED-4DB2-BD59-A6C34878D82A}">
                    <a16:rowId xmlns:a16="http://schemas.microsoft.com/office/drawing/2014/main" val="2530867261"/>
                  </a:ext>
                </a:extLst>
              </a:tr>
              <a:tr h="344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Office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Sport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6509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37.76807836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-122.39945868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extLst>
                  <a:ext uri="{0D108BD9-81ED-4DB2-BD59-A6C34878D82A}">
                    <a16:rowId xmlns:a16="http://schemas.microsoft.com/office/drawing/2014/main" val="1674149134"/>
                  </a:ext>
                </a:extLst>
              </a:tr>
              <a:tr h="344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Airport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Hotel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11400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37.6129963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-122.39120866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extLst>
                  <a:ext uri="{0D108BD9-81ED-4DB2-BD59-A6C34878D82A}">
                    <a16:rowId xmlns:a16="http://schemas.microsoft.com/office/drawing/2014/main" val="3904904246"/>
                  </a:ext>
                </a:extLst>
              </a:tr>
              <a:tr h="344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Park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Site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751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37.77277806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-122.4975116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extLst>
                  <a:ext uri="{0D108BD9-81ED-4DB2-BD59-A6C34878D82A}">
                    <a16:rowId xmlns:a16="http://schemas.microsoft.com/office/drawing/2014/main" val="4277662212"/>
                  </a:ext>
                </a:extLst>
              </a:tr>
              <a:tr h="344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Park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Sport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4578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37.8050439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-122.41952574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extLst>
                  <a:ext uri="{0D108BD9-81ED-4DB2-BD59-A6C34878D82A}">
                    <a16:rowId xmlns:a16="http://schemas.microsoft.com/office/drawing/2014/main" val="2960733524"/>
                  </a:ext>
                </a:extLst>
              </a:tr>
              <a:tr h="344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Office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Hotel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24743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37.78865967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-122.40204586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extLst>
                  <a:ext uri="{0D108BD9-81ED-4DB2-BD59-A6C34878D82A}">
                    <a16:rowId xmlns:a16="http://schemas.microsoft.com/office/drawing/2014/main" val="2031429828"/>
                  </a:ext>
                </a:extLst>
              </a:tr>
              <a:tr h="344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Sport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Art Event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7549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37.77485188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-122.42653226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extLst>
                  <a:ext uri="{0D108BD9-81ED-4DB2-BD59-A6C34878D82A}">
                    <a16:rowId xmlns:a16="http://schemas.microsoft.com/office/drawing/2014/main" val="189015148"/>
                  </a:ext>
                </a:extLst>
              </a:tr>
              <a:tr h="344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Park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Art Event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959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37.73481564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-122.42821392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extLst>
                  <a:ext uri="{0D108BD9-81ED-4DB2-BD59-A6C34878D82A}">
                    <a16:rowId xmlns:a16="http://schemas.microsoft.com/office/drawing/2014/main" val="703548039"/>
                  </a:ext>
                </a:extLst>
              </a:tr>
              <a:tr h="344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Mall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Park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1321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37.72868246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-122.48066291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extLst>
                  <a:ext uri="{0D108BD9-81ED-4DB2-BD59-A6C34878D82A}">
                    <a16:rowId xmlns:a16="http://schemas.microsoft.com/office/drawing/2014/main" val="296096778"/>
                  </a:ext>
                </a:extLst>
              </a:tr>
              <a:tr h="344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Park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Art Event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2843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37.76898467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-122.46101539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extLst>
                  <a:ext uri="{0D108BD9-81ED-4DB2-BD59-A6C34878D82A}">
                    <a16:rowId xmlns:a16="http://schemas.microsoft.com/office/drawing/2014/main" val="1495962622"/>
                  </a:ext>
                </a:extLst>
              </a:tr>
              <a:tr h="344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Sport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Site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2077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37.80043101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-122.45519854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7559" marR="107559" marT="0" marB="0"/>
                </a:tc>
                <a:extLst>
                  <a:ext uri="{0D108BD9-81ED-4DB2-BD59-A6C34878D82A}">
                    <a16:rowId xmlns:a16="http://schemas.microsoft.com/office/drawing/2014/main" val="3915763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89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D412B-EF33-4598-9D7E-E420C7EB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Analyses</a:t>
            </a:r>
            <a:b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zh-CN" sz="3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7751D-CD87-47B6-B5AA-2EC174F84B8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6" r="19478" b="1"/>
          <a:stretch/>
        </p:blipFill>
        <p:spPr bwMode="auto">
          <a:xfrm>
            <a:off x="804365" y="640081"/>
            <a:ext cx="6571484" cy="5054156"/>
          </a:xfrm>
          <a:prstGeom prst="rect">
            <a:avLst/>
          </a:prstGeom>
          <a:noFill/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206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41749-1798-4CCE-A84A-3BE3BFF6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8000" b="1">
                <a:solidFill>
                  <a:schemeClr val="tx1">
                    <a:lumMod val="85000"/>
                    <a:lumOff val="15000"/>
                  </a:schemeClr>
                </a:solidFill>
              </a:rPr>
              <a:t>Results and Discussion</a:t>
            </a:r>
            <a:endParaRPr lang="en-US" altLang="zh-CN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21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82BEF-7D43-49DC-94D1-4F03AC76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800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7391006-C2A1-403D-AEBB-4C4C84FC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2051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3D3823"/>
      </a:dk2>
      <a:lt2>
        <a:srgbClr val="E2E6E8"/>
      </a:lt2>
      <a:accent1>
        <a:srgbClr val="E77229"/>
      </a:accent1>
      <a:accent2>
        <a:srgbClr val="C09E15"/>
      </a:accent2>
      <a:accent3>
        <a:srgbClr val="8FAF1F"/>
      </a:accent3>
      <a:accent4>
        <a:srgbClr val="50B814"/>
      </a:accent4>
      <a:accent5>
        <a:srgbClr val="21BC29"/>
      </a:accent5>
      <a:accent6>
        <a:srgbClr val="14BB62"/>
      </a:accent6>
      <a:hlink>
        <a:srgbClr val="3D89B9"/>
      </a:hlink>
      <a:folHlink>
        <a:srgbClr val="82828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213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Univers</vt:lpstr>
      <vt:lpstr>Univers Condensed</vt:lpstr>
      <vt:lpstr>RetrospectVTI</vt:lpstr>
      <vt:lpstr>Finding the More Select Area to Establish the Restaurant</vt:lpstr>
      <vt:lpstr>Introduction</vt:lpstr>
      <vt:lpstr>Data</vt:lpstr>
      <vt:lpstr>Data Processing</vt:lpstr>
      <vt:lpstr>Cluster</vt:lpstr>
      <vt:lpstr>Analyses</vt:lpstr>
      <vt:lpstr>Analyses </vt:lpstr>
      <vt:lpstr>Results and Discussion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More Select Area to Establish the Restaurant</dc:title>
  <dc:creator>Zhang Zhi Lin (MM-SG)</dc:creator>
  <cp:lastModifiedBy>Zhang Zhi Lin (MM-SG)</cp:lastModifiedBy>
  <cp:revision>3</cp:revision>
  <dcterms:created xsi:type="dcterms:W3CDTF">2020-03-16T09:20:28Z</dcterms:created>
  <dcterms:modified xsi:type="dcterms:W3CDTF">2020-03-16T09:21:35Z</dcterms:modified>
</cp:coreProperties>
</file>