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</p:sldIdLst>
  <p:sldSz cx="9144000" cy="6858000" type="screen4x3"/>
  <p:notesSz cx="6754813" cy="98694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CCFF"/>
    <a:srgbClr val="FF99FF"/>
    <a:srgbClr val="FFFF99"/>
    <a:srgbClr val="CCECFF"/>
    <a:srgbClr val="FFFFCC"/>
    <a:srgbClr val="99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73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8"/>
    </p:cViewPr>
  </p:sorterViewPr>
  <p:notesViewPr>
    <p:cSldViewPr>
      <p:cViewPr>
        <p:scale>
          <a:sx n="75" d="100"/>
          <a:sy n="75" d="100"/>
        </p:scale>
        <p:origin x="-732" y="708"/>
      </p:cViewPr>
      <p:guideLst>
        <p:guide orient="horz" pos="3108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15DC8B0C-3669-42F8-8213-6F6B502935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8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141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868F5296-3BE3-4D41-85D2-AFC2CEA05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EF3CB-3C37-418E-85F4-08DF2D63C733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DA3526-9B20-458B-8B13-F35B9CC5E761}" type="slidenum">
              <a:rPr lang="en-GB" sz="1200" smtClean="0"/>
              <a:pPr/>
              <a:t>23</a:t>
            </a:fld>
            <a:endParaRPr lang="en-GB" sz="12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24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92BB7-E2BC-408A-B893-3EEDB6263FD9}" type="slidenum">
              <a:rPr lang="en-GB" sz="1200" smtClean="0"/>
              <a:pPr/>
              <a:t>24</a:t>
            </a:fld>
            <a:endParaRPr lang="en-GB" sz="1200" smtClean="0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32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417F1-AB43-463E-8DAA-7F7B1B647A13}" type="slidenum">
              <a:rPr lang="en-GB" sz="1200" smtClean="0"/>
              <a:pPr/>
              <a:t>25</a:t>
            </a:fld>
            <a:endParaRPr lang="en-GB" sz="1200" smtClean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34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6216D0-711E-4B9A-946E-14783F55EF4C}" type="slidenum">
              <a:rPr lang="en-GB" sz="1200" smtClean="0"/>
              <a:pPr/>
              <a:t>26</a:t>
            </a:fld>
            <a:endParaRPr lang="en-GB" sz="120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53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C2ED4F-E148-44D1-A215-9A6E1B3AFBF0}" type="slidenum">
              <a:rPr lang="en-GB" sz="1200" smtClean="0"/>
              <a:pPr/>
              <a:t>27</a:t>
            </a:fld>
            <a:endParaRPr lang="en-GB" sz="1200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20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C21CE8-7B43-4F73-B5B9-3678411779DB}" type="slidenum">
              <a:rPr lang="en-GB" sz="1200" smtClean="0"/>
              <a:pPr/>
              <a:t>28</a:t>
            </a:fld>
            <a:endParaRPr lang="en-GB" sz="12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24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435E34-82EF-4640-825E-B972BFA52D09}" type="slidenum">
              <a:rPr lang="en-GB" sz="1200" smtClean="0"/>
              <a:pPr/>
              <a:t>29</a:t>
            </a:fld>
            <a:endParaRPr lang="en-GB" sz="12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25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9AC65E-3DCE-4EB3-BBE7-BE7905002F42}" type="slidenum">
              <a:rPr lang="en-GB" sz="1200" smtClean="0"/>
              <a:pPr/>
              <a:t>30</a:t>
            </a:fld>
            <a:endParaRPr lang="en-GB" sz="1200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40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4C758C-81D9-4B50-8345-BCB10B56D8CB}" type="slidenum">
              <a:rPr lang="en-GB" sz="1200" smtClean="0"/>
              <a:pPr/>
              <a:t>31</a:t>
            </a:fld>
            <a:endParaRPr lang="en-GB" sz="1200" smtClean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41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2536CD-1BEA-4CDC-89BF-031299AE25C2}" type="slidenum">
              <a:rPr lang="en-GB" sz="1200" smtClean="0"/>
              <a:pPr/>
              <a:t>36</a:t>
            </a:fld>
            <a:endParaRPr lang="en-GB" sz="1200" smtClean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21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46A91A-499D-414F-8790-6633C8EC928C}" type="slidenum">
              <a:rPr lang="en-GB" sz="1200" smtClean="0"/>
              <a:pPr/>
              <a:t>13</a:t>
            </a:fld>
            <a:endParaRPr lang="en-GB" sz="1200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40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76A6C4-37C3-4C32-B4C2-3A6F36B67CF6}" type="slidenum">
              <a:rPr lang="en-GB" sz="1200" smtClean="0"/>
              <a:pPr/>
              <a:t>37</a:t>
            </a:fld>
            <a:endParaRPr lang="en-GB" sz="120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27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18ACE8-0118-4758-85C5-5D77D39659E2}" type="slidenum">
              <a:rPr lang="en-GB" sz="1200" smtClean="0"/>
              <a:pPr/>
              <a:t>38</a:t>
            </a:fld>
            <a:endParaRPr lang="en-GB" sz="1200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36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7ADB8-61EC-4B6D-8047-C5D6E23CAD45}" type="slidenum">
              <a:rPr lang="en-GB" sz="1200" smtClean="0"/>
              <a:pPr/>
              <a:t>14</a:t>
            </a:fld>
            <a:endParaRPr lang="en-GB" sz="12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50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0479D6-B998-4B70-A3F0-216BF3D5BD3B}" type="slidenum">
              <a:rPr lang="en-GB" sz="1200" smtClean="0"/>
              <a:pPr/>
              <a:t>16</a:t>
            </a:fld>
            <a:endParaRPr lang="en-GB" sz="120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16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60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3BD56A-C4E1-469D-94B9-6BEA093EC81F}" type="slidenum">
              <a:rPr lang="en-GB" sz="1200" smtClean="0"/>
              <a:pPr/>
              <a:t>17</a:t>
            </a:fld>
            <a:endParaRPr lang="en-GB" sz="12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71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17CB6C-7457-44F9-9277-8E4569E92F34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29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0CD4EA-67F3-416F-AFF0-65D582BE9D55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6A9E3-F584-4A7E-81BE-A8A7B8AB08AB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22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FEAE8-E357-411C-8208-3802BB97FB37}" type="slidenum">
              <a:rPr lang="en-GB" sz="1200" smtClean="0"/>
              <a:pPr/>
              <a:t>22</a:t>
            </a:fld>
            <a:endParaRPr lang="en-GB" sz="12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27463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23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9375775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7713"/>
            <a:ext cx="4914900" cy="3686175"/>
          </a:xfrm>
          <a:ln w="12700" cap="flat"/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03937-722B-4992-B839-49F91206F6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8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0E4A4-AD87-4E49-B056-11283A18A1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9E36D-C86E-4734-9427-19A6EF1E79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3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EC78-A3E9-419D-A28B-44A18585DC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90E77-6A47-4313-9800-78A3F182708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8890F-DBC2-439B-A198-CF91795636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F7E45-4D8E-4390-88F0-4565257261C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E11F6-721A-420F-8A3B-2E35CA2FAE9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13B3-9A52-459A-BBBC-94ED3D2ECB1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2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F5CCA-0061-4B0F-843E-147A11DCB2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DDDD3-F947-4136-BAC1-F165DD2D4C5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189BB6-872E-42AF-AC75-53B4A178050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2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268760"/>
            <a:ext cx="5791200" cy="1143000"/>
          </a:xfrm>
        </p:spPr>
        <p:txBody>
          <a:bodyPr/>
          <a:lstStyle/>
          <a:p>
            <a:pPr algn="ctr"/>
            <a:r>
              <a:rPr lang="en-GB" smtClean="0"/>
              <a:t> Data Modelling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2780928"/>
            <a:ext cx="5029200" cy="1752600"/>
          </a:xfrm>
        </p:spPr>
        <p:txBody>
          <a:bodyPr/>
          <a:lstStyle/>
          <a:p>
            <a:r>
              <a:rPr lang="en-GB" dirty="0" smtClean="0"/>
              <a:t>COMP .6108  Database Design and Development</a:t>
            </a:r>
          </a:p>
          <a:p>
            <a:pPr algn="r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BC4C13-0B27-41C3-A1A4-4FC9EDDFF50D}" type="slidenum">
              <a:rPr lang="en-GB" sz="1400" smtClean="0"/>
              <a:pPr/>
              <a:t>10</a:t>
            </a:fld>
            <a:endParaRPr lang="en-GB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81000" y="384175"/>
            <a:ext cx="49387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3-7 -- A </a:t>
            </a:r>
            <a:r>
              <a:rPr lang="en-US" sz="3200" b="1"/>
              <a:t>composite</a:t>
            </a:r>
            <a:r>
              <a:rPr lang="en-US"/>
              <a:t> attribute</a:t>
            </a:r>
          </a:p>
        </p:txBody>
      </p:sp>
      <p:pic>
        <p:nvPicPr>
          <p:cNvPr id="11268" name="Picture 3" descr="mcf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2988"/>
            <a:ext cx="88392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69925" y="1793875"/>
            <a:ext cx="2606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9900"/>
                </a:solidFill>
              </a:rPr>
              <a:t>An attribute broken into component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F7E6E2-0969-4DBC-B35F-02E99066ECF3}" type="slidenum">
              <a:rPr lang="en-GB" sz="1400" smtClean="0"/>
              <a:pPr/>
              <a:t>11</a:t>
            </a:fld>
            <a:endParaRPr lang="en-GB" sz="140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95313" y="500063"/>
            <a:ext cx="4365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3-9a – Simple key attribute</a:t>
            </a:r>
          </a:p>
        </p:txBody>
      </p:sp>
      <p:pic>
        <p:nvPicPr>
          <p:cNvPr id="12292" name="Picture 3" descr="mcf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1534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286000"/>
            <a:ext cx="2830513" cy="2590800"/>
            <a:chOff x="240" y="1440"/>
            <a:chExt cx="1783" cy="1632"/>
          </a:xfrm>
        </p:grpSpPr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240" y="2784"/>
              <a:ext cx="1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The key is underlined</a:t>
              </a:r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V="1">
              <a:off x="816" y="1440"/>
              <a:ext cx="240" cy="13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F9D6A2-CC3A-41C0-B261-115935474196}" type="slidenum">
              <a:rPr lang="en-GB" sz="1400" smtClean="0"/>
              <a:pPr/>
              <a:t>12</a:t>
            </a:fld>
            <a:endParaRPr lang="en-GB" sz="14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47713" y="347663"/>
            <a:ext cx="4891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3-9b -- Composite key attribute</a:t>
            </a:r>
          </a:p>
        </p:txBody>
      </p:sp>
      <p:pic>
        <p:nvPicPr>
          <p:cNvPr id="13316" name="Picture 3" descr="mcf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590800"/>
            <a:ext cx="3429000" cy="2955925"/>
            <a:chOff x="384" y="1632"/>
            <a:chExt cx="2160" cy="1862"/>
          </a:xfrm>
        </p:grpSpPr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384" y="1632"/>
              <a:ext cx="1789" cy="1862"/>
              <a:chOff x="240" y="1440"/>
              <a:chExt cx="1789" cy="1862"/>
            </a:xfrm>
          </p:grpSpPr>
          <p:sp>
            <p:nvSpPr>
              <p:cNvPr id="13320" name="Text Box 6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17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>
                    <a:solidFill>
                      <a:srgbClr val="FF0000"/>
                    </a:solidFill>
                  </a:rPr>
                  <a:t>The key is composed 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of two subparts</a:t>
                </a:r>
              </a:p>
            </p:txBody>
          </p:sp>
          <p:sp>
            <p:nvSpPr>
              <p:cNvPr id="13321" name="Line 7"/>
              <p:cNvSpPr>
                <a:spLocks noChangeShapeType="1"/>
              </p:cNvSpPr>
              <p:nvPr/>
            </p:nvSpPr>
            <p:spPr bwMode="auto">
              <a:xfrm flipV="1">
                <a:off x="816" y="1440"/>
                <a:ext cx="240" cy="13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flipV="1">
              <a:off x="1008" y="1632"/>
              <a:ext cx="1536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43D473-5BB3-4B1E-AE75-74CE16B70309}" type="slidenum">
              <a:rPr lang="en-GB" sz="1400" smtClean="0"/>
              <a:pPr/>
              <a:t>13</a:t>
            </a:fld>
            <a:endParaRPr lang="en-GB" sz="140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228600"/>
            <a:ext cx="7848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/>
              <a:t>Figure 3-8 -- Entity with a multivalued attribute (Skill) and derived attribute (</a:t>
            </a:r>
            <a:r>
              <a:rPr lang="en-US" dirty="0" err="1"/>
              <a:t>Years_Employed</a:t>
            </a:r>
            <a:r>
              <a:rPr lang="en-US" dirty="0"/>
              <a:t>)</a:t>
            </a:r>
          </a:p>
        </p:txBody>
      </p:sp>
      <p:pic>
        <p:nvPicPr>
          <p:cNvPr id="14340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296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657600"/>
            <a:ext cx="3556000" cy="2027238"/>
            <a:chOff x="288" y="2736"/>
            <a:chExt cx="2240" cy="1277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288" y="3552"/>
              <a:ext cx="224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Derived </a:t>
              </a:r>
            </a:p>
            <a:p>
              <a:r>
                <a:rPr lang="en-US" sz="1800">
                  <a:solidFill>
                    <a:srgbClr val="FF0000"/>
                  </a:solidFill>
                </a:rPr>
                <a:t>from date employed and current date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 flipV="1">
              <a:off x="864" y="2736"/>
              <a:ext cx="144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1905000" y="2590800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91200" y="3810000"/>
            <a:ext cx="2495550" cy="2006600"/>
            <a:chOff x="288" y="2736"/>
            <a:chExt cx="1572" cy="1742"/>
          </a:xfrm>
        </p:grpSpPr>
        <p:sp>
          <p:nvSpPr>
            <p:cNvPr id="14345" name="Text Box 12"/>
            <p:cNvSpPr txBox="1">
              <a:spLocks noChangeArrowheads="1"/>
            </p:cNvSpPr>
            <p:nvPr/>
          </p:nvSpPr>
          <p:spPr bwMode="auto">
            <a:xfrm>
              <a:off x="288" y="3552"/>
              <a:ext cx="1572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Multivalued:</a:t>
              </a:r>
              <a:r>
                <a:rPr lang="en-US" sz="200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an employee can have 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more than one skill</a:t>
              </a:r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864" y="2736"/>
              <a:ext cx="144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E3F987-28AA-4172-82C8-E928DF4230F7}" type="slidenum">
              <a:rPr lang="en-GB" sz="1400" smtClean="0"/>
              <a:pPr/>
              <a:t>14</a:t>
            </a:fld>
            <a:endParaRPr lang="en-GB" sz="140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71513" y="271463"/>
            <a:ext cx="8093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3-19 – an attribute that is both multivalued and composite</a:t>
            </a:r>
          </a:p>
        </p:txBody>
      </p:sp>
      <p:pic>
        <p:nvPicPr>
          <p:cNvPr id="15364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68375"/>
            <a:ext cx="721042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791200" y="4613275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This is an example of time-stamping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smtClean="0"/>
              <a:t>More on Relationships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Relationship Types vs. Relationship Instances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relationship type is modeled as the diamond and lines between entity types…the instance is between specific entity instances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Relationships can have attributes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These describe features pertaining to the association between the entities in the relationship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Two entities can have more than one type of relationship between them (multiple relationships)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Associative Entity = combination of relationship and entity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More on this later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CCAEC1-9901-422E-80BB-AB9474740203}" type="slidenum">
              <a:rPr lang="en-GB" sz="1400" smtClean="0"/>
              <a:pPr/>
              <a:t>15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Degree of Relationships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mtClean="0"/>
              <a:t>Degree of a Relationship is the number of entity types that participate in it</a:t>
            </a:r>
          </a:p>
          <a:p>
            <a:pPr lvl="1">
              <a:lnSpc>
                <a:spcPct val="90000"/>
              </a:lnSpc>
            </a:pPr>
            <a:r>
              <a:rPr lang="en-US" sz="4000" smtClean="0"/>
              <a:t>Unary Relationship</a:t>
            </a:r>
          </a:p>
          <a:p>
            <a:pPr lvl="1">
              <a:lnSpc>
                <a:spcPct val="90000"/>
              </a:lnSpc>
            </a:pPr>
            <a:r>
              <a:rPr lang="en-US" sz="4000" smtClean="0"/>
              <a:t>Binary Relationship</a:t>
            </a:r>
          </a:p>
          <a:p>
            <a:pPr lvl="1">
              <a:lnSpc>
                <a:spcPct val="90000"/>
              </a:lnSpc>
            </a:pPr>
            <a:r>
              <a:rPr lang="en-US" sz="4000" smtClean="0"/>
              <a:t>Ternary Relationship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51E816-0A0A-4576-B4CA-5AE25EAA25D8}" type="slidenum">
              <a:rPr lang="en-GB" sz="1400" smtClean="0"/>
              <a:pPr/>
              <a:t>16</a:t>
            </a:fld>
            <a:endParaRPr lang="en-GB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1E6FDD-1C30-4369-A65C-7D47B0A7AACA}" type="slidenum">
              <a:rPr lang="en-GB" sz="1400" smtClean="0"/>
              <a:pPr/>
              <a:t>17</a:t>
            </a:fld>
            <a:endParaRPr lang="en-GB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9600" y="457200"/>
            <a:ext cx="52816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Degree of relationships –  from figure 3-2</a:t>
            </a:r>
          </a:p>
        </p:txBody>
      </p:sp>
      <p:pic>
        <p:nvPicPr>
          <p:cNvPr id="18436" name="Picture 3" descr="part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15263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276600"/>
            <a:ext cx="1920875" cy="2679700"/>
            <a:chOff x="432" y="2064"/>
            <a:chExt cx="1210" cy="1688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432" y="2544"/>
              <a:ext cx="1210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9900"/>
                  </a:solidFill>
                </a:rPr>
                <a:t>One entity related to another of the same entity type</a:t>
              </a:r>
            </a:p>
          </p:txBody>
        </p:sp>
        <p:sp>
          <p:nvSpPr>
            <p:cNvPr id="18445" name="Line 6"/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3124200"/>
            <a:ext cx="1920875" cy="2641600"/>
            <a:chOff x="432" y="2064"/>
            <a:chExt cx="1210" cy="1165"/>
          </a:xfrm>
        </p:grpSpPr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432" y="2544"/>
              <a:ext cx="1210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9900"/>
                  </a:solidFill>
                </a:rPr>
                <a:t>Entities of two different types related to each other</a:t>
              </a:r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791200" y="3505200"/>
            <a:ext cx="2286000" cy="2641600"/>
            <a:chOff x="432" y="2064"/>
            <a:chExt cx="1210" cy="1165"/>
          </a:xfrm>
        </p:grpSpPr>
        <p:sp>
          <p:nvSpPr>
            <p:cNvPr id="18440" name="Text Box 11"/>
            <p:cNvSpPr txBox="1">
              <a:spLocks noChangeArrowheads="1"/>
            </p:cNvSpPr>
            <p:nvPr/>
          </p:nvSpPr>
          <p:spPr bwMode="auto">
            <a:xfrm>
              <a:off x="432" y="2544"/>
              <a:ext cx="1210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9900"/>
                  </a:solidFill>
                </a:rPr>
                <a:t>Entities of three different types related to each other</a:t>
              </a:r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Cardinality of Relationships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One – to – One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entity in the relationship will have exactly one related entity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One – to – Many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entity on one side of the relationship can have many related entities, but an entity on the other side will have a maximum of one related entity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Many – to – Many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Entities on both sides of the relationship can have many related entities on the other side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EA9876-979D-44F9-8D11-282533B89A24}" type="slidenum">
              <a:rPr lang="en-GB" sz="1400" smtClean="0"/>
              <a:pPr/>
              <a:t>18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Cardinality Constraints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53440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mtClean="0"/>
              <a:t>Cardinality Constraints - the number of instances of one entity that can or must be associated with each instance of another entity. </a:t>
            </a:r>
          </a:p>
          <a:p>
            <a:pPr>
              <a:lnSpc>
                <a:spcPct val="90000"/>
              </a:lnSpc>
            </a:pPr>
            <a:r>
              <a:rPr lang="en-US" smtClean="0"/>
              <a:t>Minimum Cardinality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zero, then optional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one or more,  then mandatory</a:t>
            </a:r>
          </a:p>
          <a:p>
            <a:pPr>
              <a:lnSpc>
                <a:spcPct val="90000"/>
              </a:lnSpc>
            </a:pPr>
            <a:r>
              <a:rPr lang="en-US" smtClean="0"/>
              <a:t>Maximum Cardinality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maximum number</a:t>
            </a:r>
          </a:p>
          <a:p>
            <a:pPr>
              <a:lnSpc>
                <a:spcPct val="90000"/>
              </a:lnSpc>
              <a:buFontTx/>
              <a:buChar char="–"/>
            </a:pPr>
            <a:endParaRPr lang="en-US" sz="280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3A1FE1-D237-4C0E-8242-3935F8269D43}" type="slidenum">
              <a:rPr lang="en-GB" sz="1400" smtClean="0"/>
              <a:pPr/>
              <a:t>19</a:t>
            </a:fld>
            <a:endParaRPr lang="en-GB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BBD1F9-0200-4203-A1C7-C43E1F53DB8B}" type="slidenum">
              <a:rPr lang="en-GB" sz="1400" smtClean="0"/>
              <a:pPr/>
              <a:t>2</a:t>
            </a:fld>
            <a:endParaRPr lang="en-GB" sz="1400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251520" y="404664"/>
            <a:ext cx="8359080" cy="614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 dirty="0">
                <a:solidFill>
                  <a:srgbClr val="FF9900"/>
                </a:solidFill>
              </a:rPr>
              <a:t>Entity instance</a:t>
            </a:r>
            <a:r>
              <a:rPr lang="en-US" sz="2800" dirty="0"/>
              <a:t> - person, place, object, event, concept (often corresponds to a row in a table)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b="1" i="1" dirty="0">
                <a:solidFill>
                  <a:srgbClr val="FF9900"/>
                </a:solidFill>
              </a:rPr>
              <a:t>Entity Type</a:t>
            </a:r>
            <a:r>
              <a:rPr lang="en-US" dirty="0"/>
              <a:t> – collection of entities (often corresponds to a table)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dirty="0">
                <a:solidFill>
                  <a:srgbClr val="FF9900"/>
                </a:solidFill>
              </a:rPr>
              <a:t>Attribute</a:t>
            </a:r>
            <a:r>
              <a:rPr lang="en-US" sz="2800" dirty="0"/>
              <a:t> - property or characteristic of an entity type (often corresponds to a field in a table)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dirty="0">
                <a:solidFill>
                  <a:srgbClr val="FF9900"/>
                </a:solidFill>
              </a:rPr>
              <a:t>Relationship instance</a:t>
            </a:r>
            <a:r>
              <a:rPr lang="en-US" sz="2800" dirty="0"/>
              <a:t> – link between entities (corresponds to primary key-foreign key equivalencies in related tables)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b="1" i="1" dirty="0">
                <a:solidFill>
                  <a:srgbClr val="FF9900"/>
                </a:solidFill>
              </a:rPr>
              <a:t>Relationship type</a:t>
            </a:r>
            <a:r>
              <a:rPr lang="en-US" dirty="0"/>
              <a:t> – category of relationship…link between entity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7C35B-F748-4DCE-ADD1-B3C04C622BB2}" type="slidenum">
              <a:rPr lang="en-GB" sz="1400" smtClean="0"/>
              <a:pPr/>
              <a:t>20</a:t>
            </a:fld>
            <a:endParaRPr lang="en-GB" sz="140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" y="228600"/>
            <a:ext cx="30638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Cardinality – figure 3-2</a:t>
            </a:r>
          </a:p>
        </p:txBody>
      </p:sp>
      <p:pic>
        <p:nvPicPr>
          <p:cNvPr id="21508" name="Picture 3" descr="part_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67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9540AE-D2C1-40BB-8613-CACB73519D90}" type="slidenum">
              <a:rPr lang="en-GB" sz="1400" smtClean="0"/>
              <a:pPr/>
              <a:t>21</a:t>
            </a:fld>
            <a:endParaRPr lang="en-GB" sz="14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14600" y="685800"/>
            <a:ext cx="45037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Unary relationships  -- figure 3-12a</a:t>
            </a:r>
          </a:p>
        </p:txBody>
      </p:sp>
      <p:pic>
        <p:nvPicPr>
          <p:cNvPr id="22532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7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B48CB2-14E2-4F46-BECE-80546EEA9A1D}" type="slidenum">
              <a:rPr lang="en-GB" sz="1400" smtClean="0"/>
              <a:pPr/>
              <a:t>22</a:t>
            </a:fld>
            <a:endParaRPr lang="en-GB" sz="14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42913" y="195263"/>
            <a:ext cx="44608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Binary relationships – figure 3-12b</a:t>
            </a:r>
          </a:p>
        </p:txBody>
      </p:sp>
      <p:pic>
        <p:nvPicPr>
          <p:cNvPr id="23556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8696"/>
          <a:stretch>
            <a:fillRect/>
          </a:stretch>
        </p:blipFill>
        <p:spPr bwMode="auto">
          <a:xfrm>
            <a:off x="685800" y="1066800"/>
            <a:ext cx="77724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61EC0F-3006-415C-A5BD-1FBAFDA7D4B8}" type="slidenum">
              <a:rPr lang="en-GB" sz="1400" smtClean="0"/>
              <a:pPr/>
              <a:t>23</a:t>
            </a:fld>
            <a:endParaRPr lang="en-GB" sz="14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71513" y="195263"/>
            <a:ext cx="7177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Ternary relationships –figure 3-12c</a:t>
            </a:r>
          </a:p>
        </p:txBody>
      </p:sp>
      <p:pic>
        <p:nvPicPr>
          <p:cNvPr id="24580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3322"/>
          <a:stretch>
            <a:fillRect/>
          </a:stretch>
        </p:blipFill>
        <p:spPr bwMode="auto">
          <a:xfrm>
            <a:off x="990600" y="914400"/>
            <a:ext cx="73152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74725" y="5680075"/>
            <a:ext cx="665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Note: a relationship can have attributes of its 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1EC5C0-AC71-42BE-9A62-BD2CA796897C}" type="slidenum">
              <a:rPr lang="en-GB" sz="1400" smtClean="0"/>
              <a:pPr/>
              <a:t>24</a:t>
            </a:fld>
            <a:endParaRPr lang="en-GB" sz="14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8600" y="304800"/>
            <a:ext cx="9363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Basic relationship with only maximum cardinalities showing – </a:t>
            </a:r>
          </a:p>
          <a:p>
            <a:r>
              <a:rPr lang="en-US"/>
              <a:t>figure 3-16a</a:t>
            </a:r>
          </a:p>
        </p:txBody>
      </p:sp>
      <p:pic>
        <p:nvPicPr>
          <p:cNvPr id="25604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20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04800" y="3352800"/>
            <a:ext cx="61404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Mandatory minimum cardinalities – figure 3-17a</a:t>
            </a:r>
          </a:p>
        </p:txBody>
      </p:sp>
      <p:pic>
        <p:nvPicPr>
          <p:cNvPr id="25606" name="Picture 5" descr="mcf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30663"/>
            <a:ext cx="7772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918E5C-5636-4D93-A9BB-6AD0AA4F18AC}" type="slidenum">
              <a:rPr lang="en-GB" sz="1400" smtClean="0"/>
              <a:pPr/>
              <a:t>25</a:t>
            </a:fld>
            <a:endParaRPr lang="en-GB" sz="14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95313" y="195263"/>
            <a:ext cx="80676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3-17c</a:t>
            </a:r>
          </a:p>
          <a:p>
            <a:r>
              <a:rPr lang="en-US"/>
              <a:t>Optional cardinalities with unary degree, one-to-one relationship</a:t>
            </a:r>
          </a:p>
        </p:txBody>
      </p:sp>
      <p:pic>
        <p:nvPicPr>
          <p:cNvPr id="26628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1AE615-F3AD-432D-A67C-20FF21F08BF6}" type="slidenum">
              <a:rPr lang="en-GB" sz="1400" smtClean="0"/>
              <a:pPr/>
              <a:t>26</a:t>
            </a:fld>
            <a:endParaRPr lang="en-GB" sz="14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533400" y="228600"/>
            <a:ext cx="40370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3-10a  Relationship type</a:t>
            </a:r>
          </a:p>
        </p:txBody>
      </p:sp>
      <p:pic>
        <p:nvPicPr>
          <p:cNvPr id="27652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mcf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8214" r="16588" b="8008"/>
          <a:stretch>
            <a:fillRect/>
          </a:stretch>
        </p:blipFill>
        <p:spPr bwMode="auto">
          <a:xfrm>
            <a:off x="762000" y="3733800"/>
            <a:ext cx="74676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33400" y="3200400"/>
            <a:ext cx="51101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3-10b  Entity and Relationship instances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FC4D73-146D-4960-B672-CA08A98D72FF}" type="slidenum">
              <a:rPr lang="en-GB" sz="1400" smtClean="0"/>
              <a:pPr/>
              <a:t>27</a:t>
            </a:fld>
            <a:endParaRPr lang="en-GB" sz="14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2588" y="611188"/>
            <a:ext cx="6480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3-11a A binary relationship with an attribute</a:t>
            </a:r>
          </a:p>
        </p:txBody>
      </p:sp>
      <p:pic>
        <p:nvPicPr>
          <p:cNvPr id="28676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9425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85800" y="44958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Here, the date completed attribute pertains specifically to the employee’s completion of a course…it is an attribute of the </a:t>
            </a:r>
            <a:r>
              <a:rPr lang="en-US" i="1"/>
              <a:t>relationship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08E731-3D5A-4C64-A406-86438D3B8B07}" type="slidenum">
              <a:rPr lang="en-GB" sz="1400" smtClean="0"/>
              <a:pPr/>
              <a:t>28</a:t>
            </a:fld>
            <a:endParaRPr lang="en-GB" sz="140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71513" y="195263"/>
            <a:ext cx="6675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3-12c --  A ternary relationship with attributes</a:t>
            </a:r>
          </a:p>
        </p:txBody>
      </p:sp>
      <p:pic>
        <p:nvPicPr>
          <p:cNvPr id="29700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3322"/>
          <a:stretch>
            <a:fillRect/>
          </a:stretch>
        </p:blipFill>
        <p:spPr bwMode="auto">
          <a:xfrm>
            <a:off x="990600" y="914400"/>
            <a:ext cx="73152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67CB1F-0FCD-47D1-8B5C-DB1EA5E256F5}" type="slidenum">
              <a:rPr lang="en-GB" sz="1400" smtClean="0"/>
              <a:pPr/>
              <a:t>29</a:t>
            </a:fld>
            <a:endParaRPr lang="en-GB" sz="1400" smtClean="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828800" y="5410200"/>
            <a:ext cx="52689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Representing a bill-of -materials structure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71513" y="1109663"/>
            <a:ext cx="72532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Figure 3-13a A unary relationship with an attribute. This has a many-to-many relationship</a:t>
            </a:r>
          </a:p>
        </p:txBody>
      </p:sp>
      <p:pic>
        <p:nvPicPr>
          <p:cNvPr id="30725" name="Picture 4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1850"/>
            <a:ext cx="72009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BE8CC3-7E0D-42E4-B6B3-571D029A00C8}" type="slidenum">
              <a:rPr lang="en-GB" sz="1400" smtClean="0"/>
              <a:pPr/>
              <a:t>3</a:t>
            </a:fld>
            <a:endParaRPr lang="en-GB" sz="1400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" y="228600"/>
            <a:ext cx="43878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Figure 3-2 -- Basic E-R Notation</a:t>
            </a:r>
          </a:p>
        </p:txBody>
      </p:sp>
      <p:pic>
        <p:nvPicPr>
          <p:cNvPr id="4100" name="Picture 3" descr="part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4102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12725" y="2022475"/>
            <a:ext cx="123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Entity symbols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0" y="41910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Relationship symbols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391400" y="34290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Attribute symbols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7315200" y="914400"/>
            <a:ext cx="182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 special entity that is also a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utoUpdateAnimBg="0"/>
      <p:bldP spid="132102" grpId="0" autoUpdateAnimBg="0"/>
      <p:bldP spid="1321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5496C-B5A6-4923-9F52-7F3BB731415A}" type="slidenum">
              <a:rPr lang="en-GB" sz="1400" smtClean="0"/>
              <a:pPr/>
              <a:t>30</a:t>
            </a:fld>
            <a:endParaRPr lang="en-GB" sz="14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71513" y="271463"/>
            <a:ext cx="71008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Examples of multiple relationships – entities can be related to one another in more than one way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95313" y="1185863"/>
            <a:ext cx="53308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3-21a  Employees and departments</a:t>
            </a:r>
          </a:p>
        </p:txBody>
      </p:sp>
      <p:pic>
        <p:nvPicPr>
          <p:cNvPr id="31749" name="Picture 4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1050"/>
            <a:ext cx="79629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B8B66F-BD14-4429-849A-D04CD05AABCF}" type="slidenum">
              <a:rPr lang="en-GB" sz="1400" smtClean="0"/>
              <a:pPr/>
              <a:t>31</a:t>
            </a:fld>
            <a:endParaRPr lang="en-GB" sz="140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19113" y="271463"/>
            <a:ext cx="7840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3-21b --  Professors and courses (fixed upon constraint)</a:t>
            </a:r>
          </a:p>
        </p:txBody>
      </p:sp>
      <p:pic>
        <p:nvPicPr>
          <p:cNvPr id="32772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4118" r="16869" b="2942"/>
          <a:stretch>
            <a:fillRect/>
          </a:stretch>
        </p:blipFill>
        <p:spPr bwMode="auto">
          <a:xfrm>
            <a:off x="685800" y="914400"/>
            <a:ext cx="7924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400800" y="4495800"/>
            <a:ext cx="2133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Here,max cardinality constraint is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633386-4878-40A7-AAA1-B293B8651543}" type="slidenum">
              <a:rPr lang="en-GB" sz="1400" smtClean="0"/>
              <a:pPr/>
              <a:t>32</a:t>
            </a:fld>
            <a:endParaRPr lang="en-GB" sz="1400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/>
              <a:t>Figure 3-15: Multivalued attribute vs. relationship. Alternative approaches</a:t>
            </a:r>
          </a:p>
        </p:txBody>
      </p:sp>
      <p:pic>
        <p:nvPicPr>
          <p:cNvPr id="33796" name="Picture 3" descr="FIG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85800"/>
            <a:ext cx="41497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Strong vs. Weak Entities, and</a:t>
            </a:r>
            <a:br>
              <a:rPr lang="en-US" sz="3600" smtClean="0"/>
            </a:br>
            <a:r>
              <a:rPr lang="en-US" sz="3600" smtClean="0"/>
              <a:t>Identifying Relationships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3505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Strong entities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exist independently of other types of entities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has its own unique identifier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represented with single-line rectangle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Weak entity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dependent on a strong entity…cannot exist on its own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Does not have a unique identifier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represented with double-line rectangle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Identifying relationship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links strong entities to weak entities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represented with double line diamond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B7B4DC-DCD2-47D3-A45D-A34A69E2B8BD}" type="slidenum">
              <a:rPr lang="en-GB" sz="1400" smtClean="0"/>
              <a:pPr/>
              <a:t>33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6F7E25-2E77-4B87-B8C9-460216217E1D}" type="slidenum">
              <a:rPr lang="en-GB" sz="1400" smtClean="0"/>
              <a:pPr/>
              <a:t>34</a:t>
            </a:fld>
            <a:endParaRPr lang="en-GB" sz="1400" smtClean="0"/>
          </a:p>
        </p:txBody>
      </p:sp>
      <p:pic>
        <p:nvPicPr>
          <p:cNvPr id="35843" name="Picture 2" descr="mcf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/>
          <a:stretch>
            <a:fillRect/>
          </a:stretch>
        </p:blipFill>
        <p:spPr bwMode="auto">
          <a:xfrm>
            <a:off x="228600" y="7620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69925" y="193675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Figure 3-5: Strong and weak entities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219200" y="56388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Strong entity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5943600" y="5715000"/>
            <a:ext cx="141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Weak entity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429000" y="5715000"/>
            <a:ext cx="233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Identifying relationship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876800" y="3581400"/>
            <a:ext cx="1447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NZ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4876800" y="3657600"/>
            <a:ext cx="1447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utoUpdateAnimBg="0"/>
      <p:bldP spid="182277" grpId="0" autoUpdateAnimBg="0"/>
      <p:bldP spid="1822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Entities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It’s an </a:t>
            </a:r>
            <a:r>
              <a:rPr lang="en-US" smtClean="0">
                <a:solidFill>
                  <a:schemeClr val="folHlink"/>
                </a:solidFill>
              </a:rPr>
              <a:t>entity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– it has attributes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AND it’s a </a:t>
            </a:r>
            <a:r>
              <a:rPr lang="en-US" sz="3600" smtClean="0">
                <a:solidFill>
                  <a:schemeClr val="folHlink"/>
                </a:solidFill>
              </a:rPr>
              <a:t>relationship</a:t>
            </a:r>
            <a:r>
              <a:rPr lang="en-US" sz="36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– it links entities together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When should a </a:t>
            </a:r>
            <a:r>
              <a:rPr lang="en-US" sz="2400" i="1" smtClean="0"/>
              <a:t>relationship with attributes</a:t>
            </a:r>
            <a:r>
              <a:rPr lang="en-US" sz="2000" smtClean="0"/>
              <a:t> instead be an </a:t>
            </a:r>
            <a:r>
              <a:rPr lang="en-US" sz="2400" i="1" smtClean="0"/>
              <a:t>associative entity</a:t>
            </a:r>
            <a:r>
              <a:rPr lang="en-US" sz="200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All relationships for the associative entity should be many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associative entity could have meaning independent of the other entities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associative entity preferably has a unique identifier, and should also have other attributes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associative may be participating in other relationships other than the entities of the associated relationship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Ternary relationships should be converted to associative entities (p102)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  <a:p>
            <a:pPr lvl="1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120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2C7ED0-FE55-45EE-A26B-5215EA96E506}" type="slidenum">
              <a:rPr lang="en-GB" sz="1400" smtClean="0"/>
              <a:pPr/>
              <a:t>35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3B2C46-322C-4241-8CD5-B28155085555}" type="slidenum">
              <a:rPr lang="en-GB" sz="1400" smtClean="0"/>
              <a:pPr/>
              <a:t>36</a:t>
            </a:fld>
            <a:endParaRPr lang="en-GB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19113" y="347663"/>
            <a:ext cx="6702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3-11b: An associative entity (CERTIFICATE)</a:t>
            </a:r>
          </a:p>
        </p:txBody>
      </p:sp>
      <p:pic>
        <p:nvPicPr>
          <p:cNvPr id="37892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1463"/>
            <a:ext cx="80772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Associative entity involves a rectangle with a diamond inside.</a:t>
            </a:r>
          </a:p>
          <a:p>
            <a:r>
              <a:rPr lang="en-US"/>
              <a:t>Note that the many-to-many cardinality symbols face toward the associative entity and not toward the other entities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815AAF-DC7B-442E-98D9-876B2ADC5E0C}" type="slidenum">
              <a:rPr lang="en-GB" sz="1400" smtClean="0"/>
              <a:pPr/>
              <a:t>37</a:t>
            </a:fld>
            <a:endParaRPr lang="en-GB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533400" y="457200"/>
            <a:ext cx="79406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3-13c -- an associative entity – bill of materials structure</a:t>
            </a:r>
          </a:p>
        </p:txBody>
      </p:sp>
      <p:pic>
        <p:nvPicPr>
          <p:cNvPr id="38916" name="Picture 3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r="7948"/>
          <a:stretch>
            <a:fillRect/>
          </a:stretch>
        </p:blipFill>
        <p:spPr bwMode="auto">
          <a:xfrm>
            <a:off x="533400" y="1616075"/>
            <a:ext cx="8077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905000" y="5105400"/>
            <a:ext cx="474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This could just be a relationship with attributes…it’s a judgment call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FAEDF-D4B0-4D7E-91CE-814FE87D7D42}" type="slidenum">
              <a:rPr lang="en-GB" sz="1400" smtClean="0"/>
              <a:pPr/>
              <a:t>38</a:t>
            </a:fld>
            <a:endParaRPr lang="en-GB" sz="14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914400" y="688975"/>
            <a:ext cx="7291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Figure 3.18 -- Ternary relationship as an associative entity</a:t>
            </a:r>
          </a:p>
        </p:txBody>
      </p:sp>
      <p:pic>
        <p:nvPicPr>
          <p:cNvPr id="39940" name="Picture 3" descr="FIG3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47310E-CC31-48B7-8DF8-F99D8F2269C6}" type="slidenum">
              <a:rPr lang="en-GB" sz="1400" smtClean="0"/>
              <a:pPr/>
              <a:t>39</a:t>
            </a:fld>
            <a:endParaRPr lang="en-GB" sz="14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381000"/>
            <a:ext cx="2895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/>
              <a:t>Figure 3-22  </a:t>
            </a:r>
          </a:p>
          <a:p>
            <a:pPr algn="r"/>
            <a:r>
              <a:rPr lang="en-US"/>
              <a:t>E-R diagram for Pine Valley Furniture</a:t>
            </a:r>
          </a:p>
        </p:txBody>
      </p:sp>
      <p:pic>
        <p:nvPicPr>
          <p:cNvPr id="40964" name="Picture 3" descr="FIG3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"/>
            <a:ext cx="4775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D3D4F5-9310-494A-8022-D33EB0B52EC7}" type="slidenum">
              <a:rPr lang="en-GB" sz="1400" smtClean="0"/>
              <a:pPr/>
              <a:t>4</a:t>
            </a:fld>
            <a:endParaRPr lang="en-GB" sz="1400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12763" y="36513"/>
            <a:ext cx="4668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Sample E-R Diagram (figure 3-1)</a:t>
            </a:r>
          </a:p>
        </p:txBody>
      </p:sp>
      <p:pic>
        <p:nvPicPr>
          <p:cNvPr id="512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9588"/>
            <a:ext cx="762000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18FF69-ADAE-4F8E-9A86-5586770FF4B0}" type="slidenum">
              <a:rPr lang="en-GB" sz="1400" smtClean="0"/>
              <a:pPr/>
              <a:t>5</a:t>
            </a:fld>
            <a:endParaRPr lang="en-GB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4400">
                <a:solidFill>
                  <a:schemeClr val="tx2"/>
                </a:solidFill>
              </a:rPr>
              <a:t>What Should an Entity Be?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SHOULD BE: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An object that will have many instances in the database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An object that will be composed of multiple attributes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An object that we are trying to model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SHOULD NOT BE: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 user of the database system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An output of the database system (e.g. a report)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0B8E6-1205-438E-95FE-B6BCA011A45B}" type="slidenum">
              <a:rPr lang="en-GB" sz="1400" smtClean="0"/>
              <a:pPr/>
              <a:t>6</a:t>
            </a:fld>
            <a:endParaRPr lang="en-GB" sz="1400" smtClean="0"/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2133600" y="0"/>
            <a:ext cx="4495800" cy="4198938"/>
            <a:chOff x="1248" y="0"/>
            <a:chExt cx="2832" cy="2645"/>
          </a:xfrm>
        </p:grpSpPr>
        <p:pic>
          <p:nvPicPr>
            <p:cNvPr id="7182" name="Picture 3" descr="FIG3-4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36"/>
              <a:ext cx="2832" cy="2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3" name="Text Box 4"/>
            <p:cNvSpPr txBox="1">
              <a:spLocks noChangeArrowheads="1"/>
            </p:cNvSpPr>
            <p:nvPr/>
          </p:nvSpPr>
          <p:spPr bwMode="auto">
            <a:xfrm>
              <a:off x="1802" y="0"/>
              <a:ext cx="1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Inappropriate entities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609600"/>
            <a:ext cx="3505200" cy="2514600"/>
            <a:chOff x="192" y="384"/>
            <a:chExt cx="2208" cy="1584"/>
          </a:xfrm>
        </p:grpSpPr>
        <p:sp>
          <p:nvSpPr>
            <p:cNvPr id="7180" name="Rectangle 6"/>
            <p:cNvSpPr>
              <a:spLocks noChangeArrowheads="1"/>
            </p:cNvSpPr>
            <p:nvPr/>
          </p:nvSpPr>
          <p:spPr bwMode="auto">
            <a:xfrm>
              <a:off x="1248" y="384"/>
              <a:ext cx="1152" cy="1584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192" y="912"/>
              <a:ext cx="110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 user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953000" y="533400"/>
            <a:ext cx="3886200" cy="2514600"/>
            <a:chOff x="3120" y="336"/>
            <a:chExt cx="2448" cy="1584"/>
          </a:xfrm>
        </p:grpSpPr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 flipH="1">
              <a:off x="3120" y="336"/>
              <a:ext cx="1152" cy="1584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flipH="1">
              <a:off x="4272" y="864"/>
              <a:ext cx="12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 output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838200" y="4719638"/>
            <a:ext cx="7258050" cy="1296987"/>
            <a:chOff x="528" y="2973"/>
            <a:chExt cx="4572" cy="817"/>
          </a:xfrm>
        </p:grpSpPr>
        <p:pic>
          <p:nvPicPr>
            <p:cNvPr id="7176" name="Picture 12" descr="FIG3-4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973"/>
              <a:ext cx="283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Text Box 13"/>
            <p:cNvSpPr txBox="1">
              <a:spLocks noChangeArrowheads="1"/>
            </p:cNvSpPr>
            <p:nvPr/>
          </p:nvSpPr>
          <p:spPr bwMode="auto">
            <a:xfrm>
              <a:off x="3456" y="3216"/>
              <a:ext cx="1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Appropriate entities</a:t>
              </a:r>
            </a:p>
          </p:txBody>
        </p:sp>
      </p:grp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6525" y="117475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Figure 3-4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948A99-F256-4924-8233-1CB121FF0300}" type="slidenum">
              <a:rPr lang="en-GB" sz="1400" smtClean="0"/>
              <a:pPr/>
              <a:t>7</a:t>
            </a:fld>
            <a:endParaRPr lang="en-GB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>
                <a:solidFill>
                  <a:schemeClr val="tx2"/>
                </a:solidFill>
              </a:rPr>
              <a:t>Attributes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Attribute - property or characteristic of an entity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Classifications of attributes: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Simple versus Composite Attribute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Single-Valued versus Multivalued Attribute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Stored versus Derived Attributes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Identifier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070FEA-013E-4548-B06C-AFDA74FAC366}" type="slidenum">
              <a:rPr lang="en-GB" sz="1400" smtClean="0"/>
              <a:pPr/>
              <a:t>8</a:t>
            </a:fld>
            <a:endParaRPr lang="en-GB" sz="140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>
                <a:solidFill>
                  <a:schemeClr val="tx2"/>
                </a:solidFill>
              </a:rPr>
              <a:t>Identifiers (Keys)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Identifier (Key) - An attribute (or combination of attributes) that uniquely identifies individual instances of an entity type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Simple Key versus Composite Key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Candidate Key – an attribute that could be a key…satisfies the requirements for being a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1560AB-9F66-4C27-9C9D-04AD728949D7}" type="slidenum">
              <a:rPr lang="en-GB" sz="1400" smtClean="0"/>
              <a:pPr/>
              <a:t>9</a:t>
            </a:fld>
            <a:endParaRPr lang="en-GB" sz="14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>
                <a:solidFill>
                  <a:schemeClr val="tx2"/>
                </a:solidFill>
              </a:rPr>
              <a:t>Characteristics of Identifiers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Will not change in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Will not be null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No intelligent identifiers (e.g. containing locations or people that might change)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Substitute new, simple keys for long, composite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1119</Words>
  <Application>Microsoft Office PowerPoint</Application>
  <PresentationFormat>On-screen Show (4:3)</PresentationFormat>
  <Paragraphs>224</Paragraphs>
  <Slides>39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Data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Relationships</vt:lpstr>
      <vt:lpstr>Degree of Relationships</vt:lpstr>
      <vt:lpstr>PowerPoint Presentation</vt:lpstr>
      <vt:lpstr>Cardinality of Relationships</vt:lpstr>
      <vt:lpstr>Cardinality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Strong vs. Weak Entities, and Identifying Relationships</vt:lpstr>
      <vt:lpstr>PowerPoint Presentation</vt:lpstr>
      <vt:lpstr>Associative Entities</vt:lpstr>
      <vt:lpstr>PowerPoint Presentation</vt:lpstr>
      <vt:lpstr>PowerPoint Presentation</vt:lpstr>
      <vt:lpstr>PowerPoint Presentation</vt:lpstr>
      <vt:lpstr>PowerPoint Presentation</vt:lpstr>
    </vt:vector>
  </TitlesOfParts>
  <Company>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Tineke Manford</dc:creator>
  <cp:lastModifiedBy>Windows User</cp:lastModifiedBy>
  <cp:revision>45</cp:revision>
  <cp:lastPrinted>2002-02-17T20:07:00Z</cp:lastPrinted>
  <dcterms:created xsi:type="dcterms:W3CDTF">2001-11-15T03:55:10Z</dcterms:created>
  <dcterms:modified xsi:type="dcterms:W3CDTF">2013-08-13T08:40:54Z</dcterms:modified>
</cp:coreProperties>
</file>