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4" r:id="rId3"/>
    <p:sldId id="257" r:id="rId4"/>
    <p:sldId id="263" r:id="rId5"/>
    <p:sldId id="277" r:id="rId6"/>
    <p:sldId id="271" r:id="rId7"/>
    <p:sldId id="290" r:id="rId8"/>
    <p:sldId id="274" r:id="rId9"/>
    <p:sldId id="268" r:id="rId10"/>
    <p:sldId id="283" r:id="rId11"/>
    <p:sldId id="264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67" r:id="rId20"/>
    <p:sldId id="314" r:id="rId21"/>
    <p:sldId id="294" r:id="rId22"/>
    <p:sldId id="328" r:id="rId23"/>
    <p:sldId id="303" r:id="rId24"/>
    <p:sldId id="308" r:id="rId25"/>
    <p:sldId id="309" r:id="rId26"/>
    <p:sldId id="319" r:id="rId27"/>
    <p:sldId id="333" r:id="rId2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ECFF"/>
    <a:srgbClr val="99CCFF"/>
    <a:srgbClr val="F9DEDB"/>
    <a:srgbClr val="FFCCFF"/>
    <a:srgbClr val="FF9999"/>
    <a:srgbClr val="66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50" d="100"/>
          <a:sy n="50" d="100"/>
        </p:scale>
        <p:origin x="-146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08"/>
    </p:cViewPr>
  </p:sorterViewPr>
  <p:notesViewPr>
    <p:cSldViewPr>
      <p:cViewPr>
        <p:scale>
          <a:sx n="75" d="100"/>
          <a:sy n="75" d="100"/>
        </p:scale>
        <p:origin x="-732" y="3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09BD36D-C6C0-43CE-906A-1CD5F075E13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381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ACE82FC-3C84-44CA-A1AE-BF86448C8D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ADD7CDD-DF54-4751-AB6E-E1C0724445DD}" type="slidenum">
              <a:rPr lang="en-GB" sz="1200" smtClean="0">
                <a:latin typeface="Times New Roman" pitchFamily="18" charset="0"/>
              </a:rPr>
              <a:pPr/>
              <a:t>1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8D23175C-4552-4E1E-A0FE-F68646849B58}" type="slidenum">
              <a:rPr lang="en-GB" sz="1200" smtClean="0">
                <a:latin typeface="Times New Roman" pitchFamily="18" charset="0"/>
              </a:rPr>
              <a:pPr/>
              <a:t>10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FC40116-24D6-416A-8DE4-C39B8ACC0CE9}" type="slidenum">
              <a:rPr lang="en-GB" sz="1200" smtClean="0">
                <a:latin typeface="Times New Roman" pitchFamily="18" charset="0"/>
              </a:rPr>
              <a:pPr/>
              <a:t>11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7BA7B1EC-1B02-4210-99CC-39CB7D34E62E}" type="slidenum">
              <a:rPr lang="en-GB" sz="1200" smtClean="0">
                <a:latin typeface="Times New Roman" pitchFamily="18" charset="0"/>
              </a:rPr>
              <a:pPr/>
              <a:t>12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A65D49A-B669-408D-8105-7E305EDD09E2}" type="slidenum">
              <a:rPr lang="en-GB" sz="1200" smtClean="0">
                <a:latin typeface="Times New Roman" pitchFamily="18" charset="0"/>
              </a:rPr>
              <a:pPr/>
              <a:t>13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7CC4FAE-EF4F-4220-A4A9-CDE769B3552A}" type="slidenum">
              <a:rPr lang="en-GB" sz="1200" smtClean="0">
                <a:latin typeface="Times New Roman" pitchFamily="18" charset="0"/>
              </a:rPr>
              <a:pPr/>
              <a:t>14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EE6EAA3-5528-4858-89BD-F8A11D22C2DC}" type="slidenum">
              <a:rPr lang="en-GB" sz="1200" smtClean="0">
                <a:latin typeface="Times New Roman" pitchFamily="18" charset="0"/>
              </a:rPr>
              <a:pPr/>
              <a:t>15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22CDD3F-A8E3-4F80-850D-A5365B2713BB}" type="slidenum">
              <a:rPr lang="en-GB" sz="1200" smtClean="0">
                <a:latin typeface="Times New Roman" pitchFamily="18" charset="0"/>
              </a:rPr>
              <a:pPr/>
              <a:t>16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Used in text book</a:t>
            </a:r>
          </a:p>
          <a:p>
            <a:endParaRPr lang="en-GB" smtClean="0"/>
          </a:p>
          <a:p>
            <a:r>
              <a:rPr lang="en-GB" smtClean="0"/>
              <a:t>Useful to identify orphans (= entities not used anywhere) and missing entities.</a:t>
            </a:r>
          </a:p>
          <a:p>
            <a:r>
              <a:rPr lang="en-GB" smtClean="0"/>
              <a:t>Also to prioritise development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AF26348C-F7AF-4AB8-8C2C-34F65A759EC9}" type="slidenum">
              <a:rPr lang="en-GB" sz="1200" smtClean="0">
                <a:latin typeface="Times New Roman" pitchFamily="18" charset="0"/>
              </a:rPr>
              <a:pPr/>
              <a:t>17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As previous, but it shows  Create, Retrieve, Update and Delete for each entity</a:t>
            </a:r>
          </a:p>
          <a:p>
            <a:endParaRPr lang="en-GB" smtClean="0"/>
          </a:p>
          <a:p>
            <a:r>
              <a:rPr lang="en-GB" smtClean="0"/>
              <a:t>Used also in performance estimates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1CA13EE0-07B3-4DEC-84D7-68AE09867E6F}" type="slidenum">
              <a:rPr lang="en-GB" sz="1200" smtClean="0">
                <a:latin typeface="Times New Roman" pitchFamily="18" charset="0"/>
              </a:rPr>
              <a:pPr/>
              <a:t>18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 </a:t>
            </a:r>
          </a:p>
          <a:p>
            <a:endParaRPr lang="en-GB" smtClean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1066800" y="44958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AU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C840E56-8092-446F-8C3C-D6DA1FD3FB74}" type="slidenum">
              <a:rPr lang="en-GB" sz="1200" smtClean="0">
                <a:latin typeface="Times New Roman" pitchFamily="18" charset="0"/>
              </a:rPr>
              <a:pPr/>
              <a:t>19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 </a:t>
            </a:r>
          </a:p>
          <a:p>
            <a:endParaRPr lang="en-GB" smtClean="0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1066800" y="44958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AU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D02E86A-7FF3-45CB-8F3F-F774D2D1622D}" type="slidenum">
              <a:rPr lang="en-GB" sz="1200" smtClean="0">
                <a:latin typeface="Times New Roman" pitchFamily="18" charset="0"/>
              </a:rPr>
              <a:pPr/>
              <a:t>2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2771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2CF50215-1569-4C6B-B275-FAA3603288CB}" type="slidenum">
              <a:rPr lang="en-GB" sz="1200" smtClean="0">
                <a:latin typeface="Times New Roman" pitchFamily="18" charset="0"/>
              </a:rPr>
              <a:pPr/>
              <a:t>20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DC97745-40A4-4EB8-952E-30574F597BDE}" type="slidenum">
              <a:rPr lang="en-GB" sz="1200" smtClean="0">
                <a:latin typeface="Times New Roman" pitchFamily="18" charset="0"/>
              </a:rPr>
              <a:pPr/>
              <a:t>21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DFF942E-98E8-4AE4-B634-56B7C39F6FE8}" type="slidenum">
              <a:rPr lang="en-GB" sz="1200" smtClean="0">
                <a:latin typeface="Times New Roman" pitchFamily="18" charset="0"/>
              </a:rPr>
              <a:pPr/>
              <a:t>22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The diagrams produced should show the processes and data that exist, as well as the relationships between business processes and data.</a:t>
            </a:r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55BA9E70-443A-4C6F-9602-28306E6FD649}" type="slidenum">
              <a:rPr lang="en-GB" sz="1200" smtClean="0">
                <a:latin typeface="Times New Roman" pitchFamily="18" charset="0"/>
              </a:rPr>
              <a:pPr/>
              <a:t>23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42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1C42C5AC-7DCF-4095-804D-8959C2F06BBB}" type="slidenum">
              <a:rPr lang="en-GB" sz="1200" smtClean="0">
                <a:latin typeface="Times New Roman" pitchFamily="18" charset="0"/>
              </a:rPr>
              <a:pPr/>
              <a:t>24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D6C2D7C-EC45-49E5-8F54-E224FCD7B54A}" type="slidenum">
              <a:rPr lang="en-GB" sz="1200" smtClean="0">
                <a:latin typeface="Times New Roman" pitchFamily="18" charset="0"/>
              </a:rPr>
              <a:pPr/>
              <a:t>25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BC5A2AB8-E4AA-4F0A-A460-32C8554C0C46}" type="slidenum">
              <a:rPr lang="en-GB" sz="1200" smtClean="0">
                <a:latin typeface="Times New Roman" pitchFamily="18" charset="0"/>
              </a:rPr>
              <a:pPr/>
              <a:t>26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 </a:t>
            </a:r>
          </a:p>
          <a:p>
            <a:endParaRPr lang="en-GB" smtClean="0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066800" y="44958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spcBef>
                <a:spcPct val="30000"/>
              </a:spcBef>
            </a:pPr>
            <a:endParaRPr lang="en-AU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9E2CF943-E5CC-49E2-80BA-EF2786619F23}" type="slidenum">
              <a:rPr lang="en-GB" sz="1200" smtClean="0">
                <a:latin typeface="Times New Roman" pitchFamily="18" charset="0"/>
              </a:rPr>
              <a:pPr/>
              <a:t>27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44B8D32-5A19-4391-AF20-15CC49E787BA}" type="slidenum">
              <a:rPr lang="en-GB" sz="1200" smtClean="0">
                <a:latin typeface="Times New Roman" pitchFamily="18" charset="0"/>
              </a:rPr>
              <a:pPr/>
              <a:t>3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C4599B7A-F208-457E-9821-8E15EB1A9E19}" type="slidenum">
              <a:rPr lang="en-GB" sz="1200" smtClean="0">
                <a:latin typeface="Times New Roman" pitchFamily="18" charset="0"/>
              </a:rPr>
              <a:pPr/>
              <a:t>4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F07BE15A-B76C-4D75-A2DF-F0D82DE475FD}" type="slidenum">
              <a:rPr lang="en-GB" sz="1200" smtClean="0">
                <a:latin typeface="Times New Roman" pitchFamily="18" charset="0"/>
              </a:rPr>
              <a:pPr/>
              <a:t>5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 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4B8D6AF4-F469-4F2B-B825-40BB3EDBB768}" type="slidenum">
              <a:rPr lang="en-GB" sz="1200" smtClean="0">
                <a:latin typeface="Times New Roman" pitchFamily="18" charset="0"/>
              </a:rPr>
              <a:pPr/>
              <a:t>6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D3FB2383-B25B-4308-8FAB-1598A7F01487}" type="slidenum">
              <a:rPr lang="en-GB" sz="1200" smtClean="0">
                <a:latin typeface="Times New Roman" pitchFamily="18" charset="0"/>
              </a:rPr>
              <a:pPr/>
              <a:t>7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A73B0AC3-686D-4DE6-8F92-3EC9295922C2}" type="slidenum">
              <a:rPr lang="en-GB" sz="1200" smtClean="0">
                <a:latin typeface="Times New Roman" pitchFamily="18" charset="0"/>
              </a:rPr>
              <a:pPr/>
              <a:t>8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  </a:t>
            </a:r>
          </a:p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fld id="{F70D1C68-0965-41B4-A5BD-B20E1D551450}" type="slidenum">
              <a:rPr lang="en-GB" sz="1200" smtClean="0">
                <a:latin typeface="Times New Roman" pitchFamily="18" charset="0"/>
              </a:rPr>
              <a:pPr/>
              <a:t>9</a:t>
            </a:fld>
            <a:endParaRPr lang="en-GB" sz="1200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A6B6B-B08D-4453-9834-411A57AD82B1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DB1342-E2A1-4B19-99CD-EFD8D122721B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8169A-8CF7-4A56-967F-8975F68E3D6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8883C-6F5E-47E5-B5F4-796C615BB8C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1BAB3B-78EF-45BF-8EA7-C3EFDF97D23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1864-615D-4613-BF09-5BC80F4AC4A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9CC0B-FDA9-4715-830B-0042E0910767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6BBB7-D59F-4D51-84EB-9A71DFAF6F78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820240-8553-4C79-AF9C-89DDDDEF2EAC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CE54D-9869-47B9-83C0-FF476712B4D6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D3C365-E86C-4B47-BC95-5E9E4A57E611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D1C443-1DE7-4CCD-865C-A1464312C512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2743200"/>
            <a:ext cx="5791200" cy="1143000"/>
          </a:xfrm>
        </p:spPr>
        <p:txBody>
          <a:bodyPr/>
          <a:lstStyle/>
          <a:p>
            <a:pPr eaLnBrk="1" hangingPunct="1"/>
            <a:r>
              <a:rPr lang="en-GB" smtClean="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8625" y="4292600"/>
            <a:ext cx="8358188" cy="809625"/>
          </a:xfrm>
        </p:spPr>
        <p:txBody>
          <a:bodyPr/>
          <a:lstStyle/>
          <a:p>
            <a:pPr eaLnBrk="1" hangingPunct="1"/>
            <a:r>
              <a:rPr lang="en-GB" sz="2800" smtClean="0"/>
              <a:t>COMP.6108  Database Design and Development</a:t>
            </a:r>
          </a:p>
          <a:p>
            <a:pPr algn="r" eaLnBrk="1" hangingPunct="1"/>
            <a:endParaRPr lang="en-GB" smtClean="0"/>
          </a:p>
        </p:txBody>
      </p:sp>
      <p:sp>
        <p:nvSpPr>
          <p:cNvPr id="4100" name="Rectangle 58"/>
          <p:cNvSpPr>
            <a:spLocks noChangeArrowheads="1"/>
          </p:cNvSpPr>
          <p:nvPr/>
        </p:nvSpPr>
        <p:spPr bwMode="auto">
          <a:xfrm>
            <a:off x="1979613" y="2781300"/>
            <a:ext cx="579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GB">
                <a:latin typeface="Times New Roman" pitchFamily="18" charset="0"/>
              </a:rPr>
              <a:t> </a:t>
            </a:r>
            <a:r>
              <a:rPr lang="en-GB" sz="3200"/>
              <a:t>System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2.  Identify Requirements ...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391400" cy="4114800"/>
          </a:xfrm>
        </p:spPr>
        <p:txBody>
          <a:bodyPr/>
          <a:lstStyle/>
          <a:p>
            <a:pPr eaLnBrk="1" hangingPunct="1"/>
            <a:r>
              <a:rPr lang="en-GB" sz="2800" smtClean="0"/>
              <a:t>Identify users</a:t>
            </a:r>
          </a:p>
          <a:p>
            <a:pPr eaLnBrk="1" hangingPunct="1"/>
            <a:r>
              <a:rPr lang="en-GB" sz="2800" smtClean="0"/>
              <a:t>Identify data items to be stored</a:t>
            </a:r>
          </a:p>
          <a:p>
            <a:pPr eaLnBrk="1" hangingPunct="1"/>
            <a:r>
              <a:rPr lang="en-GB" sz="2800" smtClean="0"/>
              <a:t>Design the classes/tables and relationships</a:t>
            </a:r>
          </a:p>
          <a:p>
            <a:pPr eaLnBrk="1" hangingPunct="1"/>
            <a:r>
              <a:rPr lang="en-GB" sz="2800" smtClean="0"/>
              <a:t>Identify business constraints</a:t>
            </a:r>
          </a:p>
          <a:p>
            <a:pPr eaLnBrk="1" hangingPunct="1"/>
            <a:r>
              <a:rPr lang="en-GB" sz="2800" smtClean="0"/>
              <a:t>Verify the design matches the business rules</a:t>
            </a:r>
          </a:p>
          <a:p>
            <a:pPr eaLnBrk="1" hangingPunct="1"/>
            <a:r>
              <a:rPr lang="en-GB" sz="2800" smtClean="0"/>
              <a:t>Study transactions and information flow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536D22D-3DE0-4983-89A3-ECDF4398B889}" type="slidenum">
              <a:rPr lang="en-AU" sz="1400" smtClean="0"/>
              <a:pPr eaLnBrk="1" hangingPunct="1"/>
              <a:t>10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Where do you start?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39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You ask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Who are the users?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How can a database system help them?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Ask more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how does the business operate?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and more questions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until you understand the users, the business rules, business processes and the information requirements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60171C3-774B-4041-B8EF-780FCA276640}" type="slidenum">
              <a:rPr lang="en-AU" sz="1400" smtClean="0"/>
              <a:pPr eaLnBrk="1" hangingPunct="1"/>
              <a:t>11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Questions for Management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391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About the business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Goals, services, products, customers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Daily activities, processes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Data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About the proposed 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How does it fit in?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Number of users, type of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Goals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Expected life, upgrades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A159E4F-2D03-471E-86B2-D02B700EB469}" type="slidenum">
              <a:rPr lang="en-AU" sz="1400" smtClean="0"/>
              <a:pPr eaLnBrk="1" hangingPunct="1"/>
              <a:t>12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Questions for End-users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About their job</a:t>
            </a:r>
          </a:p>
          <a:p>
            <a:pPr lvl="1" eaLnBrk="1" hangingPunct="1"/>
            <a:r>
              <a:rPr lang="en-GB" smtClean="0"/>
              <a:t>Primary job function, other tasks</a:t>
            </a:r>
          </a:p>
          <a:p>
            <a:pPr lvl="1" eaLnBrk="1" hangingPunct="1"/>
            <a:r>
              <a:rPr lang="en-GB" smtClean="0"/>
              <a:t>How does it fit in?</a:t>
            </a:r>
          </a:p>
          <a:p>
            <a:pPr lvl="1" eaLnBrk="1" hangingPunct="1"/>
            <a:r>
              <a:rPr lang="en-GB" smtClean="0"/>
              <a:t>Tools used</a:t>
            </a:r>
          </a:p>
          <a:p>
            <a:pPr lvl="1" eaLnBrk="1" hangingPunct="1"/>
            <a:r>
              <a:rPr lang="en-GB" smtClean="0"/>
              <a:t>Possible Improvements</a:t>
            </a:r>
          </a:p>
          <a:p>
            <a:pPr eaLnBrk="1" hangingPunct="1"/>
            <a:r>
              <a:rPr lang="en-GB" smtClean="0"/>
              <a:t>About data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AC5B3EC-EC07-4845-83E4-CEF0F14F3C08}" type="slidenum">
              <a:rPr lang="en-AU" sz="1400" smtClean="0"/>
              <a:pPr eaLnBrk="1" hangingPunct="1"/>
              <a:t>13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mtClean="0"/>
              <a:t>Identify Requirements -</a:t>
            </a:r>
            <a:br>
              <a:rPr lang="en-GB" smtClean="0"/>
            </a:br>
            <a:r>
              <a:rPr lang="en-GB" smtClean="0"/>
              <a:t>				</a:t>
            </a:r>
            <a:r>
              <a:rPr lang="en-GB" sz="3600" smtClean="0"/>
              <a:t>Forms and Reports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‘Old’</a:t>
            </a:r>
          </a:p>
          <a:p>
            <a:pPr lvl="1" eaLnBrk="1" hangingPunct="1"/>
            <a:r>
              <a:rPr lang="en-GB" sz="3200" smtClean="0"/>
              <a:t>Paper documents</a:t>
            </a:r>
          </a:p>
          <a:p>
            <a:pPr lvl="1" eaLnBrk="1" hangingPunct="1"/>
            <a:r>
              <a:rPr lang="en-GB" sz="3200" smtClean="0"/>
              <a:t>Spreadsheets, Word processed docs, etc.</a:t>
            </a:r>
          </a:p>
          <a:p>
            <a:pPr lvl="1" eaLnBrk="1" hangingPunct="1"/>
            <a:r>
              <a:rPr lang="en-GB" sz="3200" smtClean="0"/>
              <a:t>Existing databases</a:t>
            </a:r>
          </a:p>
          <a:p>
            <a:pPr eaLnBrk="1" hangingPunct="1"/>
            <a:r>
              <a:rPr lang="en-GB" smtClean="0"/>
              <a:t>‘New’</a:t>
            </a:r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5F1BDB7-0DD4-4947-A25B-540DF805A60B}" type="slidenum">
              <a:rPr lang="en-AU" sz="1400" smtClean="0"/>
              <a:pPr eaLnBrk="1" hangingPunct="1"/>
              <a:t>14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Identify Requirements -</a:t>
            </a:r>
            <a:br>
              <a:rPr lang="en-GB" smtClean="0"/>
            </a:br>
            <a:r>
              <a:rPr lang="en-GB" smtClean="0"/>
              <a:t>				</a:t>
            </a:r>
            <a:r>
              <a:rPr lang="en-GB" sz="3600" smtClean="0"/>
              <a:t>Data structures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Planning matrixes</a:t>
            </a:r>
          </a:p>
          <a:p>
            <a:pPr lvl="1" eaLnBrk="1" hangingPunct="1"/>
            <a:r>
              <a:rPr lang="en-GB" smtClean="0"/>
              <a:t>Location-to-Function</a:t>
            </a:r>
          </a:p>
          <a:p>
            <a:pPr lvl="1" eaLnBrk="1" hangingPunct="1"/>
            <a:r>
              <a:rPr lang="en-GB" smtClean="0"/>
              <a:t>Unit-to-Function</a:t>
            </a:r>
          </a:p>
          <a:p>
            <a:pPr lvl="1" eaLnBrk="1" hangingPunct="1"/>
            <a:r>
              <a:rPr lang="en-GB" smtClean="0"/>
              <a:t>Information system-to-Entity</a:t>
            </a:r>
          </a:p>
          <a:p>
            <a:pPr lvl="1" eaLnBrk="1" hangingPunct="1"/>
            <a:r>
              <a:rPr lang="en-GB" smtClean="0"/>
              <a:t>Function-to-Entity</a:t>
            </a:r>
          </a:p>
          <a:p>
            <a:pPr lvl="1" eaLnBrk="1" hangingPunct="1"/>
            <a:r>
              <a:rPr lang="en-GB" smtClean="0"/>
              <a:t>etc…</a:t>
            </a:r>
          </a:p>
          <a:p>
            <a:pPr eaLnBrk="1" hangingPunct="1"/>
            <a:r>
              <a:rPr lang="en-GB" smtClean="0"/>
              <a:t>Data flow diagrams, etc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AE8FE4-2515-4DFB-910B-73F0ED7C7022}" type="slidenum">
              <a:rPr lang="en-AU" sz="1400" smtClean="0"/>
              <a:pPr eaLnBrk="1" hangingPunct="1"/>
              <a:t>15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264368" y="274638"/>
            <a:ext cx="7620000" cy="1143000"/>
          </a:xfrm>
        </p:spPr>
        <p:txBody>
          <a:bodyPr/>
          <a:lstStyle/>
          <a:p>
            <a:pPr eaLnBrk="1" hangingPunct="1"/>
            <a:r>
              <a:rPr lang="en-GB" smtClean="0"/>
              <a:t>Function-to-Entity Matrix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idx="1"/>
          </p:nvPr>
        </p:nvSpPr>
        <p:spPr>
          <a:xfrm>
            <a:off x="458416" y="2057400"/>
            <a:ext cx="7772400" cy="4343400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en-GB" sz="1200" dirty="0" smtClean="0">
              <a:solidFill>
                <a:srgbClr val="003366"/>
              </a:solidFill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		         Data entity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Business                  types		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          Function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Business planning                 X  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endParaRPr lang="en-GB" sz="2400" dirty="0" smtClean="0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Product Development                    X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Materials Management                  X 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endParaRPr lang="en-GB" sz="2400" dirty="0" smtClean="0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Order Fulfilment                   X  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r>
              <a:rPr lang="en-GB" sz="2400" dirty="0" smtClean="0">
                <a:solidFill>
                  <a:srgbClr val="003366"/>
                </a:solidFill>
              </a:rPr>
              <a:t> 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r>
              <a:rPr lang="en-GB" sz="2400" dirty="0" smtClean="0">
                <a:solidFill>
                  <a:srgbClr val="003366"/>
                </a:solidFill>
              </a:rPr>
              <a:t>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endParaRPr lang="en-GB" sz="2400" dirty="0" smtClean="0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Order Shipment                     X  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r>
              <a:rPr lang="en-GB" sz="2400" dirty="0" smtClean="0">
                <a:solidFill>
                  <a:srgbClr val="003366"/>
                </a:solidFill>
              </a:rPr>
              <a:t> 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r>
              <a:rPr lang="en-GB" sz="2400" dirty="0" smtClean="0">
                <a:solidFill>
                  <a:srgbClr val="003366"/>
                </a:solidFill>
              </a:rPr>
              <a:t>    </a:t>
            </a:r>
            <a:r>
              <a:rPr lang="en-GB" sz="2400" dirty="0" err="1" smtClean="0">
                <a:solidFill>
                  <a:srgbClr val="003366"/>
                </a:solidFill>
              </a:rPr>
              <a:t>X</a:t>
            </a:r>
            <a:endParaRPr lang="en-GB" sz="2400" dirty="0" smtClean="0">
              <a:solidFill>
                <a:srgbClr val="003366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...</a:t>
            </a:r>
            <a:endParaRPr lang="en-GB" dirty="0" smtClean="0">
              <a:solidFill>
                <a:srgbClr val="003366"/>
              </a:solidFill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0004" y="5648960"/>
            <a:ext cx="548640" cy="3962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DA528B-0658-4FFB-96BF-6F0DE99483D6}" type="slidenum">
              <a:rPr lang="en-AU" sz="1400" smtClean="0"/>
              <a:pPr eaLnBrk="1" hangingPunct="1"/>
              <a:t>16</a:t>
            </a:fld>
            <a:endParaRPr lang="en-AU" sz="14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53616" y="2133600"/>
            <a:ext cx="71628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en-AU">
              <a:latin typeface="Times New Roman" pitchFamily="18" charset="0"/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 rot="-5405033">
            <a:off x="3011116" y="23860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03366"/>
                </a:solidFill>
                <a:latin typeface="Times New Roman" pitchFamily="18" charset="0"/>
              </a:rPr>
              <a:t>Customer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 rot="-5405033">
            <a:off x="3696916" y="238125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03366"/>
                </a:solidFill>
                <a:latin typeface="Times New Roman" pitchFamily="18" charset="0"/>
              </a:rPr>
              <a:t>Product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 rot="-5405033">
            <a:off x="4306516" y="24003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03366"/>
                </a:solidFill>
                <a:latin typeface="Times New Roman" pitchFamily="18" charset="0"/>
              </a:rPr>
              <a:t>Order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 rot="-5405033">
            <a:off x="4916116" y="24003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>
                <a:solidFill>
                  <a:srgbClr val="003366"/>
                </a:solidFill>
                <a:latin typeface="Times New Roman" pitchFamily="18" charset="0"/>
              </a:rPr>
              <a:t>Invoice</a:t>
            </a:r>
          </a:p>
        </p:txBody>
      </p:sp>
      <p:grpSp>
        <p:nvGrpSpPr>
          <p:cNvPr id="18442" name="Group 24"/>
          <p:cNvGrpSpPr>
            <a:grpSpLocks/>
          </p:cNvGrpSpPr>
          <p:nvPr/>
        </p:nvGrpSpPr>
        <p:grpSpPr bwMode="auto">
          <a:xfrm>
            <a:off x="153616" y="2133600"/>
            <a:ext cx="7086600" cy="4267200"/>
            <a:chOff x="672" y="1344"/>
            <a:chExt cx="4464" cy="2688"/>
          </a:xfrm>
        </p:grpSpPr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720" y="2304"/>
              <a:ext cx="441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720" y="2592"/>
              <a:ext cx="441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720" y="2880"/>
              <a:ext cx="441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672" y="3168"/>
              <a:ext cx="4464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>
              <a:off x="720" y="3456"/>
              <a:ext cx="441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>
              <a:off x="720" y="3744"/>
              <a:ext cx="4416" cy="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49" name="Line 16"/>
            <p:cNvSpPr>
              <a:spLocks noChangeShapeType="1"/>
            </p:cNvSpPr>
            <p:nvPr/>
          </p:nvSpPr>
          <p:spPr bwMode="auto">
            <a:xfrm>
              <a:off x="3792" y="1344"/>
              <a:ext cx="0" cy="2688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50" name="Line 17"/>
            <p:cNvSpPr>
              <a:spLocks noChangeShapeType="1"/>
            </p:cNvSpPr>
            <p:nvPr/>
          </p:nvSpPr>
          <p:spPr bwMode="auto">
            <a:xfrm>
              <a:off x="2928" y="1344"/>
              <a:ext cx="0" cy="2688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51" name="Line 18"/>
            <p:cNvSpPr>
              <a:spLocks noChangeShapeType="1"/>
            </p:cNvSpPr>
            <p:nvPr/>
          </p:nvSpPr>
          <p:spPr bwMode="auto">
            <a:xfrm>
              <a:off x="3360" y="1344"/>
              <a:ext cx="0" cy="2688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52" name="Line 19"/>
            <p:cNvSpPr>
              <a:spLocks noChangeShapeType="1"/>
            </p:cNvSpPr>
            <p:nvPr/>
          </p:nvSpPr>
          <p:spPr bwMode="auto">
            <a:xfrm>
              <a:off x="4176" y="1344"/>
              <a:ext cx="0" cy="2688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53" name="Line 20"/>
            <p:cNvSpPr>
              <a:spLocks noChangeShapeType="1"/>
            </p:cNvSpPr>
            <p:nvPr/>
          </p:nvSpPr>
          <p:spPr bwMode="auto">
            <a:xfrm>
              <a:off x="4656" y="1344"/>
              <a:ext cx="0" cy="2688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8454" name="Line 21"/>
            <p:cNvSpPr>
              <a:spLocks noChangeShapeType="1"/>
            </p:cNvSpPr>
            <p:nvPr/>
          </p:nvSpPr>
          <p:spPr bwMode="auto">
            <a:xfrm flipH="1" flipV="1">
              <a:off x="672" y="1344"/>
              <a:ext cx="2256" cy="960"/>
            </a:xfrm>
            <a:prstGeom prst="line">
              <a:avLst/>
            </a:prstGeom>
            <a:noFill/>
            <a:ln w="9525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4638"/>
            <a:ext cx="6912768" cy="1143000"/>
          </a:xfrm>
        </p:spPr>
        <p:txBody>
          <a:bodyPr/>
          <a:lstStyle/>
          <a:p>
            <a:pPr eaLnBrk="1" hangingPunct="1"/>
            <a:r>
              <a:rPr lang="en-GB" dirty="0" smtClean="0"/>
              <a:t>Function-to-Entity Matrix again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22052" y="5648960"/>
            <a:ext cx="548640" cy="3962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3B51996-30F7-4CA0-A1A9-FB88085393BC}" type="slidenum">
              <a:rPr lang="en-AU" sz="1400" smtClean="0"/>
              <a:pPr eaLnBrk="1" hangingPunct="1"/>
              <a:t>17</a:t>
            </a:fld>
            <a:endParaRPr lang="en-AU" sz="1400" smtClean="0"/>
          </a:p>
        </p:txBody>
      </p:sp>
      <p:grpSp>
        <p:nvGrpSpPr>
          <p:cNvPr id="19460" name="Group 24"/>
          <p:cNvGrpSpPr>
            <a:grpSpLocks/>
          </p:cNvGrpSpPr>
          <p:nvPr/>
        </p:nvGrpSpPr>
        <p:grpSpPr bwMode="auto">
          <a:xfrm>
            <a:off x="433264" y="2209800"/>
            <a:ext cx="7620000" cy="3971925"/>
            <a:chOff x="720" y="1392"/>
            <a:chExt cx="4800" cy="2502"/>
          </a:xfrm>
        </p:grpSpPr>
        <p:sp>
          <p:nvSpPr>
            <p:cNvPr id="19461" name="Text Box 4"/>
            <p:cNvSpPr txBox="1">
              <a:spLocks noChangeArrowheads="1"/>
            </p:cNvSpPr>
            <p:nvPr/>
          </p:nvSpPr>
          <p:spPr bwMode="auto">
            <a:xfrm>
              <a:off x="768" y="1392"/>
              <a:ext cx="4752" cy="25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      Business          Update         Withdraw        Print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            Function    student          student            class list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Entity                     details    </a:t>
              </a:r>
            </a:p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	               C   R   U   D   C   R  U   D   C  R   U   D   </a:t>
              </a:r>
            </a:p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       STUDENT              X             X                   X</a:t>
              </a:r>
            </a:p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       MODULE                               X                   X</a:t>
              </a:r>
            </a:p>
            <a:p>
              <a:pPr>
                <a:spcBef>
                  <a:spcPct val="50000"/>
                </a:spcBef>
              </a:pPr>
              <a:r>
                <a:rPr lang="en-GB">
                  <a:solidFill>
                    <a:srgbClr val="003366"/>
                  </a:solidFill>
                  <a:latin typeface="Times New Roman" pitchFamily="18" charset="0"/>
                </a:rPr>
                <a:t>       ENROL                                             X         X</a:t>
              </a:r>
            </a:p>
            <a:p>
              <a:pPr>
                <a:spcBef>
                  <a:spcPct val="50000"/>
                </a:spcBef>
              </a:pPr>
              <a:endParaRPr lang="en-GB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19462" name="Line 5"/>
            <p:cNvSpPr>
              <a:spLocks noChangeShapeType="1"/>
            </p:cNvSpPr>
            <p:nvPr/>
          </p:nvSpPr>
          <p:spPr bwMode="auto">
            <a:xfrm>
              <a:off x="720" y="2208"/>
              <a:ext cx="4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3" name="Line 6"/>
            <p:cNvSpPr>
              <a:spLocks noChangeShapeType="1"/>
            </p:cNvSpPr>
            <p:nvPr/>
          </p:nvSpPr>
          <p:spPr bwMode="auto">
            <a:xfrm>
              <a:off x="768" y="2544"/>
              <a:ext cx="4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4" name="Line 7"/>
            <p:cNvSpPr>
              <a:spLocks noChangeShapeType="1"/>
            </p:cNvSpPr>
            <p:nvPr/>
          </p:nvSpPr>
          <p:spPr bwMode="auto">
            <a:xfrm flipV="1">
              <a:off x="816" y="2880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768" y="326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6" name="Line 9"/>
            <p:cNvSpPr>
              <a:spLocks noChangeShapeType="1"/>
            </p:cNvSpPr>
            <p:nvPr/>
          </p:nvSpPr>
          <p:spPr bwMode="auto">
            <a:xfrm>
              <a:off x="2064" y="1392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120" y="1392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>
              <a:off x="4176" y="1392"/>
              <a:ext cx="0" cy="24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>
              <a:off x="2304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0" name="Line 13"/>
            <p:cNvSpPr>
              <a:spLocks noChangeShapeType="1"/>
            </p:cNvSpPr>
            <p:nvPr/>
          </p:nvSpPr>
          <p:spPr bwMode="auto">
            <a:xfrm>
              <a:off x="2592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1" name="Line 14"/>
            <p:cNvSpPr>
              <a:spLocks noChangeShapeType="1"/>
            </p:cNvSpPr>
            <p:nvPr/>
          </p:nvSpPr>
          <p:spPr bwMode="auto">
            <a:xfrm>
              <a:off x="2880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2" name="Line 15"/>
            <p:cNvSpPr>
              <a:spLocks noChangeShapeType="1"/>
            </p:cNvSpPr>
            <p:nvPr/>
          </p:nvSpPr>
          <p:spPr bwMode="auto">
            <a:xfrm flipH="1" flipV="1">
              <a:off x="768" y="1440"/>
              <a:ext cx="12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3" name="Line 16"/>
            <p:cNvSpPr>
              <a:spLocks noChangeShapeType="1"/>
            </p:cNvSpPr>
            <p:nvPr/>
          </p:nvSpPr>
          <p:spPr bwMode="auto">
            <a:xfrm>
              <a:off x="3408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4" name="Line 17"/>
            <p:cNvSpPr>
              <a:spLocks noChangeShapeType="1"/>
            </p:cNvSpPr>
            <p:nvPr/>
          </p:nvSpPr>
          <p:spPr bwMode="auto">
            <a:xfrm>
              <a:off x="3648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5" name="Line 18"/>
            <p:cNvSpPr>
              <a:spLocks noChangeShapeType="1"/>
            </p:cNvSpPr>
            <p:nvPr/>
          </p:nvSpPr>
          <p:spPr bwMode="auto">
            <a:xfrm>
              <a:off x="3888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4464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7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4992" y="220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9479" name="Line 23"/>
            <p:cNvSpPr>
              <a:spLocks noChangeShapeType="1"/>
            </p:cNvSpPr>
            <p:nvPr/>
          </p:nvSpPr>
          <p:spPr bwMode="auto">
            <a:xfrm>
              <a:off x="768" y="3600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involved...?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391400" cy="4419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1"/>
            </a:pPr>
            <a:r>
              <a:rPr lang="en-GB" dirty="0" smtClean="0"/>
              <a:t> Planning</a:t>
            </a:r>
          </a:p>
          <a:p>
            <a:pPr eaLnBrk="1" hangingPunct="1">
              <a:lnSpc>
                <a:spcPct val="90000"/>
              </a:lnSpc>
              <a:buFontTx/>
              <a:buChar char="2"/>
            </a:pPr>
            <a:r>
              <a:rPr lang="en-GB" dirty="0" smtClean="0"/>
              <a:t> Identify and analyse user requirements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3"/>
            </a:pPr>
            <a:r>
              <a:rPr lang="en-GB" dirty="0" smtClean="0">
                <a:solidFill>
                  <a:srgbClr val="FF0000"/>
                </a:solidFill>
              </a:rPr>
              <a:t> Design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4"/>
            </a:pPr>
            <a:r>
              <a:rPr lang="en-GB" dirty="0" smtClean="0"/>
              <a:t> Build the system</a:t>
            </a:r>
          </a:p>
          <a:p>
            <a:pPr eaLnBrk="1" hangingPunct="1">
              <a:lnSpc>
                <a:spcPct val="90000"/>
              </a:lnSpc>
              <a:buFontTx/>
              <a:buChar char="5"/>
            </a:pPr>
            <a:r>
              <a:rPr lang="en-GB" dirty="0" smtClean="0"/>
              <a:t> Loading or conversion</a:t>
            </a:r>
          </a:p>
          <a:p>
            <a:pPr eaLnBrk="1" hangingPunct="1">
              <a:lnSpc>
                <a:spcPct val="90000"/>
              </a:lnSpc>
              <a:buFontTx/>
              <a:buChar char="6"/>
            </a:pPr>
            <a:r>
              <a:rPr lang="en-GB" dirty="0" smtClean="0"/>
              <a:t> Test the system</a:t>
            </a:r>
          </a:p>
          <a:p>
            <a:pPr eaLnBrk="1" hangingPunct="1">
              <a:lnSpc>
                <a:spcPct val="90000"/>
              </a:lnSpc>
              <a:buFontTx/>
              <a:buChar char="7"/>
            </a:pPr>
            <a:r>
              <a:rPr lang="en-GB" dirty="0" smtClean="0"/>
              <a:t> Implementation and maintenance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BE63C71-6B40-407A-998C-57D8872DC5F3}" type="slidenum">
              <a:rPr lang="en-AU" sz="1400" smtClean="0"/>
              <a:pPr eaLnBrk="1" hangingPunct="1"/>
              <a:t>18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3.  Design</a:t>
            </a:r>
          </a:p>
        </p:txBody>
      </p:sp>
      <p:sp>
        <p:nvSpPr>
          <p:cNvPr id="21508" name="Rectangle 10"/>
          <p:cNvSpPr>
            <a:spLocks noGrp="1" noChangeArrowheads="1"/>
          </p:cNvSpPr>
          <p:nvPr>
            <p:ph idx="1"/>
          </p:nvPr>
        </p:nvSpPr>
        <p:spPr>
          <a:xfrm>
            <a:off x="1492250" y="2079625"/>
            <a:ext cx="7394575" cy="4040188"/>
          </a:xfrm>
          <a:noFill/>
        </p:spPr>
        <p:txBody>
          <a:bodyPr/>
          <a:lstStyle/>
          <a:p>
            <a:pPr eaLnBrk="1" hangingPunct="1"/>
            <a:r>
              <a:rPr lang="en-GB" sz="2800" smtClean="0"/>
              <a:t>Database Design</a:t>
            </a:r>
          </a:p>
          <a:p>
            <a:pPr lvl="1" eaLnBrk="1" hangingPunct="1"/>
            <a:r>
              <a:rPr lang="en-GB" smtClean="0"/>
              <a:t>Conceptual design</a:t>
            </a:r>
          </a:p>
          <a:p>
            <a:pPr lvl="3" eaLnBrk="1" hangingPunct="1"/>
            <a:r>
              <a:rPr lang="en-GB" sz="2800" smtClean="0"/>
              <a:t>captures the business rules and data requirements</a:t>
            </a:r>
          </a:p>
          <a:p>
            <a:pPr lvl="1" eaLnBrk="1" hangingPunct="1"/>
            <a:r>
              <a:rPr lang="en-GB" smtClean="0"/>
              <a:t>Logical design</a:t>
            </a:r>
          </a:p>
          <a:p>
            <a:pPr lvl="3" eaLnBrk="1" hangingPunct="1"/>
            <a:r>
              <a:rPr lang="en-GB" sz="2800" smtClean="0"/>
              <a:t>database type dependent</a:t>
            </a:r>
          </a:p>
          <a:p>
            <a:pPr lvl="1" eaLnBrk="1" hangingPunct="1"/>
            <a:r>
              <a:rPr lang="en-GB" smtClean="0"/>
              <a:t>Physical design</a:t>
            </a:r>
          </a:p>
          <a:p>
            <a:pPr lvl="3" eaLnBrk="1" hangingPunct="1"/>
            <a:r>
              <a:rPr lang="en-GB" sz="2800" smtClean="0"/>
              <a:t>DBMS (vendor) dependent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9B0EA5-4348-4123-8A23-4957A59B60A7}" type="slidenum">
              <a:rPr lang="en-AU" sz="1400" smtClean="0"/>
              <a:pPr eaLnBrk="1" hangingPunct="1"/>
              <a:t>19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mtClean="0"/>
              <a:t>Database Design - the problem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Design the logical and physical structures of one or more databases to accommodate the information needs of the users in an organisation, for a defined application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BE9813B-E5F1-46CD-8C3E-0E54EC17CCD8}" type="slidenum">
              <a:rPr lang="en-AU" sz="1400" smtClean="0"/>
              <a:pPr eaLnBrk="1" hangingPunct="1"/>
              <a:t>2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Database Design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167E56-2A03-4476-A4AB-1DBDCB98912B}" type="slidenum">
              <a:rPr lang="en-AU" sz="1400" smtClean="0"/>
              <a:pPr eaLnBrk="1" hangingPunct="1"/>
              <a:t>20</a:t>
            </a:fld>
            <a:endParaRPr lang="en-AU" sz="1400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286000" y="1882775"/>
            <a:ext cx="3527425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GB" sz="3200" dirty="0">
                <a:latin typeface="Times New Roman" pitchFamily="18" charset="0"/>
              </a:rPr>
              <a:t> Conceptual design </a:t>
            </a: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3695700" y="26670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2286000" y="3635375"/>
            <a:ext cx="2801938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/>
            <a:r>
              <a:rPr lang="en-GB" sz="3200">
                <a:latin typeface="Times New Roman" pitchFamily="18" charset="0"/>
              </a:rPr>
              <a:t> Logical design 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2552700" y="5387975"/>
            <a:ext cx="29384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GB" sz="3200">
                <a:latin typeface="Times New Roman" pitchFamily="18" charset="0"/>
              </a:rPr>
              <a:t> Physical design </a:t>
            </a: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3741812" y="4419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4191000" y="2797175"/>
            <a:ext cx="4375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GB" sz="3200">
                <a:latin typeface="Times New Roman" pitchFamily="18" charset="0"/>
              </a:rPr>
              <a:t>decide on database model</a:t>
            </a:r>
          </a:p>
        </p:txBody>
      </p:sp>
      <p:sp>
        <p:nvSpPr>
          <p:cNvPr id="22538" name="Text Box 9"/>
          <p:cNvSpPr txBox="1">
            <a:spLocks noChangeArrowheads="1"/>
          </p:cNvSpPr>
          <p:nvPr/>
        </p:nvSpPr>
        <p:spPr bwMode="auto">
          <a:xfrm>
            <a:off x="4267200" y="4549775"/>
            <a:ext cx="4249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r>
              <a:rPr lang="en-GB" sz="3200">
                <a:latin typeface="Times New Roman" pitchFamily="18" charset="0"/>
              </a:rPr>
              <a:t>decide on DBMS/vendor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Conceptual Design</a:t>
            </a:r>
            <a:endParaRPr lang="en-GB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676400"/>
            <a:ext cx="7391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What do you need?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business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data requirements</a:t>
            </a:r>
          </a:p>
          <a:p>
            <a:pPr eaLnBrk="1" hangingPunct="1">
              <a:lnSpc>
                <a:spcPct val="90000"/>
              </a:lnSpc>
            </a:pPr>
            <a:endParaRPr lang="en-GB" sz="1800" smtClean="0"/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What do you do?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Convert the business requirements into a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Model revolves around business needs, </a:t>
            </a:r>
            <a:r>
              <a:rPr lang="en-GB" u="sng" smtClean="0"/>
              <a:t>not</a:t>
            </a:r>
            <a:r>
              <a:rPr lang="en-GB" smtClean="0"/>
              <a:t> the database needs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CE6B04-7403-4A3A-B269-8920EA541F27}" type="slidenum">
              <a:rPr lang="en-AU" sz="1400" smtClean="0"/>
              <a:pPr eaLnBrk="1" hangingPunct="1"/>
              <a:t>21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467600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Conceptual Design</a:t>
            </a:r>
            <a:endParaRPr lang="en-GB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7391400" cy="4114800"/>
          </a:xfrm>
        </p:spPr>
        <p:txBody>
          <a:bodyPr/>
          <a:lstStyle/>
          <a:p>
            <a:pPr eaLnBrk="1" hangingPunct="1"/>
            <a:r>
              <a:rPr lang="en-GB" smtClean="0"/>
              <a:t>What are the deliverables of this phase?</a:t>
            </a:r>
          </a:p>
          <a:p>
            <a:pPr lvl="1" eaLnBrk="1" hangingPunct="1"/>
            <a:r>
              <a:rPr lang="en-GB" sz="3200" smtClean="0"/>
              <a:t>ERD</a:t>
            </a:r>
          </a:p>
          <a:p>
            <a:pPr lvl="1" eaLnBrk="1" hangingPunct="1"/>
            <a:r>
              <a:rPr lang="en-GB" sz="3200" smtClean="0"/>
              <a:t>Business process diagrams</a:t>
            </a:r>
          </a:p>
          <a:p>
            <a:pPr lvl="1" eaLnBrk="1" hangingPunct="1"/>
            <a:r>
              <a:rPr lang="en-GB" sz="3200" smtClean="0"/>
              <a:t>User feedback documentation</a:t>
            </a:r>
          </a:p>
          <a:p>
            <a:pPr lvl="1" eaLnBrk="1" hangingPunct="1"/>
            <a:endParaRPr lang="en-GB" sz="320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98324D9-FA3A-41B0-937B-58DCC8FD038E}" type="slidenum">
              <a:rPr lang="en-AU" sz="1400" smtClean="0"/>
              <a:pPr eaLnBrk="1" hangingPunct="1"/>
              <a:t>22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181600" cy="1143000"/>
          </a:xfrm>
        </p:spPr>
        <p:txBody>
          <a:bodyPr/>
          <a:lstStyle/>
          <a:p>
            <a:pPr eaLnBrk="1" hangingPunct="1"/>
            <a:r>
              <a:rPr lang="en-GB" smtClean="0"/>
              <a:t>Logical Design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391400" cy="4114800"/>
          </a:xfrm>
        </p:spPr>
        <p:txBody>
          <a:bodyPr/>
          <a:lstStyle/>
          <a:p>
            <a:pPr eaLnBrk="1" hangingPunct="1"/>
            <a:r>
              <a:rPr lang="en-GB" sz="2800" smtClean="0"/>
              <a:t>What do you need?</a:t>
            </a:r>
          </a:p>
          <a:p>
            <a:pPr lvl="1" eaLnBrk="1" hangingPunct="1"/>
            <a:r>
              <a:rPr lang="en-GB" sz="2400" smtClean="0"/>
              <a:t>Diagrams etc from Conceptual design</a:t>
            </a:r>
          </a:p>
          <a:p>
            <a:pPr lvl="1" eaLnBrk="1" hangingPunct="1"/>
            <a:r>
              <a:rPr lang="en-GB" sz="2400" smtClean="0"/>
              <a:t>Decision on Database model to be used</a:t>
            </a:r>
          </a:p>
          <a:p>
            <a:pPr lvl="1" eaLnBrk="1" hangingPunct="1"/>
            <a:endParaRPr lang="en-GB" sz="1800" smtClean="0"/>
          </a:p>
          <a:p>
            <a:pPr eaLnBrk="1" hangingPunct="1"/>
            <a:r>
              <a:rPr lang="en-GB" sz="2800" smtClean="0"/>
              <a:t>What do you do?</a:t>
            </a:r>
          </a:p>
          <a:p>
            <a:pPr lvl="1" eaLnBrk="1" hangingPunct="1"/>
            <a:r>
              <a:rPr lang="en-GB" sz="2400" smtClean="0"/>
              <a:t>Tailor design to specific database model</a:t>
            </a:r>
          </a:p>
          <a:p>
            <a:pPr lvl="1" eaLnBrk="1" hangingPunct="1"/>
            <a:r>
              <a:rPr lang="en-GB" sz="2400" smtClean="0"/>
              <a:t>Direct efforts towards database requirements</a:t>
            </a:r>
          </a:p>
          <a:p>
            <a:pPr lvl="1" eaLnBrk="1" hangingPunct="1"/>
            <a:endParaRPr lang="en-GB" sz="1800" smtClean="0"/>
          </a:p>
          <a:p>
            <a:pPr eaLnBrk="1" hangingPunct="1"/>
            <a:r>
              <a:rPr lang="en-GB" sz="2800" smtClean="0"/>
              <a:t>Deliverables?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15D65F2-F3F9-487E-B0F7-023D942B0EC0}" type="slidenum">
              <a:rPr lang="en-AU" sz="1400" smtClean="0"/>
              <a:pPr eaLnBrk="1" hangingPunct="1"/>
              <a:t>23</a:t>
            </a:fld>
            <a:endParaRPr lang="en-AU" sz="14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8" y="617538"/>
            <a:ext cx="4891087" cy="1143000"/>
          </a:xfrm>
        </p:spPr>
        <p:txBody>
          <a:bodyPr/>
          <a:lstStyle/>
          <a:p>
            <a:pPr eaLnBrk="1" hangingPunct="1"/>
            <a:r>
              <a:rPr lang="en-GB" smtClean="0"/>
              <a:t>Physical Design...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7391400" cy="4114800"/>
          </a:xfrm>
        </p:spPr>
        <p:txBody>
          <a:bodyPr/>
          <a:lstStyle/>
          <a:p>
            <a:pPr eaLnBrk="1" hangingPunct="1"/>
            <a:r>
              <a:rPr lang="en-GB" smtClean="0"/>
              <a:t>Considerations</a:t>
            </a:r>
          </a:p>
          <a:p>
            <a:pPr lvl="1" eaLnBrk="1" hangingPunct="1"/>
            <a:r>
              <a:rPr lang="en-GB" smtClean="0"/>
              <a:t>Storage structures and Space utilisation</a:t>
            </a:r>
          </a:p>
          <a:p>
            <a:pPr lvl="1" eaLnBrk="1" hangingPunct="1"/>
            <a:r>
              <a:rPr lang="en-GB" smtClean="0"/>
              <a:t>Access paths</a:t>
            </a:r>
          </a:p>
          <a:p>
            <a:pPr lvl="1" eaLnBrk="1" hangingPunct="1"/>
            <a:r>
              <a:rPr lang="en-GB" smtClean="0"/>
              <a:t>Response time</a:t>
            </a:r>
          </a:p>
          <a:p>
            <a:pPr lvl="1" eaLnBrk="1" hangingPunct="1"/>
            <a:r>
              <a:rPr lang="en-GB" smtClean="0"/>
              <a:t>Transaction throughput (No of transctions per second)</a:t>
            </a:r>
          </a:p>
          <a:p>
            <a:pPr lvl="1" eaLnBrk="1" hangingPunct="1"/>
            <a:endParaRPr lang="en-GB" smtClean="0"/>
          </a:p>
          <a:p>
            <a:pPr eaLnBrk="1" hangingPunct="1">
              <a:buFont typeface="Wingdings" pitchFamily="2" charset="2"/>
              <a:buNone/>
            </a:pPr>
            <a:r>
              <a:rPr lang="en-GB" smtClean="0"/>
              <a:t>	DBMS and hardware dependent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2689327-2932-4376-BF97-B6AA93E35D8E}" type="slidenum">
              <a:rPr lang="en-AU" sz="1400" smtClean="0"/>
              <a:pPr eaLnBrk="1" hangingPunct="1"/>
              <a:t>24</a:t>
            </a:fld>
            <a:endParaRPr lang="en-AU" sz="140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8" y="617538"/>
            <a:ext cx="6570662" cy="1143000"/>
          </a:xfrm>
        </p:spPr>
        <p:txBody>
          <a:bodyPr/>
          <a:lstStyle/>
          <a:p>
            <a:pPr eaLnBrk="1" hangingPunct="1"/>
            <a:r>
              <a:rPr lang="en-GB" smtClean="0"/>
              <a:t>Build the System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905000"/>
            <a:ext cx="7391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Create database using DDL and DML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Create the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200" smtClean="0"/>
              <a:t>User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200" smtClean="0"/>
              <a:t>Forms and Reports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3200" smtClean="0"/>
              <a:t>Business constraints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Implement transactions</a:t>
            </a:r>
          </a:p>
          <a:p>
            <a:pPr eaLnBrk="1" hangingPunct="1">
              <a:lnSpc>
                <a:spcPct val="90000"/>
              </a:lnSpc>
            </a:pPr>
            <a:endParaRPr lang="en-GB" sz="2000" smtClean="0"/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TEST environment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F7BC26-7099-45C8-B311-B42FAB9AE5AD}" type="slidenum">
              <a:rPr lang="en-AU" sz="1400" smtClean="0"/>
              <a:pPr eaLnBrk="1" hangingPunct="1"/>
              <a:t>25</a:t>
            </a:fld>
            <a:endParaRPr lang="en-AU" sz="140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12776"/>
            <a:ext cx="7391400" cy="4419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1"/>
            </a:pPr>
            <a:r>
              <a:rPr lang="en-GB" dirty="0" smtClean="0"/>
              <a:t> Planning</a:t>
            </a:r>
          </a:p>
          <a:p>
            <a:pPr eaLnBrk="1" hangingPunct="1">
              <a:lnSpc>
                <a:spcPct val="90000"/>
              </a:lnSpc>
              <a:buFontTx/>
              <a:buChar char="2"/>
            </a:pPr>
            <a:r>
              <a:rPr lang="en-GB" dirty="0" smtClean="0"/>
              <a:t> Identify and analyse user requirements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3"/>
            </a:pPr>
            <a:r>
              <a:rPr lang="en-GB" dirty="0" smtClean="0"/>
              <a:t> Design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4"/>
            </a:pPr>
            <a:r>
              <a:rPr lang="en-GB" dirty="0" smtClean="0">
                <a:solidFill>
                  <a:srgbClr val="FF0000"/>
                </a:solidFill>
              </a:rPr>
              <a:t>  Build the system</a:t>
            </a:r>
          </a:p>
          <a:p>
            <a:pPr eaLnBrk="1" hangingPunct="1">
              <a:lnSpc>
                <a:spcPct val="90000"/>
              </a:lnSpc>
              <a:buFontTx/>
              <a:buChar char="5"/>
            </a:pPr>
            <a:r>
              <a:rPr lang="en-GB" dirty="0" smtClean="0">
                <a:solidFill>
                  <a:srgbClr val="FF0000"/>
                </a:solidFill>
              </a:rPr>
              <a:t> Loading or conversion</a:t>
            </a:r>
          </a:p>
          <a:p>
            <a:pPr eaLnBrk="1" hangingPunct="1">
              <a:lnSpc>
                <a:spcPct val="90000"/>
              </a:lnSpc>
              <a:buFontTx/>
              <a:buChar char="6"/>
            </a:pPr>
            <a:r>
              <a:rPr lang="en-GB" dirty="0" smtClean="0">
                <a:solidFill>
                  <a:srgbClr val="FF0000"/>
                </a:solidFill>
              </a:rPr>
              <a:t> Test the system</a:t>
            </a:r>
          </a:p>
          <a:p>
            <a:pPr eaLnBrk="1" hangingPunct="1">
              <a:lnSpc>
                <a:spcPct val="90000"/>
              </a:lnSpc>
              <a:buFontTx/>
              <a:buChar char="7"/>
            </a:pPr>
            <a:r>
              <a:rPr lang="en-GB" dirty="0" smtClean="0">
                <a:solidFill>
                  <a:srgbClr val="FF0000"/>
                </a:solidFill>
              </a:rPr>
              <a:t> Implementation and maintenance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09EBC46-0925-485D-A034-3B6CB64041BA}" type="slidenum">
              <a:rPr lang="en-AU" sz="1400" smtClean="0"/>
              <a:pPr eaLnBrk="1" hangingPunct="1"/>
              <a:t>26</a:t>
            </a:fld>
            <a:endParaRPr lang="en-AU" sz="14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74ADEC7-5AB3-4D69-9E97-8ED66D1FD3B5}" type="slidenum">
              <a:rPr lang="en-AU" sz="1400" smtClean="0"/>
              <a:pPr eaLnBrk="1" hangingPunct="1"/>
              <a:t>27</a:t>
            </a:fld>
            <a:endParaRPr lang="en-AU" sz="1400" smtClean="0"/>
          </a:p>
        </p:txBody>
      </p:sp>
      <p:sp>
        <p:nvSpPr>
          <p:cNvPr id="29699" name="WordArt 5"/>
          <p:cNvSpPr>
            <a:spLocks noChangeArrowheads="1" noChangeShapeType="1" noTextEdit="1"/>
          </p:cNvSpPr>
          <p:nvPr/>
        </p:nvSpPr>
        <p:spPr bwMode="auto">
          <a:xfrm>
            <a:off x="2133600" y="1143000"/>
            <a:ext cx="5791200" cy="4953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NZ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Database Design - the goal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Satisfy the information content requirements of the specified users and applications</a:t>
            </a:r>
          </a:p>
          <a:p>
            <a:pPr eaLnBrk="1" hangingPunct="1"/>
            <a:r>
              <a:rPr lang="en-GB" sz="2800" smtClean="0"/>
              <a:t>Provide a natural and easy-to-understand structuring of information</a:t>
            </a:r>
          </a:p>
          <a:p>
            <a:pPr eaLnBrk="1" hangingPunct="1"/>
            <a:r>
              <a:rPr lang="en-GB" sz="2800" smtClean="0"/>
              <a:t>Support processing requirements and any performance objectives such as response time, processing time and storage space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2CBEFA2-DFC8-45B4-A75D-2062A1E736E7}" type="slidenum">
              <a:rPr lang="en-AU" sz="1400" smtClean="0"/>
              <a:pPr eaLnBrk="1" hangingPunct="1"/>
              <a:t>3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Database Design - the goal...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5029200" y="4760913"/>
            <a:ext cx="2724150" cy="1143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GB" sz="4000" smtClean="0">
                <a:solidFill>
                  <a:schemeClr val="accent2"/>
                </a:solidFill>
              </a:rPr>
              <a:t>Add Value</a:t>
            </a:r>
            <a:endParaRPr lang="en-GB" smtClean="0"/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B453A4C-CFDE-4D74-939E-8A22ECAC0979}" type="slidenum">
              <a:rPr lang="en-AU" sz="1400" smtClean="0"/>
              <a:pPr eaLnBrk="1" hangingPunct="1"/>
              <a:t>4</a:t>
            </a:fld>
            <a:endParaRPr lang="en-AU" sz="1400" smtClean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5105400" y="1981200"/>
          <a:ext cx="2971800" cy="241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4" imgW="1113120" imgH="906120" progId="MS_ClipArt_Gallery.2">
                  <p:embed/>
                </p:oleObj>
              </mc:Choice>
              <mc:Fallback>
                <p:oleObj name="Clip" r:id="rId4" imgW="1113120" imgH="90612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2971800" cy="241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2209800" y="2743200"/>
          <a:ext cx="18684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6" imgW="1868400" imgH="2189880" progId="MS_ClipArt_Gallery.2">
                  <p:embed/>
                </p:oleObj>
              </mc:Choice>
              <mc:Fallback>
                <p:oleObj name="Clip" r:id="rId6" imgW="1868400" imgH="218988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43200"/>
                        <a:ext cx="18684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involved...?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391400" cy="4419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1"/>
            </a:pPr>
            <a:r>
              <a:rPr lang="en-GB" smtClean="0"/>
              <a:t> Planning</a:t>
            </a:r>
          </a:p>
          <a:p>
            <a:pPr eaLnBrk="1" hangingPunct="1">
              <a:lnSpc>
                <a:spcPct val="90000"/>
              </a:lnSpc>
              <a:buFontTx/>
              <a:buChar char="2"/>
            </a:pPr>
            <a:r>
              <a:rPr lang="en-GB" smtClean="0"/>
              <a:t> Identify and analyse user requirements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3"/>
            </a:pPr>
            <a:r>
              <a:rPr lang="en-GB" smtClean="0"/>
              <a:t> Design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4"/>
            </a:pPr>
            <a:r>
              <a:rPr lang="en-GB" smtClean="0"/>
              <a:t> Build the system</a:t>
            </a:r>
          </a:p>
          <a:p>
            <a:pPr eaLnBrk="1" hangingPunct="1">
              <a:lnSpc>
                <a:spcPct val="90000"/>
              </a:lnSpc>
              <a:buFontTx/>
              <a:buChar char="5"/>
            </a:pPr>
            <a:r>
              <a:rPr lang="en-GB" smtClean="0"/>
              <a:t> Loading or conversion</a:t>
            </a:r>
          </a:p>
          <a:p>
            <a:pPr eaLnBrk="1" hangingPunct="1">
              <a:lnSpc>
                <a:spcPct val="90000"/>
              </a:lnSpc>
              <a:buFontTx/>
              <a:buChar char="6"/>
            </a:pPr>
            <a:r>
              <a:rPr lang="en-GB" smtClean="0"/>
              <a:t> Test the system</a:t>
            </a:r>
          </a:p>
          <a:p>
            <a:pPr eaLnBrk="1" hangingPunct="1">
              <a:lnSpc>
                <a:spcPct val="90000"/>
              </a:lnSpc>
              <a:buFontTx/>
              <a:buChar char="7"/>
            </a:pPr>
            <a:r>
              <a:rPr lang="en-GB" smtClean="0"/>
              <a:t> Implementation and maintenance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B3F92C3-8969-469C-B11A-B90597B9DCD7}" type="slidenum">
              <a:rPr lang="en-AU" sz="1400" smtClean="0"/>
              <a:pPr eaLnBrk="1" hangingPunct="1"/>
              <a:t>5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1.  Planning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Project planning</a:t>
            </a:r>
          </a:p>
          <a:p>
            <a:pPr eaLnBrk="1" hangingPunct="1"/>
            <a:r>
              <a:rPr lang="en-GB" smtClean="0"/>
              <a:t>Devise a work plan</a:t>
            </a:r>
          </a:p>
          <a:p>
            <a:pPr eaLnBrk="1" hangingPunct="1"/>
            <a:r>
              <a:rPr lang="en-GB" smtClean="0"/>
              <a:t>Identify initial milestones and deliverables</a:t>
            </a:r>
          </a:p>
          <a:p>
            <a:pPr eaLnBrk="1" hangingPunct="1"/>
            <a:r>
              <a:rPr lang="en-GB" smtClean="0"/>
              <a:t>Set initial deadlines</a:t>
            </a:r>
          </a:p>
          <a:p>
            <a:pPr eaLnBrk="1" hangingPunct="1"/>
            <a:r>
              <a:rPr lang="en-GB" smtClean="0"/>
              <a:t>Establish the team</a:t>
            </a:r>
          </a:p>
          <a:p>
            <a:pPr eaLnBrk="1" hangingPunct="1"/>
            <a:r>
              <a:rPr lang="en-GB" smtClean="0"/>
              <a:t>Assign tasks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7A61C0-CC4E-4485-923D-F4114381D907}" type="slidenum">
              <a:rPr lang="en-AU" sz="1400" smtClean="0"/>
              <a:pPr eaLnBrk="1" hangingPunct="1"/>
              <a:t>6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1.  Planning...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mtClean="0"/>
              <a:t>Database planning</a:t>
            </a:r>
          </a:p>
          <a:p>
            <a:pPr eaLnBrk="1" hangingPunct="1"/>
            <a:r>
              <a:rPr lang="en-GB" smtClean="0"/>
              <a:t>Type of database</a:t>
            </a:r>
          </a:p>
          <a:p>
            <a:pPr eaLnBrk="1" hangingPunct="1"/>
            <a:r>
              <a:rPr lang="en-GB" smtClean="0"/>
              <a:t>Costs</a:t>
            </a:r>
          </a:p>
          <a:p>
            <a:pPr eaLnBrk="1" hangingPunct="1"/>
            <a:r>
              <a:rPr lang="en-GB" smtClean="0"/>
              <a:t>Skills</a:t>
            </a:r>
          </a:p>
          <a:p>
            <a:pPr eaLnBrk="1" hangingPunct="1"/>
            <a:r>
              <a:rPr lang="en-GB" smtClean="0"/>
              <a:t>Users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4CCC112-9A8D-4739-9A5A-7F53FC4FE0AD}" type="slidenum">
              <a:rPr lang="en-AU" sz="1400" smtClean="0"/>
              <a:pPr eaLnBrk="1" hangingPunct="1"/>
              <a:t>7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involved...?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>
          <a:xfrm>
            <a:off x="1371600" y="1828800"/>
            <a:ext cx="7391400" cy="4419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1"/>
            </a:pPr>
            <a:r>
              <a:rPr lang="en-GB" smtClean="0">
                <a:solidFill>
                  <a:schemeClr val="folHlink"/>
                </a:solidFill>
              </a:rPr>
              <a:t> Planning</a:t>
            </a:r>
            <a:endParaRPr lang="en-GB" smtClean="0"/>
          </a:p>
          <a:p>
            <a:pPr eaLnBrk="1" hangingPunct="1">
              <a:lnSpc>
                <a:spcPct val="90000"/>
              </a:lnSpc>
              <a:buFontTx/>
              <a:buChar char="2"/>
            </a:pPr>
            <a:r>
              <a:rPr lang="en-GB" smtClean="0"/>
              <a:t> Identify and analyse user requirements</a:t>
            </a:r>
            <a:endParaRPr lang="en-GB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3"/>
            </a:pPr>
            <a:r>
              <a:rPr lang="en-GB" smtClean="0">
                <a:solidFill>
                  <a:schemeClr val="folHlink"/>
                </a:solidFill>
              </a:rPr>
              <a:t> Design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Tx/>
              <a:buChar char="4"/>
            </a:pPr>
            <a:r>
              <a:rPr lang="en-GB" smtClean="0">
                <a:solidFill>
                  <a:schemeClr val="folHlink"/>
                </a:solidFill>
              </a:rPr>
              <a:t>  Build the system</a:t>
            </a:r>
          </a:p>
          <a:p>
            <a:pPr eaLnBrk="1" hangingPunct="1">
              <a:lnSpc>
                <a:spcPct val="90000"/>
              </a:lnSpc>
              <a:buFontTx/>
              <a:buChar char="5"/>
            </a:pPr>
            <a:r>
              <a:rPr lang="en-GB" smtClean="0">
                <a:solidFill>
                  <a:schemeClr val="folHlink"/>
                </a:solidFill>
              </a:rPr>
              <a:t> Loading or conversion</a:t>
            </a:r>
          </a:p>
          <a:p>
            <a:pPr eaLnBrk="1" hangingPunct="1">
              <a:lnSpc>
                <a:spcPct val="90000"/>
              </a:lnSpc>
              <a:buFontTx/>
              <a:buChar char="6"/>
            </a:pPr>
            <a:r>
              <a:rPr lang="en-GB" smtClean="0">
                <a:solidFill>
                  <a:schemeClr val="folHlink"/>
                </a:solidFill>
              </a:rPr>
              <a:t> Test the system</a:t>
            </a:r>
          </a:p>
          <a:p>
            <a:pPr eaLnBrk="1" hangingPunct="1">
              <a:lnSpc>
                <a:spcPct val="90000"/>
              </a:lnSpc>
              <a:buFontTx/>
              <a:buChar char="7"/>
            </a:pPr>
            <a:r>
              <a:rPr lang="en-GB" smtClean="0">
                <a:solidFill>
                  <a:schemeClr val="folHlink"/>
                </a:solidFill>
              </a:rPr>
              <a:t> Implementation and maintenance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88C5D70-FF85-41E4-8061-317326BE8EB7}" type="slidenum">
              <a:rPr lang="en-AU" sz="1400" smtClean="0"/>
              <a:pPr eaLnBrk="1" hangingPunct="1"/>
              <a:t>8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2.  Identify Requirements</a:t>
            </a:r>
          </a:p>
        </p:txBody>
      </p:sp>
      <p:sp>
        <p:nvSpPr>
          <p:cNvPr id="24579" name="Rectangle 2051"/>
          <p:cNvSpPr>
            <a:spLocks noGrp="1" noChangeArrowheads="1"/>
          </p:cNvSpPr>
          <p:nvPr>
            <p:ph idx="1"/>
          </p:nvPr>
        </p:nvSpPr>
        <p:spPr>
          <a:xfrm>
            <a:off x="1371600" y="1752600"/>
            <a:ext cx="7391400" cy="4114800"/>
          </a:xfrm>
        </p:spPr>
        <p:txBody>
          <a:bodyPr/>
          <a:lstStyle/>
          <a:p>
            <a:pPr eaLnBrk="1" hangingPunct="1"/>
            <a:r>
              <a:rPr lang="en-GB" sz="2800" smtClean="0"/>
              <a:t>Strategic planning factors</a:t>
            </a:r>
          </a:p>
          <a:p>
            <a:pPr lvl="1" eaLnBrk="1" hangingPunct="1"/>
            <a:r>
              <a:rPr lang="en-GB" sz="2400" smtClean="0"/>
              <a:t>goals, critical success factors, problem areas</a:t>
            </a:r>
          </a:p>
          <a:p>
            <a:pPr eaLnBrk="1" hangingPunct="1"/>
            <a:r>
              <a:rPr lang="en-GB" sz="2800" smtClean="0"/>
              <a:t>Corporate planning objects</a:t>
            </a:r>
          </a:p>
          <a:p>
            <a:pPr lvl="1" eaLnBrk="1" hangingPunct="1"/>
            <a:r>
              <a:rPr lang="en-GB" sz="2400" smtClean="0"/>
              <a:t>org charts, locations, business functions, information systems</a:t>
            </a:r>
          </a:p>
          <a:p>
            <a:pPr eaLnBrk="1" hangingPunct="1"/>
            <a:r>
              <a:rPr lang="en-GB" sz="2800" smtClean="0"/>
              <a:t>Risks</a:t>
            </a:r>
          </a:p>
          <a:p>
            <a:pPr lvl="1" eaLnBrk="1" hangingPunct="1"/>
            <a:r>
              <a:rPr lang="en-GB" sz="2400" smtClean="0"/>
              <a:t>technical, people</a:t>
            </a:r>
          </a:p>
          <a:p>
            <a:pPr eaLnBrk="1" hangingPunct="1"/>
            <a:r>
              <a:rPr lang="en-GB" sz="2800" smtClean="0"/>
              <a:t>Identify basic forms and reports</a:t>
            </a:r>
          </a:p>
          <a:p>
            <a:pPr eaLnBrk="1" hangingPunct="1"/>
            <a:endParaRPr lang="en-GB" sz="2800" smtClean="0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89C2289-7D55-4B3A-BC9B-09EE535D7EA1}" type="slidenum">
              <a:rPr lang="en-AU" sz="1400" smtClean="0"/>
              <a:pPr eaLnBrk="1" hangingPunct="1"/>
              <a:t>9</a:t>
            </a:fld>
            <a:endParaRPr lang="en-AU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1982</TotalTime>
  <Words>785</Words>
  <Application>Microsoft Office PowerPoint</Application>
  <PresentationFormat>On-screen Show (4:3)</PresentationFormat>
  <Paragraphs>255</Paragraphs>
  <Slides>27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Adjacency</vt:lpstr>
      <vt:lpstr>Clip</vt:lpstr>
      <vt:lpstr> </vt:lpstr>
      <vt:lpstr>Database Design - the problem</vt:lpstr>
      <vt:lpstr>Database Design - the goal</vt:lpstr>
      <vt:lpstr>Database Design - the goal...</vt:lpstr>
      <vt:lpstr>What is involved...?</vt:lpstr>
      <vt:lpstr>1.  Planning</vt:lpstr>
      <vt:lpstr>1.  Planning...</vt:lpstr>
      <vt:lpstr>What is involved...?</vt:lpstr>
      <vt:lpstr>2.  Identify Requirements</vt:lpstr>
      <vt:lpstr>2.  Identify Requirements ...</vt:lpstr>
      <vt:lpstr>Where do you start?</vt:lpstr>
      <vt:lpstr>Questions for Management</vt:lpstr>
      <vt:lpstr>Questions for End-users</vt:lpstr>
      <vt:lpstr>Identify Requirements -     Forms and Reports</vt:lpstr>
      <vt:lpstr>Identify Requirements -     Data structures</vt:lpstr>
      <vt:lpstr>Function-to-Entity Matrix</vt:lpstr>
      <vt:lpstr>Function-to-Entity Matrix again</vt:lpstr>
      <vt:lpstr>What is involved...?</vt:lpstr>
      <vt:lpstr>3.  Design</vt:lpstr>
      <vt:lpstr>Database Design</vt:lpstr>
      <vt:lpstr>Conceptual Design</vt:lpstr>
      <vt:lpstr>Conceptual Design</vt:lpstr>
      <vt:lpstr>Logical Design</vt:lpstr>
      <vt:lpstr>Physical Design...</vt:lpstr>
      <vt:lpstr>Build the System</vt:lpstr>
      <vt:lpstr>PowerPoint Presentation</vt:lpstr>
      <vt:lpstr>PowerPoint Presentation</vt:lpstr>
    </vt:vector>
  </TitlesOfParts>
  <Company>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Tineke Manford</dc:creator>
  <cp:lastModifiedBy>Windows User</cp:lastModifiedBy>
  <cp:revision>37</cp:revision>
  <cp:lastPrinted>2001-12-20T00:26:29Z</cp:lastPrinted>
  <dcterms:created xsi:type="dcterms:W3CDTF">2001-11-21T01:19:59Z</dcterms:created>
  <dcterms:modified xsi:type="dcterms:W3CDTF">2013-08-13T08:51:43Z</dcterms:modified>
</cp:coreProperties>
</file>