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46" r:id="rId2"/>
    <p:sldId id="313" r:id="rId3"/>
    <p:sldId id="314" r:id="rId4"/>
    <p:sldId id="289" r:id="rId5"/>
    <p:sldId id="329" r:id="rId6"/>
    <p:sldId id="264" r:id="rId7"/>
    <p:sldId id="266" r:id="rId8"/>
    <p:sldId id="267" r:id="rId9"/>
    <p:sldId id="301" r:id="rId10"/>
    <p:sldId id="315" r:id="rId11"/>
    <p:sldId id="316" r:id="rId12"/>
    <p:sldId id="335" r:id="rId13"/>
    <p:sldId id="336" r:id="rId14"/>
    <p:sldId id="337" r:id="rId15"/>
    <p:sldId id="338" r:id="rId16"/>
    <p:sldId id="340" r:id="rId17"/>
    <p:sldId id="341" r:id="rId18"/>
    <p:sldId id="342" r:id="rId19"/>
    <p:sldId id="343" r:id="rId20"/>
    <p:sldId id="344" r:id="rId21"/>
    <p:sldId id="275"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746713-7C2D-4A63-9E08-DED0E91DB29D}">
          <p14:sldIdLst>
            <p14:sldId id="346"/>
            <p14:sldId id="313"/>
            <p14:sldId id="314"/>
            <p14:sldId id="289"/>
            <p14:sldId id="329"/>
            <p14:sldId id="264"/>
          </p14:sldIdLst>
        </p14:section>
        <p14:section name="Untitled Section" id="{D699EF06-6806-46F9-9D68-80B0A564BFED}">
          <p14:sldIdLst>
            <p14:sldId id="266"/>
            <p14:sldId id="267"/>
            <p14:sldId id="301"/>
            <p14:sldId id="315"/>
            <p14:sldId id="316"/>
            <p14:sldId id="335"/>
            <p14:sldId id="336"/>
            <p14:sldId id="337"/>
            <p14:sldId id="338"/>
            <p14:sldId id="340"/>
            <p14:sldId id="341"/>
            <p14:sldId id="342"/>
            <p14:sldId id="343"/>
            <p14:sldId id="344"/>
            <p14:sldId id="27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7F5B7F-8512-41E7-A035-99AF5AE4F19F}" type="datetimeFigureOut">
              <a:rPr lang="en-US" smtClean="0"/>
              <a:pPr/>
              <a:t>5/12/2025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DBF95E-DA7F-4100-90CB-4D99A6961DEE}" type="slidenum">
              <a:rPr lang="en-US" smtClean="0"/>
              <a:pPr/>
              <a:t>‹#›</a:t>
            </a:fld>
            <a:endParaRPr lang="en-US"/>
          </a:p>
        </p:txBody>
      </p:sp>
    </p:spTree>
    <p:extLst>
      <p:ext uri="{BB962C8B-B14F-4D97-AF65-F5344CB8AC3E}">
        <p14:creationId xmlns:p14="http://schemas.microsoft.com/office/powerpoint/2010/main" val="3590953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 </a:t>
            </a:r>
          </a:p>
          <a:p>
            <a:r>
              <a:rPr lang="en-US" sz="1200" b="1" kern="1200" dirty="0">
                <a:solidFill>
                  <a:schemeClr val="tx1"/>
                </a:solidFill>
                <a:latin typeface="+mn-lt"/>
                <a:ea typeface="+mn-ea"/>
                <a:cs typeface="+mn-cs"/>
              </a:rPr>
              <a:t>USECASE DIAGRAM: </a:t>
            </a:r>
            <a:r>
              <a:rPr lang="en-US" sz="1200" kern="1200" dirty="0">
                <a:solidFill>
                  <a:schemeClr val="tx1"/>
                </a:solidFill>
                <a:latin typeface="+mn-lt"/>
                <a:ea typeface="+mn-ea"/>
                <a:cs typeface="+mn-cs"/>
              </a:rPr>
              <a:t>A Use case is a description of set of sequence of actions.  Graphically it is rendered as an ellipse with solid line including only its name.  Use case diagram is a behavioral diagram that shows a set of use cases and actors and their relationship.  It is an association between the use cases and actors.  An actor represents a real-world object.  Primary Actor – Sender, Secondary Actor Receiver.</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6</a:t>
            </a:fld>
            <a:endParaRPr lang="en-US"/>
          </a:p>
        </p:txBody>
      </p:sp>
    </p:spTree>
    <p:extLst>
      <p:ext uri="{BB962C8B-B14F-4D97-AF65-F5344CB8AC3E}">
        <p14:creationId xmlns:p14="http://schemas.microsoft.com/office/powerpoint/2010/main" val="1102331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latin typeface="+mn-lt"/>
                <a:ea typeface="+mn-ea"/>
                <a:cs typeface="+mn-cs"/>
              </a:rPr>
              <a:t>Class Diagram:</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description of set of objects that share the same attributes operations, relationships, and semantics</a:t>
            </a:r>
          </a:p>
          <a:p>
            <a:endParaRPr lang="en-US" dirty="0"/>
          </a:p>
        </p:txBody>
      </p:sp>
      <p:sp>
        <p:nvSpPr>
          <p:cNvPr id="4" name="Slide Number Placeholder 3"/>
          <p:cNvSpPr>
            <a:spLocks noGrp="1"/>
          </p:cNvSpPr>
          <p:nvPr>
            <p:ph type="sldNum" sz="quarter" idx="10"/>
          </p:nvPr>
        </p:nvSpPr>
        <p:spPr/>
        <p:txBody>
          <a:bodyPr/>
          <a:lstStyle/>
          <a:p>
            <a:fld id="{5FDBF95E-DA7F-4100-90CB-4D99A6961DEE}" type="slidenum">
              <a:rPr lang="en-US" smtClean="0"/>
              <a:pPr/>
              <a:t>7</a:t>
            </a:fld>
            <a:endParaRPr lang="en-US"/>
          </a:p>
        </p:txBody>
      </p:sp>
    </p:spTree>
    <p:extLst>
      <p:ext uri="{BB962C8B-B14F-4D97-AF65-F5344CB8AC3E}">
        <p14:creationId xmlns:p14="http://schemas.microsoft.com/office/powerpoint/2010/main" val="4049425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BDE36E3-064B-4319-8971-DB24598FB7A4}" type="datetimeFigureOut">
              <a:rPr lang="en-US" smtClean="0"/>
              <a:pPr/>
              <a:t>5/12/2025</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01026F-F1B0-4023-B4A0-A3D8B50537F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BDE36E3-064B-4319-8971-DB24598FB7A4}"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BDE36E3-064B-4319-8971-DB24598FB7A4}"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1026F-F1B0-4023-B4A0-A3D8B50537F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BDE36E3-064B-4319-8971-DB24598FB7A4}"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BDE36E3-064B-4319-8971-DB24598FB7A4}" type="datetimeFigureOut">
              <a:rPr lang="en-US" smtClean="0"/>
              <a:pPr/>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BDE36E3-064B-4319-8971-DB24598FB7A4}"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1026F-F1B0-4023-B4A0-A3D8B50537F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BDE36E3-064B-4319-8971-DB24598FB7A4}"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BDE36E3-064B-4319-8971-DB24598FB7A4}"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1026F-F1B0-4023-B4A0-A3D8B50537F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BDE36E3-064B-4319-8971-DB24598FB7A4}" type="datetimeFigureOut">
              <a:rPr lang="en-US" smtClean="0"/>
              <a:pPr/>
              <a:t>5/12/2025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401026F-F1B0-4023-B4A0-A3D8B50537F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548682"/>
            <a:ext cx="8028384" cy="1656182"/>
          </a:xfrm>
        </p:spPr>
        <p:txBody>
          <a:bodyPr>
            <a:normAutofit/>
          </a:bodyPr>
          <a:lstStyle/>
          <a:p>
            <a:pPr algn="ctr"/>
            <a:r>
              <a:rPr lang="en-US" sz="3600" b="1" u="sng" dirty="0">
                <a:latin typeface="Calibri" panose="020F0502020204030204" pitchFamily="34" charset="0"/>
                <a:cs typeface="Calibri" panose="020F0502020204030204" pitchFamily="34" charset="0"/>
              </a:rPr>
              <a:t>Vehicle Parking  Management  System</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96455231"/>
              </p:ext>
            </p:extLst>
          </p:nvPr>
        </p:nvGraphicFramePr>
        <p:xfrm>
          <a:off x="1435100" y="2708921"/>
          <a:ext cx="7499350" cy="2620890"/>
        </p:xfrm>
        <a:graphic>
          <a:graphicData uri="http://schemas.openxmlformats.org/drawingml/2006/table">
            <a:tbl>
              <a:tblPr firstRow="1" bandRow="1">
                <a:tableStyleId>{5C22544A-7EE6-4342-B048-85BDC9FD1C3A}</a:tableStyleId>
              </a:tblPr>
              <a:tblGrid>
                <a:gridCol w="3749675">
                  <a:extLst>
                    <a:ext uri="{9D8B030D-6E8A-4147-A177-3AD203B41FA5}">
                      <a16:colId xmlns:a16="http://schemas.microsoft.com/office/drawing/2014/main" val="1598882618"/>
                    </a:ext>
                  </a:extLst>
                </a:gridCol>
                <a:gridCol w="3749675">
                  <a:extLst>
                    <a:ext uri="{9D8B030D-6E8A-4147-A177-3AD203B41FA5}">
                      <a16:colId xmlns:a16="http://schemas.microsoft.com/office/drawing/2014/main" val="3632207596"/>
                    </a:ext>
                  </a:extLst>
                </a:gridCol>
              </a:tblGrid>
              <a:tr h="524178">
                <a:tc>
                  <a:txBody>
                    <a:bodyPr/>
                    <a:lstStyle/>
                    <a:p>
                      <a:r>
                        <a:rPr lang="en-US" dirty="0" smtClean="0"/>
                        <a:t>                     Name</a:t>
                      </a:r>
                      <a:endParaRPr lang="en-US" dirty="0"/>
                    </a:p>
                  </a:txBody>
                  <a:tcPr/>
                </a:tc>
                <a:tc>
                  <a:txBody>
                    <a:bodyPr/>
                    <a:lstStyle/>
                    <a:p>
                      <a:r>
                        <a:rPr lang="en-US" dirty="0" smtClean="0"/>
                        <a:t>                   ID</a:t>
                      </a:r>
                      <a:endParaRPr lang="en-US" dirty="0"/>
                    </a:p>
                  </a:txBody>
                  <a:tcPr/>
                </a:tc>
                <a:extLst>
                  <a:ext uri="{0D108BD9-81ED-4DB2-BD59-A6C34878D82A}">
                    <a16:rowId xmlns:a16="http://schemas.microsoft.com/office/drawing/2014/main" val="26287386"/>
                  </a:ext>
                </a:extLst>
              </a:tr>
              <a:tr h="524178">
                <a:tc>
                  <a:txBody>
                    <a:bodyPr/>
                    <a:lstStyle/>
                    <a:p>
                      <a:r>
                        <a:rPr lang="en-US" dirty="0" smtClean="0"/>
                        <a:t>                 </a:t>
                      </a:r>
                      <a:r>
                        <a:rPr lang="en-US" dirty="0" err="1" smtClean="0"/>
                        <a:t>Hafiza</a:t>
                      </a:r>
                      <a:r>
                        <a:rPr lang="en-US" dirty="0" smtClean="0"/>
                        <a:t> Sultana </a:t>
                      </a:r>
                      <a:r>
                        <a:rPr lang="en-US" dirty="0" err="1" smtClean="0"/>
                        <a:t>Nitu</a:t>
                      </a:r>
                      <a:r>
                        <a:rPr lang="en-US" dirty="0" smtClean="0"/>
                        <a:t> </a:t>
                      </a:r>
                      <a:endParaRPr lang="en-US" dirty="0"/>
                    </a:p>
                  </a:txBody>
                  <a:tcPr/>
                </a:tc>
                <a:tc>
                  <a:txBody>
                    <a:bodyPr/>
                    <a:lstStyle/>
                    <a:p>
                      <a:r>
                        <a:rPr lang="en-US" dirty="0" smtClean="0"/>
                        <a:t>               22103313 </a:t>
                      </a:r>
                      <a:endParaRPr lang="en-US" dirty="0"/>
                    </a:p>
                  </a:txBody>
                  <a:tcPr/>
                </a:tc>
                <a:extLst>
                  <a:ext uri="{0D108BD9-81ED-4DB2-BD59-A6C34878D82A}">
                    <a16:rowId xmlns:a16="http://schemas.microsoft.com/office/drawing/2014/main" val="3735318688"/>
                  </a:ext>
                </a:extLst>
              </a:tr>
              <a:tr h="524178">
                <a:tc>
                  <a:txBody>
                    <a:bodyPr/>
                    <a:lstStyle/>
                    <a:p>
                      <a:r>
                        <a:rPr lang="en-US" dirty="0" smtClean="0"/>
                        <a:t>                </a:t>
                      </a:r>
                      <a:r>
                        <a:rPr lang="en-US" dirty="0" err="1" smtClean="0"/>
                        <a:t>Riaz</a:t>
                      </a:r>
                      <a:r>
                        <a:rPr lang="en-US" dirty="0" smtClean="0"/>
                        <a:t> Rahman Santo </a:t>
                      </a:r>
                      <a:endParaRPr lang="en-US" dirty="0"/>
                    </a:p>
                  </a:txBody>
                  <a:tcPr/>
                </a:tc>
                <a:tc>
                  <a:txBody>
                    <a:bodyPr/>
                    <a:lstStyle/>
                    <a:p>
                      <a:r>
                        <a:rPr lang="en-US" dirty="0" smtClean="0"/>
                        <a:t>              22103285 </a:t>
                      </a:r>
                      <a:endParaRPr lang="en-US" dirty="0"/>
                    </a:p>
                  </a:txBody>
                  <a:tcPr/>
                </a:tc>
                <a:extLst>
                  <a:ext uri="{0D108BD9-81ED-4DB2-BD59-A6C34878D82A}">
                    <a16:rowId xmlns:a16="http://schemas.microsoft.com/office/drawing/2014/main" val="244682370"/>
                  </a:ext>
                </a:extLst>
              </a:tr>
              <a:tr h="524178">
                <a:tc>
                  <a:txBody>
                    <a:bodyPr/>
                    <a:lstStyle/>
                    <a:p>
                      <a:r>
                        <a:rPr lang="en-US" dirty="0" smtClean="0"/>
                        <a:t>                 </a:t>
                      </a:r>
                      <a:r>
                        <a:rPr lang="en-US" dirty="0" err="1" smtClean="0"/>
                        <a:t>Zarin</a:t>
                      </a:r>
                      <a:r>
                        <a:rPr lang="en-US" dirty="0" smtClean="0"/>
                        <a:t> </a:t>
                      </a:r>
                      <a:r>
                        <a:rPr lang="en-US" dirty="0" err="1" smtClean="0"/>
                        <a:t>Tasnim</a:t>
                      </a:r>
                      <a:r>
                        <a:rPr lang="en-US" dirty="0" smtClean="0"/>
                        <a:t> </a:t>
                      </a:r>
                      <a:r>
                        <a:rPr lang="en-US" dirty="0" err="1" smtClean="0"/>
                        <a:t>Oishe</a:t>
                      </a:r>
                      <a:r>
                        <a:rPr lang="en-US" dirty="0" smtClean="0"/>
                        <a:t> </a:t>
                      </a:r>
                      <a:endParaRPr lang="en-US" dirty="0"/>
                    </a:p>
                  </a:txBody>
                  <a:tcPr/>
                </a:tc>
                <a:tc>
                  <a:txBody>
                    <a:bodyPr/>
                    <a:lstStyle/>
                    <a:p>
                      <a:r>
                        <a:rPr lang="en-US" dirty="0" smtClean="0"/>
                        <a:t>              22103262</a:t>
                      </a:r>
                      <a:endParaRPr lang="en-US" dirty="0"/>
                    </a:p>
                  </a:txBody>
                  <a:tcPr/>
                </a:tc>
                <a:extLst>
                  <a:ext uri="{0D108BD9-81ED-4DB2-BD59-A6C34878D82A}">
                    <a16:rowId xmlns:a16="http://schemas.microsoft.com/office/drawing/2014/main" val="1351560608"/>
                  </a:ext>
                </a:extLst>
              </a:tr>
              <a:tr h="524178">
                <a:tc>
                  <a:txBody>
                    <a:bodyPr/>
                    <a:lstStyle/>
                    <a:p>
                      <a:r>
                        <a:rPr lang="en-US" dirty="0" smtClean="0"/>
                        <a:t>             Md. Sajib Mia</a:t>
                      </a:r>
                      <a:endParaRPr lang="en-US" dirty="0"/>
                    </a:p>
                  </a:txBody>
                  <a:tcPr/>
                </a:tc>
                <a:tc>
                  <a:txBody>
                    <a:bodyPr/>
                    <a:lstStyle/>
                    <a:p>
                      <a:r>
                        <a:rPr lang="en-US" dirty="0" smtClean="0"/>
                        <a:t>              22103154 </a:t>
                      </a:r>
                      <a:endParaRPr lang="en-US" dirty="0"/>
                    </a:p>
                  </a:txBody>
                  <a:tcPr/>
                </a:tc>
                <a:extLst>
                  <a:ext uri="{0D108BD9-81ED-4DB2-BD59-A6C34878D82A}">
                    <a16:rowId xmlns:a16="http://schemas.microsoft.com/office/drawing/2014/main" val="2269861378"/>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39507781"/>
              </p:ext>
            </p:extLst>
          </p:nvPr>
        </p:nvGraphicFramePr>
        <p:xfrm>
          <a:off x="1435100" y="5589240"/>
          <a:ext cx="7498588" cy="1268760"/>
        </p:xfrm>
        <a:graphic>
          <a:graphicData uri="http://schemas.openxmlformats.org/drawingml/2006/table">
            <a:tbl>
              <a:tblPr firstRow="1" bandRow="1">
                <a:tableStyleId>{5C22544A-7EE6-4342-B048-85BDC9FD1C3A}</a:tableStyleId>
              </a:tblPr>
              <a:tblGrid>
                <a:gridCol w="7498588">
                  <a:extLst>
                    <a:ext uri="{9D8B030D-6E8A-4147-A177-3AD203B41FA5}">
                      <a16:colId xmlns:a16="http://schemas.microsoft.com/office/drawing/2014/main" val="395645033"/>
                    </a:ext>
                  </a:extLst>
                </a:gridCol>
              </a:tblGrid>
              <a:tr h="1268760">
                <a:tc>
                  <a:txBody>
                    <a:bodyPr/>
                    <a:lstStyle/>
                    <a:p>
                      <a:pPr lvl="3"/>
                      <a:r>
                        <a:rPr lang="en-US" sz="2000" dirty="0" smtClean="0"/>
                        <a:t>Course Name:</a:t>
                      </a:r>
                      <a:r>
                        <a:rPr lang="en-US" sz="2000" baseline="0" dirty="0" smtClean="0"/>
                        <a:t> Software Engineering</a:t>
                      </a:r>
                    </a:p>
                    <a:p>
                      <a:pPr lvl="3"/>
                      <a:r>
                        <a:rPr lang="en-US" sz="2000" baseline="0" dirty="0" smtClean="0"/>
                        <a:t>Course Code: CSC 470</a:t>
                      </a:r>
                      <a:endParaRPr lang="en-US" sz="2000" dirty="0"/>
                    </a:p>
                  </a:txBody>
                  <a:tcPr/>
                </a:tc>
                <a:extLst>
                  <a:ext uri="{0D108BD9-81ED-4DB2-BD59-A6C34878D82A}">
                    <a16:rowId xmlns:a16="http://schemas.microsoft.com/office/drawing/2014/main" val="2917213928"/>
                  </a:ext>
                </a:extLst>
              </a:tr>
            </a:tbl>
          </a:graphicData>
        </a:graphic>
      </p:graphicFrame>
    </p:spTree>
    <p:extLst>
      <p:ext uri="{BB962C8B-B14F-4D97-AF65-F5344CB8AC3E}">
        <p14:creationId xmlns:p14="http://schemas.microsoft.com/office/powerpoint/2010/main" val="3075652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620688"/>
            <a:ext cx="6624736" cy="5811908"/>
          </a:xfrm>
          <a:prstGeom prst="rect">
            <a:avLst/>
          </a:prstGeom>
        </p:spPr>
      </p:pic>
    </p:spTree>
    <p:extLst>
      <p:ext uri="{BB962C8B-B14F-4D97-AF65-F5344CB8AC3E}">
        <p14:creationId xmlns:p14="http://schemas.microsoft.com/office/powerpoint/2010/main" val="150634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206" y="332656"/>
            <a:ext cx="5698153" cy="5730374"/>
          </a:xfrm>
          <a:prstGeom prst="rect">
            <a:avLst/>
          </a:prstGeom>
        </p:spPr>
      </p:pic>
    </p:spTree>
    <p:extLst>
      <p:ext uri="{BB962C8B-B14F-4D97-AF65-F5344CB8AC3E}">
        <p14:creationId xmlns:p14="http://schemas.microsoft.com/office/powerpoint/2010/main" val="3096249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914102"/>
          </a:xfrm>
        </p:spPr>
        <p:txBody>
          <a:bodyPr/>
          <a:lstStyle/>
          <a:p>
            <a:pPr algn="ctr"/>
            <a:r>
              <a:rPr lang="en-US" dirty="0" smtClean="0">
                <a:latin typeface="Calibri" panose="020F0502020204030204" pitchFamily="34" charset="0"/>
                <a:cs typeface="Calibri" panose="020F0502020204030204" pitchFamily="34" charset="0"/>
              </a:rPr>
              <a:t>Technology</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1432560" y="2132856"/>
            <a:ext cx="7406640" cy="4896544"/>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66114741"/>
              </p:ext>
            </p:extLst>
          </p:nvPr>
        </p:nvGraphicFramePr>
        <p:xfrm>
          <a:off x="1524000" y="2132856"/>
          <a:ext cx="7008440" cy="3456384"/>
        </p:xfrm>
        <a:graphic>
          <a:graphicData uri="http://schemas.openxmlformats.org/drawingml/2006/table">
            <a:tbl>
              <a:tblPr firstRow="1" bandRow="1">
                <a:tableStyleId>{5C22544A-7EE6-4342-B048-85BDC9FD1C3A}</a:tableStyleId>
              </a:tblPr>
              <a:tblGrid>
                <a:gridCol w="3504220">
                  <a:extLst>
                    <a:ext uri="{9D8B030D-6E8A-4147-A177-3AD203B41FA5}">
                      <a16:colId xmlns:a16="http://schemas.microsoft.com/office/drawing/2014/main" val="3407324020"/>
                    </a:ext>
                  </a:extLst>
                </a:gridCol>
                <a:gridCol w="3504220">
                  <a:extLst>
                    <a:ext uri="{9D8B030D-6E8A-4147-A177-3AD203B41FA5}">
                      <a16:colId xmlns:a16="http://schemas.microsoft.com/office/drawing/2014/main" val="2163673567"/>
                    </a:ext>
                  </a:extLst>
                </a:gridCol>
              </a:tblGrid>
              <a:tr h="864096">
                <a:tc>
                  <a:txBody>
                    <a:bodyPr/>
                    <a:lstStyle/>
                    <a:p>
                      <a:pPr algn="ctr"/>
                      <a:r>
                        <a:rPr kumimoji="0" lang="en-US" sz="1800" b="1" i="0" kern="1200" dirty="0" smtClean="0">
                          <a:solidFill>
                            <a:schemeClr val="bg2">
                              <a:lumMod val="10000"/>
                            </a:schemeClr>
                          </a:solidFill>
                          <a:effectLst/>
                          <a:latin typeface="Calibri" panose="020F0502020204030204" pitchFamily="34" charset="0"/>
                          <a:ea typeface="+mn-ea"/>
                          <a:cs typeface="Calibri" panose="020F0502020204030204" pitchFamily="34" charset="0"/>
                        </a:rPr>
                        <a:t>Language Used</a:t>
                      </a:r>
                      <a:endParaRPr lang="en-US" sz="1800" dirty="0">
                        <a:solidFill>
                          <a:schemeClr val="bg2">
                            <a:lumMod val="10000"/>
                          </a:schemeClr>
                        </a:solidFill>
                        <a:latin typeface="Calibri" panose="020F0502020204030204" pitchFamily="34" charset="0"/>
                        <a:cs typeface="Calibri" panose="020F0502020204030204" pitchFamily="34" charset="0"/>
                      </a:endParaRPr>
                    </a:p>
                  </a:txBody>
                  <a:tcPr/>
                </a:tc>
                <a:tc>
                  <a:txBody>
                    <a:bodyPr/>
                    <a:lstStyle/>
                    <a:p>
                      <a:pPr algn="ctr"/>
                      <a:r>
                        <a:rPr kumimoji="0" lang="en-US" sz="1800" b="0" i="0" kern="1200" dirty="0" smtClean="0">
                          <a:solidFill>
                            <a:schemeClr val="bg2">
                              <a:lumMod val="10000"/>
                            </a:schemeClr>
                          </a:solidFill>
                          <a:effectLst/>
                          <a:latin typeface="Calibri" panose="020F0502020204030204" pitchFamily="34" charset="0"/>
                          <a:ea typeface="+mn-ea"/>
                          <a:cs typeface="Calibri" panose="020F0502020204030204" pitchFamily="34" charset="0"/>
                        </a:rPr>
                        <a:t> PHP</a:t>
                      </a:r>
                      <a:endParaRPr lang="en-US" sz="1800" dirty="0">
                        <a:solidFill>
                          <a:schemeClr val="bg2">
                            <a:lumMod val="10000"/>
                          </a:schemeClr>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6708796"/>
                  </a:ext>
                </a:extLst>
              </a:tr>
              <a:tr h="864096">
                <a:tc>
                  <a:txBody>
                    <a:bodyPr/>
                    <a:lstStyle/>
                    <a:p>
                      <a:pPr algn="ctr"/>
                      <a:r>
                        <a:rPr kumimoji="0" lang="en-US" b="1" i="0" kern="1200" dirty="0" smtClean="0">
                          <a:solidFill>
                            <a:schemeClr val="dk1"/>
                          </a:solidFill>
                          <a:effectLst/>
                          <a:latin typeface="Calibri" panose="020F0502020204030204" pitchFamily="34" charset="0"/>
                          <a:ea typeface="+mn-ea"/>
                          <a:cs typeface="Calibri" panose="020F0502020204030204" pitchFamily="34" charset="0"/>
                        </a:rPr>
                        <a:t>Database</a:t>
                      </a:r>
                      <a:endParaRPr lang="en-US" dirty="0">
                        <a:latin typeface="Calibri" panose="020F0502020204030204" pitchFamily="34" charset="0"/>
                        <a:cs typeface="Calibri" panose="020F0502020204030204" pitchFamily="34" charset="0"/>
                      </a:endParaRPr>
                    </a:p>
                  </a:txBody>
                  <a:tcPr/>
                </a:tc>
                <a:tc>
                  <a:txBody>
                    <a:bodyPr/>
                    <a:lstStyle/>
                    <a:p>
                      <a:pPr algn="ctr"/>
                      <a:r>
                        <a:rPr kumimoji="0" lang="en-US" b="0" i="0" kern="1200" dirty="0" smtClean="0">
                          <a:solidFill>
                            <a:schemeClr val="dk1"/>
                          </a:solidFill>
                          <a:effectLst/>
                          <a:latin typeface="Calibri" panose="020F0502020204030204" pitchFamily="34" charset="0"/>
                          <a:ea typeface="+mn-ea"/>
                          <a:cs typeface="Calibri" panose="020F0502020204030204" pitchFamily="34" charset="0"/>
                        </a:rPr>
                        <a:t>MySQL </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01811172"/>
                  </a:ext>
                </a:extLst>
              </a:tr>
              <a:tr h="864096">
                <a:tc>
                  <a:txBody>
                    <a:bodyPr/>
                    <a:lstStyle/>
                    <a:p>
                      <a:pPr algn="ctr"/>
                      <a:r>
                        <a:rPr kumimoji="0" lang="en-US" b="1" i="0" kern="1200" dirty="0" smtClean="0">
                          <a:solidFill>
                            <a:schemeClr val="dk1"/>
                          </a:solidFill>
                          <a:effectLst/>
                          <a:latin typeface="Calibri" panose="020F0502020204030204" pitchFamily="34" charset="0"/>
                          <a:ea typeface="+mn-ea"/>
                          <a:cs typeface="Calibri" panose="020F0502020204030204" pitchFamily="34" charset="0"/>
                        </a:rPr>
                        <a:t>Web Browser</a:t>
                      </a:r>
                      <a:endParaRPr lang="en-US" dirty="0">
                        <a:latin typeface="Calibri" panose="020F0502020204030204" pitchFamily="34" charset="0"/>
                        <a:cs typeface="Calibri" panose="020F0502020204030204" pitchFamily="34" charset="0"/>
                      </a:endParaRPr>
                    </a:p>
                  </a:txBody>
                  <a:tcPr/>
                </a:tc>
                <a:tc>
                  <a:txBody>
                    <a:bodyPr/>
                    <a:lstStyle/>
                    <a:p>
                      <a:pPr algn="ctr"/>
                      <a:r>
                        <a:rPr kumimoji="0" lang="it-IT" b="0" i="0" kern="1200" dirty="0" smtClean="0">
                          <a:solidFill>
                            <a:schemeClr val="dk1"/>
                          </a:solidFill>
                          <a:effectLst/>
                          <a:latin typeface="Calibri" panose="020F0502020204030204" pitchFamily="34" charset="0"/>
                          <a:ea typeface="+mn-ea"/>
                          <a:cs typeface="Calibri" panose="020F0502020204030204" pitchFamily="34" charset="0"/>
                        </a:rPr>
                        <a:t>Mozilla, Google Chrome</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34897727"/>
                  </a:ext>
                </a:extLst>
              </a:tr>
              <a:tr h="864096">
                <a:tc>
                  <a:txBody>
                    <a:bodyPr/>
                    <a:lstStyle/>
                    <a:p>
                      <a:pPr algn="ctr"/>
                      <a:r>
                        <a:rPr kumimoji="0" lang="en-US" b="1" i="0" kern="1200" dirty="0" smtClean="0">
                          <a:solidFill>
                            <a:schemeClr val="dk1"/>
                          </a:solidFill>
                          <a:effectLst/>
                          <a:latin typeface="Calibri" panose="020F0502020204030204" pitchFamily="34" charset="0"/>
                          <a:ea typeface="+mn-ea"/>
                          <a:cs typeface="Calibri" panose="020F0502020204030204" pitchFamily="34" charset="0"/>
                        </a:rPr>
                        <a:t>Software</a:t>
                      </a:r>
                      <a:endParaRPr lang="en-US" dirty="0">
                        <a:latin typeface="Calibri" panose="020F0502020204030204" pitchFamily="34" charset="0"/>
                        <a:cs typeface="Calibri" panose="020F0502020204030204" pitchFamily="34" charset="0"/>
                      </a:endParaRPr>
                    </a:p>
                  </a:txBody>
                  <a:tcPr/>
                </a:tc>
                <a:tc>
                  <a:txBody>
                    <a:bodyPr/>
                    <a:lstStyle/>
                    <a:p>
                      <a:pPr algn="ctr"/>
                      <a:r>
                        <a:rPr kumimoji="0" lang="en-US" b="0" i="0" kern="1200" dirty="0" smtClean="0">
                          <a:solidFill>
                            <a:schemeClr val="dk1"/>
                          </a:solidFill>
                          <a:effectLst/>
                          <a:latin typeface="Calibri" panose="020F0502020204030204" pitchFamily="34" charset="0"/>
                          <a:ea typeface="+mn-ea"/>
                          <a:cs typeface="Calibri" panose="020F0502020204030204" pitchFamily="34" charset="0"/>
                        </a:rPr>
                        <a:t>XAMPP</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83698335"/>
                  </a:ext>
                </a:extLst>
              </a:tr>
            </a:tbl>
          </a:graphicData>
        </a:graphic>
      </p:graphicFrame>
    </p:spTree>
    <p:extLst>
      <p:ext uri="{BB962C8B-B14F-4D97-AF65-F5344CB8AC3E}">
        <p14:creationId xmlns:p14="http://schemas.microsoft.com/office/powerpoint/2010/main" val="12832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675456"/>
            <a:ext cx="7168840" cy="1584176"/>
          </a:xfrm>
        </p:spPr>
        <p:txBody>
          <a:bodyPr>
            <a:normAutofit/>
          </a:bodyPr>
          <a:lstStyle/>
          <a:p>
            <a:pPr algn="ctr"/>
            <a:r>
              <a:rPr lang="en-US" sz="3200" dirty="0">
                <a:effectLst/>
                <a:latin typeface="Calibri" panose="020F0502020204030204" pitchFamily="34" charset="0"/>
                <a:cs typeface="Calibri" panose="020F0502020204030204" pitchFamily="34" charset="0"/>
              </a:rPr>
              <a:t> </a:t>
            </a:r>
            <a:r>
              <a:rPr lang="en-US" sz="3200" dirty="0" smtClean="0">
                <a:effectLst/>
                <a:latin typeface="Calibri" panose="020F0502020204030204" pitchFamily="34" charset="0"/>
                <a:cs typeface="Calibri" panose="020F0502020204030204" pitchFamily="34" charset="0"/>
              </a:rPr>
              <a:t/>
            </a:r>
            <a:br>
              <a:rPr lang="en-US" sz="3200" dirty="0" smtClean="0">
                <a:effectLst/>
                <a:latin typeface="Calibri" panose="020F0502020204030204" pitchFamily="34" charset="0"/>
                <a:cs typeface="Calibri" panose="020F0502020204030204" pitchFamily="34" charset="0"/>
              </a:rPr>
            </a:br>
            <a:r>
              <a:rPr lang="en-US" sz="3200" dirty="0">
                <a:effectLst/>
                <a:latin typeface="Calibri" panose="020F0502020204030204" pitchFamily="34" charset="0"/>
                <a:cs typeface="Calibri" panose="020F0502020204030204" pitchFamily="34" charset="0"/>
              </a:rPr>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115616" y="1412776"/>
            <a:ext cx="7818072" cy="5328592"/>
          </a:xfrm>
        </p:spPr>
        <p:txBody>
          <a:bodyPr/>
          <a:lstStyle/>
          <a:p>
            <a:pPr marL="82296" indent="0">
              <a:buNone/>
            </a:pP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smtClean="0">
              <a:latin typeface="Times New Roman" panose="02020603050405020304" pitchFamily="18" charset="0"/>
              <a:cs typeface="Times New Roman" panose="02020603050405020304" pitchFamily="18" charset="0"/>
            </a:endParaRPr>
          </a:p>
          <a:p>
            <a:endParaRPr lang="en-US" dirty="0"/>
          </a:p>
        </p:txBody>
      </p:sp>
      <p:sp>
        <p:nvSpPr>
          <p:cNvPr id="4" name="Rectangle 3"/>
          <p:cNvSpPr/>
          <p:nvPr/>
        </p:nvSpPr>
        <p:spPr>
          <a:xfrm>
            <a:off x="1435608" y="507487"/>
            <a:ext cx="7498080" cy="584775"/>
          </a:xfrm>
          <a:prstGeom prst="rect">
            <a:avLst/>
          </a:prstGeom>
        </p:spPr>
        <p:txBody>
          <a:bodyPr wrap="square">
            <a:spAutoFit/>
          </a:bodyPr>
          <a:lstStyle/>
          <a:p>
            <a:pPr algn="ctr"/>
            <a:r>
              <a:rPr lang="en-US" sz="3200" dirty="0">
                <a:solidFill>
                  <a:schemeClr val="accent5">
                    <a:lumMod val="50000"/>
                  </a:schemeClr>
                </a:solidFill>
                <a:latin typeface="Calibri" panose="020F0502020204030204" pitchFamily="34" charset="0"/>
                <a:cs typeface="Calibri" panose="020F0502020204030204" pitchFamily="34" charset="0"/>
              </a:rPr>
              <a:t>Software Engineering Process Model</a:t>
            </a:r>
            <a:endParaRPr lang="en-US" sz="3200" dirty="0">
              <a:solidFill>
                <a:schemeClr val="accent5">
                  <a:lumMod val="50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412776"/>
            <a:ext cx="7578588" cy="5003204"/>
          </a:xfrm>
          <a:prstGeom prst="rect">
            <a:avLst/>
          </a:prstGeom>
        </p:spPr>
      </p:pic>
    </p:spTree>
    <p:extLst>
      <p:ext uri="{BB962C8B-B14F-4D97-AF65-F5344CB8AC3E}">
        <p14:creationId xmlns:p14="http://schemas.microsoft.com/office/powerpoint/2010/main" val="1509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a:latin typeface="Calibri" panose="020F0502020204030204" pitchFamily="34" charset="0"/>
                <a:cs typeface="Calibri" panose="020F0502020204030204" pitchFamily="34" charset="0"/>
              </a:rPr>
              <a:t>Why Use the Incremental </a:t>
            </a:r>
            <a:r>
              <a:rPr lang="en-GB" b="1" dirty="0" smtClean="0">
                <a:latin typeface="Calibri" panose="020F0502020204030204" pitchFamily="34" charset="0"/>
                <a:cs typeface="Calibri" panose="020F0502020204030204" pitchFamily="34" charset="0"/>
              </a:rPr>
              <a:t>Model!</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marL="285750" indent="-285750">
              <a:buFont typeface="Arial" panose="020B0604020202020204" pitchFamily="34" charset="0"/>
              <a:buChar char="•"/>
            </a:pPr>
            <a:r>
              <a:rPr lang="en-US" dirty="0" smtClean="0">
                <a:latin typeface="Calibri" panose="020F0502020204030204" pitchFamily="34" charset="0"/>
                <a:cs typeface="Calibri" panose="020F0502020204030204" pitchFamily="34" charset="0"/>
              </a:rPr>
              <a:t>Progressive </a:t>
            </a:r>
            <a:r>
              <a:rPr lang="en-US" dirty="0">
                <a:latin typeface="Calibri" panose="020F0502020204030204" pitchFamily="34" charset="0"/>
                <a:cs typeface="Calibri" panose="020F0502020204030204" pitchFamily="34" charset="0"/>
              </a:rPr>
              <a:t>Development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Risk Management</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user Feedback Integration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Better Testing and Debugging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Flexibility</a:t>
            </a:r>
          </a:p>
          <a:p>
            <a:endParaRPr lang="en-US" dirty="0"/>
          </a:p>
        </p:txBody>
      </p:sp>
    </p:spTree>
    <p:extLst>
      <p:ext uri="{BB962C8B-B14F-4D97-AF65-F5344CB8AC3E}">
        <p14:creationId xmlns:p14="http://schemas.microsoft.com/office/powerpoint/2010/main" val="251023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sz="4400" b="1" dirty="0">
                <a:latin typeface="Calibri" panose="020F0502020204030204" pitchFamily="34" charset="0"/>
                <a:cs typeface="Calibri" panose="020F0502020204030204" pitchFamily="34" charset="0"/>
              </a:rPr>
              <a:t>Phases of the Incremental </a:t>
            </a:r>
            <a:r>
              <a:rPr lang="en-GB" sz="4400" b="1" dirty="0" smtClean="0">
                <a:latin typeface="Calibri" panose="020F0502020204030204" pitchFamily="34" charset="0"/>
                <a:cs typeface="Calibri" panose="020F0502020204030204" pitchFamily="34" charset="0"/>
              </a:rPr>
              <a:t>Model</a:t>
            </a:r>
            <a:r>
              <a:rPr lang="en-GB" sz="4400" b="1" dirty="0">
                <a:latin typeface="Times New Roman" panose="02020603050405020304" pitchFamily="18" charset="0"/>
                <a:cs typeface="Times New Roman" panose="02020603050405020304" pitchFamily="18" charset="0"/>
              </a:rPr>
              <a:t/>
            </a:r>
            <a:br>
              <a:rPr lang="en-GB" sz="4400" b="1"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GB" sz="3600" dirty="0">
                <a:latin typeface="Calibri" panose="020F0502020204030204" pitchFamily="34" charset="0"/>
                <a:cs typeface="Calibri" panose="020F0502020204030204" pitchFamily="34" charset="0"/>
              </a:rPr>
              <a:t>Increment 1: Core Admin Module</a:t>
            </a:r>
          </a:p>
          <a:p>
            <a:r>
              <a:rPr lang="en-GB" sz="3600" dirty="0">
                <a:latin typeface="Calibri" panose="020F0502020204030204" pitchFamily="34" charset="0"/>
                <a:cs typeface="Calibri" panose="020F0502020204030204" pitchFamily="34" charset="0"/>
              </a:rPr>
              <a:t>Features:</a:t>
            </a:r>
          </a:p>
          <a:p>
            <a:pPr marL="742950" lvl="1" indent="-285750">
              <a:buFont typeface="Arial" panose="020B0604020202020204" pitchFamily="34" charset="0"/>
              <a:buChar char="•"/>
            </a:pPr>
            <a:r>
              <a:rPr lang="en-GB" sz="3600" dirty="0">
                <a:latin typeface="Calibri" panose="020F0502020204030204" pitchFamily="34" charset="0"/>
                <a:cs typeface="Calibri" panose="020F0502020204030204" pitchFamily="34" charset="0"/>
              </a:rPr>
              <a:t>Admin Login/Authentication</a:t>
            </a:r>
          </a:p>
          <a:p>
            <a:pPr marL="742950" lvl="1" indent="-285750">
              <a:buFont typeface="Arial" panose="020B0604020202020204" pitchFamily="34" charset="0"/>
              <a:buChar char="•"/>
            </a:pPr>
            <a:r>
              <a:rPr lang="en-GB" sz="3600" dirty="0">
                <a:latin typeface="Calibri" panose="020F0502020204030204" pitchFamily="34" charset="0"/>
                <a:cs typeface="Calibri" panose="020F0502020204030204" pitchFamily="34" charset="0"/>
              </a:rPr>
              <a:t>Admin Dashboard</a:t>
            </a:r>
          </a:p>
          <a:p>
            <a:pPr marL="742950" lvl="1" indent="-285750">
              <a:buFont typeface="Arial" panose="020B0604020202020204" pitchFamily="34" charset="0"/>
              <a:buChar char="•"/>
            </a:pPr>
            <a:r>
              <a:rPr lang="en-GB" sz="3600" dirty="0">
                <a:latin typeface="Calibri" panose="020F0502020204030204" pitchFamily="34" charset="0"/>
                <a:cs typeface="Calibri" panose="020F0502020204030204" pitchFamily="34" charset="0"/>
              </a:rPr>
              <a:t>Category management(add, update, delete)</a:t>
            </a:r>
          </a:p>
          <a:p>
            <a:endParaRPr lang="en-US" dirty="0"/>
          </a:p>
        </p:txBody>
      </p:sp>
    </p:spTree>
    <p:extLst>
      <p:ext uri="{BB962C8B-B14F-4D97-AF65-F5344CB8AC3E}">
        <p14:creationId xmlns:p14="http://schemas.microsoft.com/office/powerpoint/2010/main" val="3786972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1258888" y="260350"/>
            <a:ext cx="7675562" cy="5988050"/>
          </a:xfrm>
        </p:spPr>
        <p:txBody>
          <a:bodyPr/>
          <a:lstStyle/>
          <a:p>
            <a:endParaRPr lang="en-GB" sz="3600" b="1" dirty="0" smtClean="0">
              <a:latin typeface="Calibri" panose="020F0502020204030204" pitchFamily="34" charset="0"/>
              <a:cs typeface="Calibri" panose="020F0502020204030204" pitchFamily="34" charset="0"/>
            </a:endParaRPr>
          </a:p>
          <a:p>
            <a:r>
              <a:rPr lang="en-GB" sz="3600" b="1" dirty="0" smtClean="0">
                <a:latin typeface="Calibri" panose="020F0502020204030204" pitchFamily="34" charset="0"/>
                <a:cs typeface="Calibri" panose="020F0502020204030204" pitchFamily="34" charset="0"/>
              </a:rPr>
              <a:t>Increment </a:t>
            </a:r>
            <a:r>
              <a:rPr lang="en-GB" sz="3600" b="1" dirty="0">
                <a:latin typeface="Calibri" panose="020F0502020204030204" pitchFamily="34" charset="0"/>
                <a:cs typeface="Calibri" panose="020F0502020204030204" pitchFamily="34" charset="0"/>
              </a:rPr>
              <a:t>2: Vehicle Management </a:t>
            </a:r>
            <a:r>
              <a:rPr lang="en-GB" sz="3600" b="1" dirty="0" smtClean="0">
                <a:latin typeface="Calibri" panose="020F0502020204030204" pitchFamily="34" charset="0"/>
                <a:cs typeface="Calibri" panose="020F0502020204030204" pitchFamily="34" charset="0"/>
              </a:rPr>
              <a:t>Module</a:t>
            </a:r>
          </a:p>
          <a:p>
            <a:endParaRPr lang="en-GB" sz="3600" b="1" dirty="0">
              <a:latin typeface="Calibri" panose="020F0502020204030204" pitchFamily="34" charset="0"/>
              <a:cs typeface="Calibri" panose="020F0502020204030204" pitchFamily="34" charset="0"/>
            </a:endParaRPr>
          </a:p>
          <a:p>
            <a:endParaRPr lang="en-GB" sz="3600" b="1" dirty="0">
              <a:latin typeface="Calibri" panose="020F0502020204030204" pitchFamily="34" charset="0"/>
              <a:cs typeface="Calibri" panose="020F0502020204030204" pitchFamily="34" charset="0"/>
            </a:endParaRPr>
          </a:p>
          <a:p>
            <a:r>
              <a:rPr lang="en-GB" sz="3600" b="1" dirty="0">
                <a:latin typeface="Calibri" panose="020F0502020204030204" pitchFamily="34" charset="0"/>
                <a:cs typeface="Calibri" panose="020F0502020204030204" pitchFamily="34" charset="0"/>
              </a:rPr>
              <a:t>Features</a:t>
            </a:r>
            <a:r>
              <a:rPr lang="en-GB" sz="36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GB" sz="3600" dirty="0">
                <a:latin typeface="Calibri" panose="020F0502020204030204" pitchFamily="34" charset="0"/>
                <a:cs typeface="Calibri" panose="020F0502020204030204" pitchFamily="34" charset="0"/>
              </a:rPr>
              <a:t>Add Vehicle</a:t>
            </a:r>
          </a:p>
          <a:p>
            <a:pPr marL="742950" lvl="1" indent="-285750">
              <a:buFont typeface="Arial" panose="020B0604020202020204" pitchFamily="34" charset="0"/>
              <a:buChar char="•"/>
            </a:pPr>
            <a:r>
              <a:rPr lang="en-GB" sz="3600" dirty="0">
                <a:latin typeface="Calibri" panose="020F0502020204030204" pitchFamily="34" charset="0"/>
                <a:cs typeface="Calibri" panose="020F0502020204030204" pitchFamily="34" charset="0"/>
              </a:rPr>
              <a:t>Manage Vehicles</a:t>
            </a:r>
          </a:p>
          <a:p>
            <a:pPr marL="742950" lvl="1" indent="-285750">
              <a:buFont typeface="Arial" panose="020B0604020202020204" pitchFamily="34" charset="0"/>
              <a:buChar char="•"/>
            </a:pPr>
            <a:endParaRPr lang="en-GB"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1635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92696"/>
            <a:ext cx="7498080" cy="5555704"/>
          </a:xfrm>
        </p:spPr>
        <p:txBody>
          <a:bodyPr/>
          <a:lstStyle/>
          <a:p>
            <a:r>
              <a:rPr lang="en-GB" sz="3600" b="1" dirty="0">
                <a:latin typeface="Calibri" panose="020F0502020204030204" pitchFamily="34" charset="0"/>
                <a:cs typeface="Calibri" panose="020F0502020204030204" pitchFamily="34" charset="0"/>
              </a:rPr>
              <a:t>Increment 3: Reports &amp; Search Module</a:t>
            </a:r>
          </a:p>
          <a:p>
            <a:r>
              <a:rPr lang="en-GB" sz="3600" b="1" dirty="0">
                <a:latin typeface="Calibri" panose="020F0502020204030204" pitchFamily="34" charset="0"/>
                <a:cs typeface="Calibri" panose="020F0502020204030204" pitchFamily="34" charset="0"/>
              </a:rPr>
              <a:t>Features</a:t>
            </a:r>
            <a:r>
              <a:rPr lang="en-GB" sz="36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GB" sz="3600" dirty="0">
                <a:latin typeface="Calibri" panose="020F0502020204030204" pitchFamily="34" charset="0"/>
                <a:cs typeface="Calibri" panose="020F0502020204030204" pitchFamily="34" charset="0"/>
              </a:rPr>
              <a:t>Reports between two dates</a:t>
            </a:r>
          </a:p>
          <a:p>
            <a:pPr marL="742950" lvl="1" indent="-285750">
              <a:buFont typeface="Arial" panose="020B0604020202020204" pitchFamily="34" charset="0"/>
              <a:buChar char="•"/>
            </a:pPr>
            <a:r>
              <a:rPr lang="en-GB" sz="3600" dirty="0">
                <a:latin typeface="Calibri" panose="020F0502020204030204" pitchFamily="34" charset="0"/>
                <a:cs typeface="Calibri" panose="020F0502020204030204" pitchFamily="34" charset="0"/>
              </a:rPr>
              <a:t>Search vehicle by parking number</a:t>
            </a:r>
          </a:p>
          <a:p>
            <a:pPr marL="457200" lvl="1" indent="0">
              <a:buNone/>
            </a:pPr>
            <a:endParaRPr lang="en-GB" sz="36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13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548680"/>
            <a:ext cx="7498080" cy="5699720"/>
          </a:xfrm>
        </p:spPr>
        <p:txBody>
          <a:bodyPr/>
          <a:lstStyle/>
          <a:p>
            <a:r>
              <a:rPr lang="en-US" sz="3600" b="1" dirty="0">
                <a:latin typeface="Calibri" panose="020F0502020204030204" pitchFamily="34" charset="0"/>
                <a:cs typeface="Calibri" panose="020F0502020204030204" pitchFamily="34" charset="0"/>
              </a:rPr>
              <a:t>Increment 4: Admin Profile Management</a:t>
            </a:r>
          </a:p>
          <a:p>
            <a:r>
              <a:rPr lang="en-US" sz="3600" b="1" dirty="0">
                <a:latin typeface="Calibri" panose="020F0502020204030204" pitchFamily="34" charset="0"/>
                <a:cs typeface="Calibri" panose="020F0502020204030204" pitchFamily="34" charset="0"/>
              </a:rPr>
              <a:t>Features</a:t>
            </a:r>
            <a:r>
              <a:rPr lang="en-US" sz="36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3600" dirty="0">
                <a:latin typeface="Calibri" panose="020F0502020204030204" pitchFamily="34" charset="0"/>
                <a:cs typeface="Calibri" panose="020F0502020204030204" pitchFamily="34" charset="0"/>
              </a:rPr>
              <a:t>Update Profile</a:t>
            </a:r>
          </a:p>
          <a:p>
            <a:pPr marL="742950" lvl="1" indent="-285750">
              <a:buFont typeface="Arial" panose="020B0604020202020204" pitchFamily="34" charset="0"/>
              <a:buChar char="•"/>
            </a:pPr>
            <a:r>
              <a:rPr lang="en-US" sz="3600" dirty="0">
                <a:latin typeface="Calibri" panose="020F0502020204030204" pitchFamily="34" charset="0"/>
                <a:cs typeface="Calibri" panose="020F0502020204030204" pitchFamily="34" charset="0"/>
              </a:rPr>
              <a:t>Change Password</a:t>
            </a:r>
          </a:p>
          <a:p>
            <a:pPr marL="742950" lvl="1" indent="-285750">
              <a:buFont typeface="Arial" panose="020B0604020202020204" pitchFamily="34" charset="0"/>
              <a:buChar char="•"/>
            </a:pPr>
            <a:r>
              <a:rPr lang="en-US" sz="3600" dirty="0">
                <a:latin typeface="Calibri" panose="020F0502020204030204" pitchFamily="34" charset="0"/>
                <a:cs typeface="Calibri" panose="020F0502020204030204" pitchFamily="34" charset="0"/>
              </a:rPr>
              <a:t>Password Recovery</a:t>
            </a:r>
          </a:p>
          <a:p>
            <a:pPr marL="82296"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1777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35100" y="549275"/>
            <a:ext cx="7499350" cy="5699125"/>
          </a:xfrm>
        </p:spPr>
        <p:txBody>
          <a:bodyPr/>
          <a:lstStyle/>
          <a:p>
            <a:r>
              <a:rPr lang="en-US" sz="3600" b="1" dirty="0">
                <a:latin typeface="Calibri" panose="020F0502020204030204" pitchFamily="34" charset="0"/>
                <a:cs typeface="Calibri" panose="020F0502020204030204" pitchFamily="34" charset="0"/>
              </a:rPr>
              <a:t>Increment 5: User Module</a:t>
            </a:r>
          </a:p>
          <a:p>
            <a:r>
              <a:rPr lang="en-US" sz="3600" b="1" dirty="0">
                <a:latin typeface="Calibri" panose="020F0502020204030204" pitchFamily="34" charset="0"/>
                <a:cs typeface="Calibri" panose="020F0502020204030204" pitchFamily="34" charset="0"/>
              </a:rPr>
              <a:t>Features</a:t>
            </a:r>
            <a:r>
              <a:rPr lang="en-US" sz="36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3600" dirty="0">
                <a:latin typeface="Calibri" panose="020F0502020204030204" pitchFamily="34" charset="0"/>
                <a:cs typeface="Calibri" panose="020F0502020204030204" pitchFamily="34" charset="0"/>
              </a:rPr>
              <a:t>User Dashboard</a:t>
            </a:r>
          </a:p>
          <a:p>
            <a:pPr marL="742950" lvl="1" indent="-285750">
              <a:buFont typeface="Arial" panose="020B0604020202020204" pitchFamily="34" charset="0"/>
              <a:buChar char="•"/>
            </a:pPr>
            <a:r>
              <a:rPr lang="en-US" sz="3600" dirty="0">
                <a:latin typeface="Calibri" panose="020F0502020204030204" pitchFamily="34" charset="0"/>
                <a:cs typeface="Calibri" panose="020F0502020204030204" pitchFamily="34" charset="0"/>
              </a:rPr>
              <a:t>View Parked Vehicle Details</a:t>
            </a:r>
          </a:p>
          <a:p>
            <a:pPr marL="742950" lvl="1" indent="-285750">
              <a:buFont typeface="Arial" panose="020B0604020202020204" pitchFamily="34" charset="0"/>
              <a:buChar char="•"/>
            </a:pPr>
            <a:r>
              <a:rPr lang="en-US" sz="3600" dirty="0">
                <a:latin typeface="Calibri" panose="020F0502020204030204" pitchFamily="34" charset="0"/>
                <a:cs typeface="Calibri" panose="020F0502020204030204" pitchFamily="34" charset="0"/>
              </a:rPr>
              <a:t>Update Profile / Change Password / Recover Password</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55667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616E-9DB3-4743-9D36-ABFF54770492}"/>
              </a:ext>
            </a:extLst>
          </p:cNvPr>
          <p:cNvSpPr>
            <a:spLocks noGrp="1"/>
          </p:cNvSpPr>
          <p:nvPr>
            <p:ph type="title"/>
          </p:nvPr>
        </p:nvSpPr>
        <p:spPr>
          <a:xfrm>
            <a:off x="1435608" y="-171400"/>
            <a:ext cx="7498080" cy="1008112"/>
          </a:xfrm>
        </p:spPr>
        <p:txBody>
          <a:bodyPr/>
          <a:lstStyle/>
          <a:p>
            <a:pPr algn="ctr"/>
            <a:r>
              <a:rPr lang="en-IN" b="1" dirty="0" smtClean="0"/>
              <a:t>OBJECTIVES</a:t>
            </a:r>
            <a:endParaRPr lang="en-IN" b="1" dirty="0"/>
          </a:p>
        </p:txBody>
      </p:sp>
      <p:sp>
        <p:nvSpPr>
          <p:cNvPr id="3" name="Content Placeholder 2">
            <a:extLst>
              <a:ext uri="{FF2B5EF4-FFF2-40B4-BE49-F238E27FC236}">
                <a16:creationId xmlns:a16="http://schemas.microsoft.com/office/drawing/2014/main" id="{BE41115E-9816-47BE-89D2-D2CD08B9BC81}"/>
              </a:ext>
            </a:extLst>
          </p:cNvPr>
          <p:cNvSpPr>
            <a:spLocks noGrp="1"/>
          </p:cNvSpPr>
          <p:nvPr>
            <p:ph idx="1"/>
          </p:nvPr>
        </p:nvSpPr>
        <p:spPr>
          <a:xfrm>
            <a:off x="1435608" y="836712"/>
            <a:ext cx="7498080" cy="5411688"/>
          </a:xfrm>
        </p:spPr>
        <p:txBody>
          <a:bodyPr>
            <a:normAutofit lnSpcReduction="10000"/>
          </a:bodyPr>
          <a:lstStyle/>
          <a:p>
            <a:pPr>
              <a:lnSpc>
                <a:spcPct val="115000"/>
              </a:lnSpc>
              <a:spcAft>
                <a:spcPts val="1000"/>
              </a:spcAft>
            </a:pPr>
            <a:r>
              <a:rPr lang="en-US" sz="1800" dirty="0">
                <a:latin typeface="Calibri" panose="020F0502020204030204" pitchFamily="34" charset="0"/>
                <a:cs typeface="Calibri" panose="020F0502020204030204" pitchFamily="34" charset="0"/>
              </a:rPr>
              <a:t>The purpose of developing vehicle parking management system is to computerized the tradition way of parking. Another purpose for developing this application is to generate the report automatically</a:t>
            </a:r>
            <a:r>
              <a:rPr lang="en-US" dirty="0" smtClean="0"/>
              <a:t>.</a:t>
            </a:r>
            <a:endParaRPr lang="en-US" sz="1800" dirty="0" smtClean="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pPr>
            <a:r>
              <a:rPr lang="en-US" sz="1800" dirty="0" smtClean="0">
                <a:effectLst/>
                <a:latin typeface="Calibri" panose="020F0502020204030204" pitchFamily="34" charset="0"/>
                <a:ea typeface="Calibri" panose="020F0502020204030204" pitchFamily="34" charset="0"/>
                <a:cs typeface="Calibri" panose="020F0502020204030204" pitchFamily="34" charset="0"/>
              </a:rPr>
              <a:t>Vehicle </a:t>
            </a:r>
            <a:r>
              <a:rPr lang="en-US" sz="1800" dirty="0">
                <a:effectLst/>
                <a:latin typeface="Calibri" panose="020F0502020204030204" pitchFamily="34" charset="0"/>
                <a:ea typeface="Calibri" panose="020F0502020204030204" pitchFamily="34" charset="0"/>
                <a:cs typeface="Calibri" panose="020F0502020204030204" pitchFamily="34" charset="0"/>
              </a:rPr>
              <a:t>Parking Management System maintains a good record of vehicles check in and checkout time. Both two wheeler &amp; four wheeler can be managed by this system and have different pricing system.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Vehicle parking management system </a:t>
            </a:r>
            <a:r>
              <a:rPr lang="en-US" sz="1800" dirty="0" smtClean="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enables the time management and control of vehicles by using parking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The system that will track the entry and exit of vehicles, maintain a listing of vehicle within the parking lot, and determine the parking and it will also determine the cost of parking of vehicle.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lnSpc>
                <a:spcPct val="115000"/>
              </a:lnSpc>
              <a:spcAft>
                <a:spcPts val="1000"/>
              </a:spcAft>
              <a:buNone/>
            </a:pPr>
            <a:r>
              <a:rPr lang="en-US" sz="4000" b="1" dirty="0">
                <a:effectLst/>
                <a:latin typeface="Calibri" panose="020F0502020204030204" pitchFamily="34" charset="0"/>
                <a:ea typeface="Times New Roman" panose="02020603050405020304" pitchFamily="18" charset="0"/>
                <a:cs typeface="Calibri" panose="020F0502020204030204" pitchFamily="34" charset="0"/>
              </a:rPr>
              <a:t> </a:t>
            </a:r>
            <a:endParaRPr lang="en-IN" sz="40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2618131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Calibri" panose="020F0502020204030204" pitchFamily="34" charset="0"/>
                <a:cs typeface="Calibri" panose="020F0502020204030204" pitchFamily="34" charset="0"/>
              </a:rPr>
              <a:t>Challenges</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435608" y="1844824"/>
            <a:ext cx="7498080" cy="4824536"/>
          </a:xfrm>
        </p:spPr>
        <p:txBody>
          <a:bodyPr/>
          <a:lstStyle/>
          <a:p>
            <a:pPr lvl="0"/>
            <a:r>
              <a:rPr lang="en-US" dirty="0" smtClean="0">
                <a:latin typeface="Calibri" panose="020F0502020204030204" pitchFamily="34" charset="0"/>
                <a:cs typeface="Calibri" panose="020F0502020204030204" pitchFamily="34" charset="0"/>
              </a:rPr>
              <a:t>Database </a:t>
            </a:r>
            <a:r>
              <a:rPr lang="en-US" dirty="0">
                <a:latin typeface="Calibri" panose="020F0502020204030204" pitchFamily="34" charset="0"/>
                <a:cs typeface="Calibri" panose="020F0502020204030204" pitchFamily="34" charset="0"/>
              </a:rPr>
              <a:t>Designing</a:t>
            </a:r>
          </a:p>
          <a:p>
            <a:r>
              <a:rPr lang="en-US" dirty="0" smtClean="0">
                <a:latin typeface="Calibri" panose="020F0502020204030204" pitchFamily="34" charset="0"/>
                <a:cs typeface="Calibri" panose="020F0502020204030204" pitchFamily="34" charset="0"/>
              </a:rPr>
              <a:t>User </a:t>
            </a:r>
            <a:r>
              <a:rPr lang="en-US" dirty="0">
                <a:latin typeface="Calibri" panose="020F0502020204030204" pitchFamily="34" charset="0"/>
                <a:cs typeface="Calibri" panose="020F0502020204030204" pitchFamily="34" charset="0"/>
              </a:rPr>
              <a:t>Authentication &amp; Session Management</a:t>
            </a:r>
          </a:p>
          <a:p>
            <a:pPr lvl="0"/>
            <a:r>
              <a:rPr lang="en-US" dirty="0" smtClean="0">
                <a:latin typeface="Calibri" panose="020F0502020204030204" pitchFamily="34" charset="0"/>
                <a:cs typeface="Calibri" panose="020F0502020204030204" pitchFamily="34" charset="0"/>
              </a:rPr>
              <a:t>CRUD </a:t>
            </a:r>
            <a:r>
              <a:rPr lang="en-US" dirty="0">
                <a:latin typeface="Calibri" panose="020F0502020204030204" pitchFamily="34" charset="0"/>
                <a:cs typeface="Calibri" panose="020F0502020204030204" pitchFamily="34" charset="0"/>
              </a:rPr>
              <a:t>Operations for Vehicles</a:t>
            </a:r>
          </a:p>
          <a:p>
            <a:pPr lvl="0"/>
            <a:r>
              <a:rPr lang="en-US" dirty="0">
                <a:latin typeface="Calibri" panose="020F0502020204030204" pitchFamily="34" charset="0"/>
                <a:cs typeface="Calibri" panose="020F0502020204030204" pitchFamily="34" charset="0"/>
              </a:rPr>
              <a:t>Report Generation</a:t>
            </a:r>
          </a:p>
          <a:p>
            <a:pPr lvl="0"/>
            <a:r>
              <a:rPr lang="en-US" dirty="0">
                <a:latin typeface="Calibri" panose="020F0502020204030204" pitchFamily="34" charset="0"/>
                <a:cs typeface="Calibri" panose="020F0502020204030204" pitchFamily="34" charset="0"/>
              </a:rPr>
              <a:t>Managing Timestamps &amp; Durations</a:t>
            </a:r>
          </a:p>
          <a:p>
            <a:pPr lvl="0"/>
            <a:r>
              <a:rPr lang="en-US" dirty="0">
                <a:latin typeface="Calibri" panose="020F0502020204030204" pitchFamily="34" charset="0"/>
                <a:cs typeface="Calibri" panose="020F0502020204030204" pitchFamily="34" charset="0"/>
              </a:rPr>
              <a:t>Testing</a:t>
            </a:r>
          </a:p>
          <a:p>
            <a:endParaRPr lang="en-US" dirty="0"/>
          </a:p>
        </p:txBody>
      </p:sp>
    </p:spTree>
    <p:extLst>
      <p:ext uri="{BB962C8B-B14F-4D97-AF65-F5344CB8AC3E}">
        <p14:creationId xmlns:p14="http://schemas.microsoft.com/office/powerpoint/2010/main" val="167570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290" y="2428868"/>
            <a:ext cx="7498080" cy="1143000"/>
          </a:xfrm>
        </p:spPr>
        <p:txBody>
          <a:bodyPr>
            <a:normAutofit/>
          </a:bodyPr>
          <a:lstStyle/>
          <a:p>
            <a:pPr algn="ctr"/>
            <a:r>
              <a:rPr lang="en-IN" sz="6600" b="1" dirty="0"/>
              <a:t>Thank You</a:t>
            </a:r>
            <a:endParaRPr lang="en-US" sz="6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69816-753F-48E9-B962-33A72BAA0FDD}"/>
              </a:ext>
            </a:extLst>
          </p:cNvPr>
          <p:cNvSpPr>
            <a:spLocks noGrp="1"/>
          </p:cNvSpPr>
          <p:nvPr>
            <p:ph type="title"/>
          </p:nvPr>
        </p:nvSpPr>
        <p:spPr>
          <a:xfrm>
            <a:off x="1435608" y="0"/>
            <a:ext cx="7498080" cy="1124744"/>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1EED982A-8EB9-4850-8138-899B9425F131}"/>
              </a:ext>
            </a:extLst>
          </p:cNvPr>
          <p:cNvSpPr>
            <a:spLocks noGrp="1"/>
          </p:cNvSpPr>
          <p:nvPr>
            <p:ph idx="1"/>
          </p:nvPr>
        </p:nvSpPr>
        <p:spPr>
          <a:xfrm>
            <a:off x="1435608" y="1052736"/>
            <a:ext cx="7498080" cy="5195664"/>
          </a:xfrm>
        </p:spPr>
        <p:txBody>
          <a:bodyPr>
            <a:normAutofit/>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Calibri" panose="020F0502020204030204" pitchFamily="34" charset="0"/>
              </a:rPr>
              <a:t>Vehicle Parking Management system is a web-based technology that will manage the records of the incoming and outgoing vehicles in an parking house. It’s an easy for Admin to retrieve the data if the vehicle has been visited through number he can get that data. Vehicle parking management system is an automatic system which delivers data processing in very high speed in systematic manner.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VPMS we use PHP and MySQL database. This is the project which keeps records of the vehicle which is going to park in the parking area. VPMS has two module admin and user.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1000"/>
              </a:spcAft>
              <a:buFont typeface="+mj-lt"/>
              <a:buAutoNum type="arabicPeriod"/>
              <a:tabLst>
                <a:tab pos="875665"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User</a:t>
            </a:r>
          </a:p>
          <a:p>
            <a:pPr marL="342900" lvl="0" indent="-342900">
              <a:lnSpc>
                <a:spcPct val="115000"/>
              </a:lnSpc>
              <a:spcAft>
                <a:spcPts val="1000"/>
              </a:spcAft>
              <a:buFont typeface="+mj-lt"/>
              <a:buAutoNum type="arabicPeriod"/>
              <a:tabLst>
                <a:tab pos="875665" algn="l"/>
              </a:tabLst>
            </a:pPr>
            <a:r>
              <a:rPr lang="en-US" sz="2400" dirty="0">
                <a:effectLst/>
                <a:latin typeface="Calibri" panose="020F0502020204030204" pitchFamily="34" charset="0"/>
                <a:ea typeface="Times New Roman" panose="02020603050405020304" pitchFamily="18" charset="0"/>
                <a:cs typeface="Calibri" panose="020F0502020204030204" pitchFamily="34" charset="0"/>
              </a:rPr>
              <a:t>Admin</a:t>
            </a:r>
            <a:endParaRPr lang="en-IN" sz="2400" dirty="0">
              <a:effectLst/>
              <a:latin typeface="Calibri" panose="020F0502020204030204" pitchFamily="34" charset="0"/>
              <a:ea typeface="Times New Roman" panose="02020603050405020304" pitchFamily="18" charset="0"/>
              <a:cs typeface="Calibri" panose="020F0502020204030204" pitchFamily="34" charset="0"/>
            </a:endParaRPr>
          </a:p>
          <a:p>
            <a:pPr marL="82296" indent="0">
              <a:buNone/>
            </a:pPr>
            <a:endParaRPr lang="en-IN" dirty="0"/>
          </a:p>
        </p:txBody>
      </p:sp>
    </p:spTree>
    <p:extLst>
      <p:ext uri="{BB962C8B-B14F-4D97-AF65-F5344CB8AC3E}">
        <p14:creationId xmlns:p14="http://schemas.microsoft.com/office/powerpoint/2010/main" val="409108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5B5B6-91B4-40A5-86D5-A2DC1E642E92}"/>
              </a:ext>
            </a:extLst>
          </p:cNvPr>
          <p:cNvSpPr>
            <a:spLocks noGrp="1"/>
          </p:cNvSpPr>
          <p:nvPr>
            <p:ph type="title"/>
          </p:nvPr>
        </p:nvSpPr>
        <p:spPr>
          <a:xfrm>
            <a:off x="1435608" y="116632"/>
            <a:ext cx="7498080" cy="864096"/>
          </a:xfrm>
        </p:spPr>
        <p:txBody>
          <a:bodyPr>
            <a:normAutofit/>
          </a:bodyPr>
          <a:lstStyle/>
          <a:p>
            <a:pPr algn="ctr"/>
            <a:r>
              <a:rPr lang="en-IN" b="1" dirty="0"/>
              <a:t>Admin Module</a:t>
            </a:r>
          </a:p>
        </p:txBody>
      </p:sp>
      <p:sp>
        <p:nvSpPr>
          <p:cNvPr id="3" name="Content Placeholder 2">
            <a:extLst>
              <a:ext uri="{FF2B5EF4-FFF2-40B4-BE49-F238E27FC236}">
                <a16:creationId xmlns:a16="http://schemas.microsoft.com/office/drawing/2014/main" id="{30C00EFC-00DD-43D1-9348-AF0A80C74093}"/>
              </a:ext>
            </a:extLst>
          </p:cNvPr>
          <p:cNvSpPr>
            <a:spLocks noGrp="1"/>
          </p:cNvSpPr>
          <p:nvPr>
            <p:ph idx="1"/>
          </p:nvPr>
        </p:nvSpPr>
        <p:spPr>
          <a:xfrm>
            <a:off x="1259632" y="980728"/>
            <a:ext cx="7884368" cy="5760640"/>
          </a:xfrm>
        </p:spPr>
        <p:txBody>
          <a:bodyPr>
            <a:normAutofit/>
          </a:bodyPr>
          <a:lstStyle/>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Dashboard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sections, admin can briefly view the number of vehicle entries in a particular period.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Category</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manage category (add/update/delete).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Add Vehicle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add vehicle which is going to park.</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Manage Vehicle</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manage incoming and outgoing vehicle and admin can also add parking charges and his/her remarks.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Reports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generate vehicle entries reports between two dates.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Search</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this section, admin can search a particular vehicle by parking number.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Admin can also update his profile, change the password and recover the password.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8704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14AA-4FCC-4494-AD9F-3993F42061B9}"/>
              </a:ext>
            </a:extLst>
          </p:cNvPr>
          <p:cNvSpPr>
            <a:spLocks noGrp="1"/>
          </p:cNvSpPr>
          <p:nvPr>
            <p:ph type="title"/>
          </p:nvPr>
        </p:nvSpPr>
        <p:spPr>
          <a:xfrm>
            <a:off x="1435608" y="116632"/>
            <a:ext cx="7498080" cy="792088"/>
          </a:xfrm>
        </p:spPr>
        <p:txBody>
          <a:bodyPr>
            <a:normAutofit/>
          </a:bodyPr>
          <a:lstStyle/>
          <a:p>
            <a:pPr algn="ctr"/>
            <a:r>
              <a:rPr lang="en-IN" b="1" dirty="0"/>
              <a:t>User Module</a:t>
            </a:r>
          </a:p>
        </p:txBody>
      </p:sp>
      <p:sp>
        <p:nvSpPr>
          <p:cNvPr id="3" name="Content Placeholder 2">
            <a:extLst>
              <a:ext uri="{FF2B5EF4-FFF2-40B4-BE49-F238E27FC236}">
                <a16:creationId xmlns:a16="http://schemas.microsoft.com/office/drawing/2014/main" id="{FAFDB2F4-1A9D-423A-A5FD-AB1B78FF5284}"/>
              </a:ext>
            </a:extLst>
          </p:cNvPr>
          <p:cNvSpPr>
            <a:spLocks noGrp="1"/>
          </p:cNvSpPr>
          <p:nvPr>
            <p:ph idx="1"/>
          </p:nvPr>
        </p:nvSpPr>
        <p:spPr>
          <a:xfrm>
            <a:off x="1435608" y="1412776"/>
            <a:ext cx="7498080" cy="4835624"/>
          </a:xfrm>
        </p:spPr>
        <p:txBody>
          <a:bodyPr/>
          <a:lstStyle/>
          <a:p>
            <a:pPr marL="0" lvl="0" indent="0">
              <a:lnSpc>
                <a:spcPct val="115000"/>
              </a:lnSpc>
              <a:spcAft>
                <a:spcPts val="1000"/>
              </a:spcAft>
              <a:buNone/>
            </a:pPr>
            <a:r>
              <a:rPr lang="en-US" sz="1800" b="1" dirty="0">
                <a:solidFill>
                  <a:srgbClr val="000000"/>
                </a:solidFill>
                <a:effectLst/>
                <a:latin typeface="Calibri" panose="020F0502020204030204" pitchFamily="34" charset="0"/>
                <a:ea typeface="Times New Roman" panose="02020603050405020304" pitchFamily="18" charset="0"/>
              </a:rPr>
              <a:t>Home</a:t>
            </a:r>
            <a:r>
              <a:rPr lang="en-US" sz="1800" dirty="0">
                <a:solidFill>
                  <a:srgbClr val="000000"/>
                </a:solidFill>
                <a:effectLst/>
                <a:latin typeface="Calibri" panose="020F0502020204030204" pitchFamily="34" charset="0"/>
                <a:ea typeface="Times New Roman" panose="02020603050405020304" pitchFamily="18" charset="0"/>
              </a:rPr>
              <a:t>: It is welcome page for user.</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Dashboard</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is welcome page for an users.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View Vehicle: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this section, users view the details of vehicle parking which is parked by him/her.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Users can also update his profile, change the password and recover the password.</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fontAlgn="base">
              <a:lnSpc>
                <a:spcPct val="115000"/>
              </a:lnSpc>
              <a:spcAft>
                <a:spcPts val="1200"/>
              </a:spcAft>
              <a:buNone/>
            </a:pPr>
            <a:r>
              <a:rPr lang="en-US"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82296" indent="0">
              <a:buNone/>
            </a:pPr>
            <a:endParaRPr lang="en-IN" dirty="0"/>
          </a:p>
        </p:txBody>
      </p:sp>
    </p:spTree>
    <p:extLst>
      <p:ext uri="{BB962C8B-B14F-4D97-AF65-F5344CB8AC3E}">
        <p14:creationId xmlns:p14="http://schemas.microsoft.com/office/powerpoint/2010/main" val="226227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9" y="260648"/>
            <a:ext cx="4464495" cy="62646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890" y="548681"/>
            <a:ext cx="6028493" cy="59766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0"/>
            <a:ext cx="7498080" cy="1142984"/>
          </a:xfrm>
        </p:spPr>
        <p:txBody>
          <a:bodyPr/>
          <a:lstStyle/>
          <a:p>
            <a:pPr algn="ctr"/>
            <a:r>
              <a:rPr lang="en-IN" b="1" dirty="0"/>
              <a:t>ER Diagram</a:t>
            </a:r>
            <a:endParaRPr lang="en-US" b="1" dirty="0"/>
          </a:p>
        </p:txBody>
      </p:sp>
      <p:pic>
        <p:nvPicPr>
          <p:cNvPr id="5" name="Picture 4">
            <a:extLst>
              <a:ext uri="{FF2B5EF4-FFF2-40B4-BE49-F238E27FC236}">
                <a16:creationId xmlns:a16="http://schemas.microsoft.com/office/drawing/2014/main" id="{3CC795A6-8F03-A462-83A7-EFCC206DE981}"/>
              </a:ext>
            </a:extLst>
          </p:cNvPr>
          <p:cNvPicPr>
            <a:picLocks noChangeAspect="1"/>
          </p:cNvPicPr>
          <p:nvPr/>
        </p:nvPicPr>
        <p:blipFill>
          <a:blip r:embed="rId2"/>
          <a:srcRect/>
          <a:stretch>
            <a:fillRect/>
          </a:stretch>
        </p:blipFill>
        <p:spPr bwMode="auto">
          <a:xfrm>
            <a:off x="1331640" y="1178571"/>
            <a:ext cx="7344816" cy="53012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476672"/>
            <a:ext cx="5904656" cy="5997876"/>
          </a:xfrm>
        </p:spPr>
      </p:pic>
    </p:spTree>
    <p:extLst>
      <p:ext uri="{BB962C8B-B14F-4D97-AF65-F5344CB8AC3E}">
        <p14:creationId xmlns:p14="http://schemas.microsoft.com/office/powerpoint/2010/main" val="3408975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2604</TotalTime>
  <Words>621</Words>
  <Application>Microsoft Office PowerPoint</Application>
  <PresentationFormat>On-screen Show (4:3)</PresentationFormat>
  <Paragraphs>98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Gill Sans MT</vt:lpstr>
      <vt:lpstr>Times New Roman</vt:lpstr>
      <vt:lpstr>Verdana</vt:lpstr>
      <vt:lpstr>Wingdings 2</vt:lpstr>
      <vt:lpstr>Solstice</vt:lpstr>
      <vt:lpstr>Vehicle Parking  Management  System</vt:lpstr>
      <vt:lpstr>OBJECTIVES</vt:lpstr>
      <vt:lpstr>Introduction</vt:lpstr>
      <vt:lpstr>Admin Module</vt:lpstr>
      <vt:lpstr>User Module</vt:lpstr>
      <vt:lpstr>PowerPoint Presentation</vt:lpstr>
      <vt:lpstr>PowerPoint Presentation</vt:lpstr>
      <vt:lpstr>ER Diagram</vt:lpstr>
      <vt:lpstr>PowerPoint Presentation</vt:lpstr>
      <vt:lpstr>PowerPoint Presentation</vt:lpstr>
      <vt:lpstr>PowerPoint Presentation</vt:lpstr>
      <vt:lpstr>Technology</vt:lpstr>
      <vt:lpstr>   </vt:lpstr>
      <vt:lpstr>Why Use the Incremental Model! </vt:lpstr>
      <vt:lpstr>Phases of the Incremental Model </vt:lpstr>
      <vt:lpstr>PowerPoint Presentation</vt:lpstr>
      <vt:lpstr>PowerPoint Presentation</vt:lpstr>
      <vt:lpstr>PowerPoint Presentation</vt:lpstr>
      <vt:lpstr>PowerPoint Presentation</vt:lpstr>
      <vt:lpstr>Challenges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Testing  Management System</dc:title>
  <dc:creator>Anuj kumar</dc:creator>
  <cp:lastModifiedBy>Sajib Khan</cp:lastModifiedBy>
  <cp:revision>69</cp:revision>
  <dcterms:created xsi:type="dcterms:W3CDTF">2021-11-06T13:13:02Z</dcterms:created>
  <dcterms:modified xsi:type="dcterms:W3CDTF">2025-05-12T17:26:34Z</dcterms:modified>
</cp:coreProperties>
</file>