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70" r:id="rId8"/>
    <p:sldId id="260" r:id="rId9"/>
    <p:sldId id="264" r:id="rId10"/>
    <p:sldId id="273" r:id="rId11"/>
    <p:sldId id="265" r:id="rId12"/>
    <p:sldId id="258" r:id="rId13"/>
    <p:sldId id="266" r:id="rId14"/>
    <p:sldId id="267" r:id="rId15"/>
    <p:sldId id="268" r:id="rId16"/>
    <p:sldId id="275" r:id="rId17"/>
    <p:sldId id="271" r:id="rId18"/>
    <p:sldId id="269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2178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Multithreading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r>
              <a:rPr lang="en-US" dirty="0" smtClean="0"/>
              <a:t>POSIX Thread</a:t>
            </a:r>
            <a:br>
              <a:rPr lang="en-US" dirty="0" smtClean="0"/>
            </a:br>
            <a:r>
              <a:rPr lang="en-US" dirty="0" smtClean="0"/>
              <a:t>IEEE 1003.1c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77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09800"/>
            <a:ext cx="492506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12954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All threads have access to the same global, shared memory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Threads also have their own private data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Programmers are responsible for synchronizing access (protecting) globally shared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“Thread Safe”</a:t>
            </a:r>
            <a:endParaRPr lang="en-US" dirty="0"/>
          </a:p>
        </p:txBody>
      </p:sp>
      <p:pic>
        <p:nvPicPr>
          <p:cNvPr id="5122" name="Picture 2" descr="C:\Users\muhammadsaeed.IBAPK\Desktop\thread-saf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71" y="1600200"/>
            <a:ext cx="8993529" cy="42672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45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POSIOX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Historically, hardware vendors have implemented their own </a:t>
            </a:r>
            <a:r>
              <a:rPr lang="en-US" b="1" dirty="0">
                <a:solidFill>
                  <a:srgbClr val="FF0000"/>
                </a:solidFill>
              </a:rPr>
              <a:t>proprietary versions of threads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b="1" dirty="0">
                <a:solidFill>
                  <a:srgbClr val="FF0000"/>
                </a:solidFill>
              </a:rPr>
              <a:t>implementations differed substantially </a:t>
            </a:r>
            <a:r>
              <a:rPr lang="en-US" dirty="0"/>
              <a:t>from each other making it difficult for programmers to develop portable threaded </a:t>
            </a:r>
            <a:r>
              <a:rPr lang="en-US" dirty="0" smtClean="0"/>
              <a:t>applications</a:t>
            </a:r>
          </a:p>
          <a:p>
            <a:r>
              <a:rPr lang="en-US" dirty="0"/>
              <a:t>In order to take full advantage of the capabilities provided by threads, a </a:t>
            </a:r>
            <a:r>
              <a:rPr lang="en-US" b="1" dirty="0">
                <a:solidFill>
                  <a:srgbClr val="FF0000"/>
                </a:solidFill>
              </a:rPr>
              <a:t>standardized programming interface</a:t>
            </a:r>
            <a:r>
              <a:rPr lang="en-US" dirty="0"/>
              <a:t> was </a:t>
            </a:r>
            <a:r>
              <a:rPr lang="en-US" dirty="0" smtClean="0"/>
              <a:t>required</a:t>
            </a:r>
          </a:p>
          <a:p>
            <a:r>
              <a:rPr lang="en-US" dirty="0"/>
              <a:t>For UNIX systems, this interface has been specified by the </a:t>
            </a:r>
            <a:r>
              <a:rPr lang="en-US" b="1" dirty="0">
                <a:solidFill>
                  <a:srgbClr val="FF0000"/>
                </a:solidFill>
              </a:rPr>
              <a:t>IEEE POSIX 1003.1c standard</a:t>
            </a:r>
            <a:r>
              <a:rPr lang="en-US" b="1" dirty="0"/>
              <a:t> (1995</a:t>
            </a:r>
            <a:r>
              <a:rPr lang="en-US" b="1" dirty="0" smtClean="0"/>
              <a:t>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Latest version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IEEE POSIX 1003.1-2008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988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Thread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Thread management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creating, detaching, joining</a:t>
            </a:r>
            <a:endParaRPr lang="en-US" b="1" dirty="0" smtClean="0"/>
          </a:p>
          <a:p>
            <a:r>
              <a:rPr lang="en-US" b="1" dirty="0" err="1"/>
              <a:t>Mutexes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"mutual exclusion” </a:t>
            </a:r>
          </a:p>
          <a:p>
            <a:pPr lvl="1"/>
            <a:r>
              <a:rPr lang="en-US" dirty="0" smtClean="0"/>
              <a:t>creating</a:t>
            </a:r>
            <a:r>
              <a:rPr lang="en-US" dirty="0"/>
              <a:t>, destroying, locking and </a:t>
            </a:r>
            <a:r>
              <a:rPr lang="en-US" dirty="0" smtClean="0"/>
              <a:t>unlocking </a:t>
            </a:r>
            <a:r>
              <a:rPr lang="en-US" dirty="0" err="1" smtClean="0"/>
              <a:t>mutex</a:t>
            </a:r>
            <a:endParaRPr lang="en-US" b="1" dirty="0" smtClean="0"/>
          </a:p>
          <a:p>
            <a:r>
              <a:rPr lang="en-US" b="1" dirty="0"/>
              <a:t>Condition variables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communications between threads that share a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/>
              <a:t>wait and signal</a:t>
            </a:r>
            <a:endParaRPr lang="en-US" b="1" dirty="0" smtClean="0"/>
          </a:p>
          <a:p>
            <a:r>
              <a:rPr lang="en-US" b="1" dirty="0"/>
              <a:t>Synchronization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read/write locks and barriers.</a:t>
            </a:r>
          </a:p>
        </p:txBody>
      </p:sp>
    </p:spTree>
    <p:extLst>
      <p:ext uri="{BB962C8B-B14F-4D97-AF65-F5344CB8AC3E}">
        <p14:creationId xmlns:p14="http://schemas.microsoft.com/office/powerpoint/2010/main" xmlns="" val="12502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and </a:t>
            </a:r>
            <a:r>
              <a:rPr lang="en-US" dirty="0" smtClean="0"/>
              <a:t>Terminating Threads</a:t>
            </a:r>
          </a:p>
          <a:p>
            <a:pPr lvl="1"/>
            <a:r>
              <a:rPr lang="en-US" dirty="0" err="1"/>
              <a:t>pthread_create</a:t>
            </a:r>
            <a:r>
              <a:rPr lang="en-US" dirty="0"/>
              <a:t> (</a:t>
            </a:r>
            <a:r>
              <a:rPr lang="en-US" dirty="0" smtClean="0"/>
              <a:t>thread, </a:t>
            </a:r>
            <a:r>
              <a:rPr lang="en-US" dirty="0" err="1" smtClean="0"/>
              <a:t>attr</a:t>
            </a:r>
            <a:r>
              <a:rPr lang="en-US" dirty="0" smtClean="0"/>
              <a:t>, </a:t>
            </a:r>
            <a:r>
              <a:rPr lang="en-US" dirty="0" err="1" smtClean="0"/>
              <a:t>start_routine</a:t>
            </a:r>
            <a:r>
              <a:rPr lang="en-US" dirty="0" smtClean="0"/>
              <a:t>, </a:t>
            </a:r>
            <a:r>
              <a:rPr lang="en-US" dirty="0" err="1" smtClean="0"/>
              <a:t>arg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pthread_exit (status) </a:t>
            </a:r>
          </a:p>
          <a:p>
            <a:pPr lvl="1"/>
            <a:r>
              <a:rPr lang="en-US" dirty="0" err="1"/>
              <a:t>pthread_cancel</a:t>
            </a:r>
            <a:r>
              <a:rPr lang="en-US" dirty="0"/>
              <a:t> (thread) </a:t>
            </a:r>
          </a:p>
          <a:p>
            <a:pPr lvl="1"/>
            <a:r>
              <a:rPr lang="en-US" dirty="0" err="1"/>
              <a:t>pthread_attr_init</a:t>
            </a:r>
            <a:r>
              <a:rPr lang="en-US" dirty="0"/>
              <a:t> (</a:t>
            </a:r>
            <a:r>
              <a:rPr lang="en-US" dirty="0" err="1"/>
              <a:t>attr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pthread_attr_destroy</a:t>
            </a:r>
            <a:r>
              <a:rPr lang="en-US" dirty="0"/>
              <a:t> (</a:t>
            </a:r>
            <a:r>
              <a:rPr lang="en-US" dirty="0" err="1"/>
              <a:t>attr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77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/>
          </a:bodyPr>
          <a:lstStyle/>
          <a:p>
            <a:r>
              <a:rPr lang="en-US" dirty="0"/>
              <a:t>Joining and Detaching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err="1"/>
              <a:t>pthread_join</a:t>
            </a:r>
            <a:r>
              <a:rPr lang="en-US" dirty="0"/>
              <a:t> (</a:t>
            </a:r>
            <a:r>
              <a:rPr lang="en-US" dirty="0" err="1"/>
              <a:t>threadid,status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pthread_detach</a:t>
            </a:r>
            <a:r>
              <a:rPr lang="en-US" dirty="0"/>
              <a:t> (</a:t>
            </a:r>
            <a:r>
              <a:rPr lang="en-US" dirty="0" err="1"/>
              <a:t>threadid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err="1" smtClean="0"/>
              <a:t>pthread_attr_setdetachstate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attr,detachstate</a:t>
            </a:r>
            <a:r>
              <a:rPr lang="en-US" dirty="0"/>
              <a:t>) </a:t>
            </a:r>
          </a:p>
          <a:p>
            <a:pPr lvl="1"/>
            <a:r>
              <a:rPr lang="en-US" dirty="0" err="1" smtClean="0"/>
              <a:t>pthread_attr_getdetachstate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attr,detachstate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145" name="Picture 1" descr="C:\Users\muhammadsaeed.IBAPK\Desktop\joinable-detechab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48150"/>
            <a:ext cx="7191375" cy="24574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339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Joinable </a:t>
            </a:r>
            <a:r>
              <a:rPr lang="en-US" dirty="0" err="1" smtClean="0"/>
              <a:t>vs</a:t>
            </a:r>
            <a:r>
              <a:rPr lang="en-US" dirty="0" smtClean="0"/>
              <a:t> Detachable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joinable thread</a:t>
            </a:r>
            <a:r>
              <a:rPr lang="en-US" dirty="0" smtClean="0"/>
              <a:t>, is a thread that can, and should, be joined - waited for its termination. Such a thread is equivalent to a process which is expected to yield a value that should be collected by some other process (reaping). Similarly to such processes, </a:t>
            </a:r>
            <a:r>
              <a:rPr lang="en-US" b="1" dirty="0" smtClean="0"/>
              <a:t>a joinable thread becomes a </a:t>
            </a:r>
            <a:r>
              <a:rPr lang="en-US" b="1" dirty="0" smtClean="0">
                <a:solidFill>
                  <a:srgbClr val="FF0000"/>
                </a:solidFill>
              </a:rPr>
              <a:t>zombie</a:t>
            </a:r>
            <a:r>
              <a:rPr lang="en-US" b="1" dirty="0" smtClean="0"/>
              <a:t> after finishing, and won't disappear until joined.</a:t>
            </a:r>
          </a:p>
          <a:p>
            <a:r>
              <a:rPr lang="en-US" dirty="0" smtClean="0"/>
              <a:t>An alternative to a joinable thread is a </a:t>
            </a:r>
            <a:r>
              <a:rPr lang="en-US" b="1" dirty="0" smtClean="0">
                <a:solidFill>
                  <a:srgbClr val="FF0000"/>
                </a:solidFill>
              </a:rPr>
              <a:t>detached thread </a:t>
            </a:r>
            <a:r>
              <a:rPr lang="en-US" dirty="0" smtClean="0"/>
              <a:t>that is not expected to be joined; such a </a:t>
            </a:r>
            <a:r>
              <a:rPr lang="en-US" b="1" dirty="0" smtClean="0"/>
              <a:t>thread disappears immediately after termination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By default, a thread starts as joinable</a:t>
            </a:r>
            <a:r>
              <a:rPr lang="en-US" dirty="0" smtClean="0"/>
              <a:t>. It can become detached with the </a:t>
            </a:r>
            <a:r>
              <a:rPr lang="en-US" dirty="0" err="1" smtClean="0"/>
              <a:t>pthread_detach</a:t>
            </a:r>
            <a:r>
              <a:rPr lang="en-US" dirty="0" smtClean="0"/>
              <a:t>() call. The </a:t>
            </a:r>
            <a:r>
              <a:rPr lang="en-US" dirty="0" err="1" smtClean="0"/>
              <a:t>pthread_join</a:t>
            </a:r>
            <a:r>
              <a:rPr lang="en-US" dirty="0" smtClean="0"/>
              <a:t>() call is used to join a thread.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thread_1.c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pthread.h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unistd.h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/>
              <a:t>void * work(void * </a:t>
            </a:r>
            <a:r>
              <a:rPr lang="en-US" sz="1600" dirty="0" err="1" smtClean="0"/>
              <a:t>ptr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{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nn-NO" sz="1600" dirty="0" smtClean="0"/>
              <a:t>	for (i = 0; i &lt; 10; i++)</a:t>
            </a:r>
            <a:r>
              <a:rPr lang="en-US" sz="1600" dirty="0" smtClean="0"/>
              <a:t>{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("%d", (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  <a:r>
              <a:rPr lang="en-US" sz="1600" dirty="0" err="1" smtClean="0"/>
              <a:t>ptr</a:t>
            </a:r>
            <a:r>
              <a:rPr lang="en-US" sz="1600" dirty="0" smtClean="0"/>
              <a:t>);  </a:t>
            </a:r>
            <a:r>
              <a:rPr lang="en-US" sz="1600" dirty="0" err="1" smtClean="0"/>
              <a:t>usleep</a:t>
            </a:r>
            <a:r>
              <a:rPr lang="en-US" sz="1600" dirty="0" smtClean="0"/>
              <a:t>(1000); }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pthread_exit</a:t>
            </a:r>
            <a:r>
              <a:rPr lang="en-US" sz="1600" b="1" dirty="0" smtClean="0"/>
              <a:t>(0);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argc</a:t>
            </a:r>
            <a:r>
              <a:rPr lang="en-US" sz="1600" dirty="0" smtClean="0"/>
              <a:t>, char ** </a:t>
            </a:r>
            <a:r>
              <a:rPr lang="en-US" sz="1600" dirty="0" err="1" smtClean="0"/>
              <a:t>argv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pthread_t</a:t>
            </a:r>
            <a:r>
              <a:rPr lang="en-US" sz="1600" b="1" dirty="0" smtClean="0"/>
              <a:t> t0, t1;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pthread_create</a:t>
            </a:r>
            <a:r>
              <a:rPr lang="en-US" sz="1600" b="1" dirty="0" smtClean="0"/>
              <a:t>(&amp;t0, 0, work, (void *)0);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pthread_create</a:t>
            </a:r>
            <a:r>
              <a:rPr lang="en-US" sz="1600" b="1" dirty="0" smtClean="0"/>
              <a:t>(&amp;t1, 0, work, (void *)1);</a:t>
            </a:r>
          </a:p>
          <a:p>
            <a:pPr>
              <a:buNone/>
            </a:pPr>
            <a:endParaRPr lang="en-US" sz="700" b="1" dirty="0" smtClean="0"/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pthread_join</a:t>
            </a:r>
            <a:r>
              <a:rPr lang="en-US" sz="1600" b="1" dirty="0" smtClean="0"/>
              <a:t>(t0, 0);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pthread_join</a:t>
            </a:r>
            <a:r>
              <a:rPr lang="en-US" sz="1600" b="1" dirty="0" smtClean="0"/>
              <a:t>(t1, 0);</a:t>
            </a:r>
          </a:p>
          <a:p>
            <a:pPr>
              <a:buNone/>
            </a:pPr>
            <a:r>
              <a:rPr lang="en-US" sz="1600" dirty="0" smtClean="0"/>
              <a:t>	return 0;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Joinable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void *do_nothing(void *null) {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;   </a:t>
            </a:r>
            <a:r>
              <a:rPr lang="en-US" sz="2000" dirty="0" err="1" smtClean="0"/>
              <a:t>i</a:t>
            </a:r>
            <a:r>
              <a:rPr lang="en-US" sz="2000" dirty="0" smtClean="0"/>
              <a:t>=0;   pthread_exit(NULL); }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char *</a:t>
            </a:r>
            <a:r>
              <a:rPr lang="en-US" sz="2000" dirty="0" err="1" smtClean="0"/>
              <a:t>argv</a:t>
            </a:r>
            <a:r>
              <a:rPr lang="en-US" sz="2000" dirty="0" smtClean="0"/>
              <a:t>[]) {</a:t>
            </a:r>
          </a:p>
          <a:p>
            <a:pPr>
              <a:buNone/>
            </a:pPr>
            <a:r>
              <a:rPr lang="en-US" sz="2000" b="1" dirty="0" smtClean="0"/>
              <a:t>pthread_t               	</a:t>
            </a:r>
            <a:r>
              <a:rPr lang="en-US" sz="2000" b="1" dirty="0" err="1" smtClean="0"/>
              <a:t>tid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r>
              <a:rPr lang="en-US" sz="2000" b="1" dirty="0" smtClean="0"/>
              <a:t>pthread_attr_t      	</a:t>
            </a:r>
            <a:r>
              <a:rPr lang="en-US" sz="2000" b="1" dirty="0" err="1" smtClean="0"/>
              <a:t>attr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endParaRPr lang="en-US" sz="1100" b="1" dirty="0" smtClean="0"/>
          </a:p>
          <a:p>
            <a:pPr>
              <a:buNone/>
            </a:pPr>
            <a:r>
              <a:rPr lang="en-US" sz="2000" b="1" dirty="0" err="1" smtClean="0"/>
              <a:t>pthread_attr_init</a:t>
            </a:r>
            <a:r>
              <a:rPr lang="en-US" sz="2000" dirty="0" smtClean="0"/>
              <a:t>(&amp;</a:t>
            </a:r>
            <a:r>
              <a:rPr lang="en-US" sz="2000" dirty="0" err="1" smtClean="0"/>
              <a:t>attr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b="1" dirty="0" err="1" smtClean="0"/>
              <a:t>pthread_attr_setdetachstate</a:t>
            </a:r>
            <a:r>
              <a:rPr lang="en-US" sz="2000" dirty="0" smtClean="0"/>
              <a:t>(&amp;</a:t>
            </a:r>
            <a:r>
              <a:rPr lang="en-US" sz="2000" dirty="0" err="1" smtClean="0"/>
              <a:t>attr</a:t>
            </a:r>
            <a:r>
              <a:rPr lang="en-US" sz="2000" dirty="0" smtClean="0"/>
              <a:t>, </a:t>
            </a:r>
            <a:r>
              <a:rPr lang="en-US" sz="2000" b="1" dirty="0" smtClean="0"/>
              <a:t>PTHREAD_CREATE_JOINABLE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000" dirty="0" err="1" smtClean="0"/>
              <a:t>rc</a:t>
            </a:r>
            <a:r>
              <a:rPr lang="en-US" sz="2000" dirty="0" smtClean="0"/>
              <a:t> = </a:t>
            </a:r>
            <a:r>
              <a:rPr lang="en-US" sz="2000" b="1" dirty="0" err="1" smtClean="0"/>
              <a:t>pthread_create</a:t>
            </a:r>
            <a:r>
              <a:rPr lang="en-US" sz="2000" dirty="0" smtClean="0"/>
              <a:t>(&amp;</a:t>
            </a:r>
            <a:r>
              <a:rPr lang="en-US" sz="2000" dirty="0" err="1" smtClean="0"/>
              <a:t>tid</a:t>
            </a:r>
            <a:r>
              <a:rPr lang="en-US" sz="2000" dirty="0" smtClean="0"/>
              <a:t>, &amp;</a:t>
            </a:r>
            <a:r>
              <a:rPr lang="en-US" sz="2000" dirty="0" err="1" smtClean="0"/>
              <a:t>attr</a:t>
            </a:r>
            <a:r>
              <a:rPr lang="en-US" sz="2000" dirty="0" smtClean="0"/>
              <a:t>, do_nothing, NULL);</a:t>
            </a:r>
          </a:p>
          <a:p>
            <a:pPr>
              <a:buNone/>
            </a:pPr>
            <a:r>
              <a:rPr lang="en-US" sz="2000" dirty="0" smtClean="0"/>
              <a:t>  if (</a:t>
            </a:r>
            <a:r>
              <a:rPr lang="en-US" sz="2000" dirty="0" err="1" smtClean="0"/>
              <a:t>rc</a:t>
            </a:r>
            <a:r>
              <a:rPr lang="en-US" sz="2000" dirty="0" smtClean="0"/>
              <a:t>) {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("ERROR Code = %d\n", </a:t>
            </a:r>
            <a:r>
              <a:rPr lang="en-US" sz="2000" dirty="0" err="1" smtClean="0"/>
              <a:t>rc</a:t>
            </a:r>
            <a:r>
              <a:rPr lang="en-US" sz="2000" dirty="0" smtClean="0"/>
              <a:t>);   exit(-1);   }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2000" dirty="0" smtClean="0"/>
              <a:t>  /* Wait for the thread */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rc</a:t>
            </a:r>
            <a:r>
              <a:rPr lang="en-US" sz="2000" dirty="0" smtClean="0"/>
              <a:t> = </a:t>
            </a:r>
            <a:r>
              <a:rPr lang="en-US" sz="2000" b="1" dirty="0" err="1" smtClean="0"/>
              <a:t>pthread_join</a:t>
            </a:r>
            <a:r>
              <a:rPr lang="en-US" sz="2000" dirty="0" smtClean="0"/>
              <a:t>(</a:t>
            </a:r>
            <a:r>
              <a:rPr lang="en-US" sz="2000" dirty="0" err="1" smtClean="0"/>
              <a:t>tid</a:t>
            </a:r>
            <a:r>
              <a:rPr lang="en-US" sz="2000" dirty="0" smtClean="0"/>
              <a:t>, NULL);</a:t>
            </a:r>
          </a:p>
          <a:p>
            <a:pPr>
              <a:buNone/>
            </a:pPr>
            <a:r>
              <a:rPr lang="en-US" sz="2000" dirty="0" smtClean="0"/>
              <a:t>  if (</a:t>
            </a:r>
            <a:r>
              <a:rPr lang="en-US" sz="2000" dirty="0" err="1" smtClean="0"/>
              <a:t>rc</a:t>
            </a:r>
            <a:r>
              <a:rPr lang="en-US" sz="2000" dirty="0" smtClean="0"/>
              <a:t>) {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("ERROR Code = %d\n", </a:t>
            </a:r>
            <a:r>
              <a:rPr lang="en-US" sz="2000" dirty="0" err="1" smtClean="0"/>
              <a:t>rc</a:t>
            </a:r>
            <a:r>
              <a:rPr lang="en-US" sz="2000" dirty="0" smtClean="0"/>
              <a:t>);  exit(-1); }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2000" b="1" dirty="0" err="1" smtClean="0"/>
              <a:t>pthread_attr_destroy</a:t>
            </a:r>
            <a:r>
              <a:rPr lang="en-US" sz="2000" dirty="0" smtClean="0"/>
              <a:t>(&amp;</a:t>
            </a:r>
            <a:r>
              <a:rPr lang="en-US" sz="2000" dirty="0" err="1" smtClean="0"/>
              <a:t>attr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b="1" dirty="0" smtClean="0"/>
              <a:t>pthread_exit</a:t>
            </a:r>
            <a:r>
              <a:rPr lang="en-US" sz="2000" dirty="0" smtClean="0"/>
              <a:t>(NULL);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5492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How to pass multiple arguments to a thread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371600"/>
          <a:ext cx="8839200" cy="47038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19600"/>
                <a:gridCol w="4419600"/>
              </a:tblGrid>
              <a:tr h="1143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thread_data</a:t>
                      </a:r>
                      <a:r>
                        <a:rPr lang="en-US" dirty="0" smtClean="0"/>
                        <a:t>      {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thread_id</a:t>
                      </a:r>
                      <a:r>
                        <a:rPr lang="en-US" dirty="0" smtClean="0"/>
                        <a:t>;  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 sum;   char *message;   };</a:t>
                      </a:r>
                    </a:p>
                    <a:p>
                      <a:pPr>
                        <a:buNone/>
                      </a:pP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thread_data</a:t>
                      </a:r>
                      <a:r>
                        <a:rPr lang="en-US" dirty="0" smtClean="0"/>
                        <a:t>       data;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60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void *</a:t>
                      </a:r>
                      <a:r>
                        <a:rPr lang="en-US" dirty="0" err="1" smtClean="0"/>
                        <a:t>PrintHello</a:t>
                      </a:r>
                      <a:r>
                        <a:rPr lang="en-US" dirty="0" smtClean="0"/>
                        <a:t>(void *</a:t>
                      </a:r>
                      <a:r>
                        <a:rPr lang="en-US" dirty="0" err="1" smtClean="0"/>
                        <a:t>threadarg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{</a:t>
                      </a:r>
                    </a:p>
                    <a:p>
                      <a:pPr>
                        <a:buNone/>
                      </a:pP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thread_data</a:t>
                      </a:r>
                      <a:r>
                        <a:rPr lang="en-US" dirty="0" smtClean="0"/>
                        <a:t>     *</a:t>
                      </a:r>
                      <a:r>
                        <a:rPr lang="en-US" dirty="0" err="1" smtClean="0"/>
                        <a:t>my_data</a:t>
                      </a:r>
                      <a:r>
                        <a:rPr lang="en-US" dirty="0" smtClean="0"/>
                        <a:t>;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   ...</a:t>
                      </a:r>
                    </a:p>
                    <a:p>
                      <a:pPr>
                        <a:buNone/>
                      </a:pPr>
                      <a:r>
                        <a:rPr lang="en-US" dirty="0" err="1" smtClean="0"/>
                        <a:t>my_data</a:t>
                      </a:r>
                      <a:r>
                        <a:rPr lang="en-US" dirty="0" smtClean="0"/>
                        <a:t> = (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thread_data</a:t>
                      </a:r>
                      <a:r>
                        <a:rPr lang="en-US" dirty="0" smtClean="0"/>
                        <a:t> *) </a:t>
                      </a:r>
                      <a:r>
                        <a:rPr lang="en-US" dirty="0" err="1" smtClean="0"/>
                        <a:t>threadarg</a:t>
                      </a:r>
                      <a:r>
                        <a:rPr lang="en-US" dirty="0" smtClean="0"/>
                        <a:t>;</a:t>
                      </a:r>
                    </a:p>
                    <a:p>
                      <a:pPr>
                        <a:buNone/>
                      </a:pPr>
                      <a:r>
                        <a:rPr lang="en-US" dirty="0" err="1" smtClean="0"/>
                        <a:t>taskid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my_data</a:t>
                      </a:r>
                      <a:r>
                        <a:rPr lang="en-US" dirty="0" smtClean="0"/>
                        <a:t>-&gt;</a:t>
                      </a:r>
                      <a:r>
                        <a:rPr lang="en-US" dirty="0" err="1" smtClean="0"/>
                        <a:t>thread_id</a:t>
                      </a:r>
                      <a:r>
                        <a:rPr lang="en-US" dirty="0" smtClean="0"/>
                        <a:t>;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sum = </a:t>
                      </a:r>
                      <a:r>
                        <a:rPr lang="en-US" dirty="0" err="1" smtClean="0"/>
                        <a:t>my_data</a:t>
                      </a:r>
                      <a:r>
                        <a:rPr lang="en-US" dirty="0" smtClean="0"/>
                        <a:t>-&gt;sum;</a:t>
                      </a:r>
                    </a:p>
                    <a:p>
                      <a:pPr>
                        <a:buNone/>
                      </a:pPr>
                      <a:r>
                        <a:rPr lang="en-US" dirty="0" err="1" smtClean="0"/>
                        <a:t>hello_msg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my_data</a:t>
                      </a:r>
                      <a:r>
                        <a:rPr lang="en-US" dirty="0" smtClean="0"/>
                        <a:t>-&gt;message;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   ...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main 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, char *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[])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{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   ...</a:t>
                      </a:r>
                    </a:p>
                    <a:p>
                      <a:pPr>
                        <a:buNone/>
                      </a:pPr>
                      <a:r>
                        <a:rPr lang="en-US" dirty="0" err="1" smtClean="0"/>
                        <a:t>data.thread_id</a:t>
                      </a:r>
                      <a:r>
                        <a:rPr lang="en-US" dirty="0" smtClean="0"/>
                        <a:t>     = </a:t>
                      </a:r>
                      <a:r>
                        <a:rPr lang="en-US" dirty="0" err="1" smtClean="0"/>
                        <a:t>tid</a:t>
                      </a:r>
                      <a:r>
                        <a:rPr lang="en-US" dirty="0" smtClean="0"/>
                        <a:t>;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data.sum               = sum;</a:t>
                      </a:r>
                    </a:p>
                    <a:p>
                      <a:pPr>
                        <a:buNone/>
                      </a:pPr>
                      <a:r>
                        <a:rPr lang="en-US" dirty="0" err="1" smtClean="0"/>
                        <a:t>data.message</a:t>
                      </a:r>
                      <a:r>
                        <a:rPr lang="en-US" dirty="0" smtClean="0"/>
                        <a:t>       = messages;</a:t>
                      </a:r>
                    </a:p>
                    <a:p>
                      <a:pPr>
                        <a:buNone/>
                      </a:pPr>
                      <a:r>
                        <a:rPr lang="en-US" dirty="0" err="1" smtClean="0"/>
                        <a:t>rc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pthread_create</a:t>
                      </a:r>
                      <a:r>
                        <a:rPr lang="en-US" dirty="0" smtClean="0"/>
                        <a:t>(&amp;thread, NULL, 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                          </a:t>
                      </a:r>
                      <a:r>
                        <a:rPr lang="en-US" dirty="0" err="1" smtClean="0"/>
                        <a:t>PrintHello</a:t>
                      </a:r>
                      <a:r>
                        <a:rPr lang="en-US" dirty="0" smtClean="0"/>
                        <a:t>, (void *) &amp;data);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  ...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Multitasking </a:t>
            </a:r>
            <a:r>
              <a:rPr lang="en-US" dirty="0" err="1" smtClean="0"/>
              <a:t>vs</a:t>
            </a:r>
            <a:r>
              <a:rPr lang="en-US" dirty="0" smtClean="0"/>
              <a:t> Multithreading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Why Threading</a:t>
            </a:r>
          </a:p>
          <a:p>
            <a:r>
              <a:rPr lang="en-US" dirty="0" smtClean="0"/>
              <a:t>POSIX Threads</a:t>
            </a:r>
          </a:p>
          <a:p>
            <a:pPr lvl="1"/>
            <a:r>
              <a:rPr lang="en-US" dirty="0"/>
              <a:t>POSIX </a:t>
            </a:r>
            <a:r>
              <a:rPr lang="en-US" dirty="0" smtClean="0"/>
              <a:t>Thread APIs</a:t>
            </a:r>
          </a:p>
          <a:p>
            <a:pPr lvl="1"/>
            <a:r>
              <a:rPr lang="en-US" dirty="0"/>
              <a:t>Creating and Terminating </a:t>
            </a:r>
            <a:r>
              <a:rPr lang="en-US" dirty="0" smtClean="0"/>
              <a:t>Threads</a:t>
            </a:r>
          </a:p>
          <a:p>
            <a:pPr lvl="1"/>
            <a:r>
              <a:rPr lang="en-US" dirty="0"/>
              <a:t>Joining and Detaching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Mutual Exclusion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28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To protect shared resources from race condition and data inconsistency.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743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 Data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=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= B + 300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= A 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=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</a:t>
            </a:r>
          </a:p>
          <a:p>
            <a:pPr lvl="1"/>
            <a:r>
              <a:rPr lang="en-US" dirty="0" err="1" smtClean="0"/>
              <a:t>pthread_mutex_t</a:t>
            </a:r>
            <a:endParaRPr lang="en-US" dirty="0" smtClean="0"/>
          </a:p>
          <a:p>
            <a:r>
              <a:rPr lang="en-US" dirty="0" err="1" smtClean="0"/>
              <a:t>Fuctions</a:t>
            </a:r>
            <a:endParaRPr lang="en-US" dirty="0" smtClean="0"/>
          </a:p>
          <a:p>
            <a:pPr lvl="1"/>
            <a:r>
              <a:rPr lang="en-US" dirty="0" err="1" smtClean="0"/>
              <a:t>pthread_mutex_init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mutex</a:t>
            </a:r>
            <a:r>
              <a:rPr lang="en-US" dirty="0" smtClean="0"/>
              <a:t> , </a:t>
            </a:r>
            <a:r>
              <a:rPr lang="en-US" dirty="0" err="1" smtClean="0"/>
              <a:t>attr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pthread_mutex_destroy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)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pthread_mutexattr_init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attr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 smtClean="0"/>
              <a:t>pthread_mutexattr_destroy</a:t>
            </a:r>
            <a:r>
              <a:rPr lang="en-US" dirty="0" smtClean="0"/>
              <a:t> (</a:t>
            </a:r>
            <a:r>
              <a:rPr lang="en-US" dirty="0" err="1" smtClean="0"/>
              <a:t>attr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and Unlocking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dirty="0" err="1" smtClean="0"/>
              <a:t>pthread_mutex_lock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mutex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 smtClean="0"/>
              <a:t>pthread_mutex_unlock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mutex</a:t>
            </a:r>
            <a:r>
              <a:rPr lang="en-US" dirty="0" smtClean="0"/>
              <a:t>) </a:t>
            </a:r>
            <a:endParaRPr lang="en-US" dirty="0" smtClean="0"/>
          </a:p>
          <a:p>
            <a:pPr lvl="1"/>
            <a:r>
              <a:rPr lang="en-US" dirty="0" err="1" smtClean="0"/>
              <a:t>pthread_mutex_trylock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) 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US" dirty="0" err="1" smtClean="0"/>
              <a:t>Mutex</a:t>
            </a:r>
            <a:r>
              <a:rPr lang="en-US" dirty="0" smtClean="0"/>
              <a:t> Lock/Unlock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19200"/>
          <a:ext cx="8382000" cy="5208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0"/>
                <a:gridCol w="4191000"/>
              </a:tblGrid>
              <a:tr h="483616">
                <a:tc gridSpan="2"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pthread_mutex_t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mtx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0984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print(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                    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pthread_mutex_lock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mtx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//      &lt; Critical Section &gt; 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("thread %d: %d\n", thread,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pthread_mutex_unlock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mtx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               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 work(void *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nn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for (int i = 0; i &lt; 10; i++)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print((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    </a:t>
                      </a:r>
                    </a:p>
                    <a:p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600" dirty="0"/>
                    </a:p>
                  </a:txBody>
                  <a:tcPr/>
                </a:tc>
              </a:tr>
              <a:tr h="2348992">
                <a:tc gridSpan="2"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**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t0, t1;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pthread_mutex_init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mtx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(&amp;t0, 0, work, (void *)0);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(&amp;t1, 0, work, (void *)1);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(t0, 0);	                       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(t1, 0);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pthread_mutex_destroy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mtx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two or more threads are dependents on each other</a:t>
            </a:r>
          </a:p>
          <a:p>
            <a:r>
              <a:rPr lang="en-US" dirty="0" smtClean="0"/>
              <a:t>Signaling a sleeping threads to wakeup </a:t>
            </a:r>
          </a:p>
          <a:p>
            <a:r>
              <a:rPr lang="en-US" dirty="0" smtClean="0"/>
              <a:t>POSIX Threads support</a:t>
            </a:r>
          </a:p>
          <a:p>
            <a:pPr lvl="1"/>
            <a:r>
              <a:rPr lang="en-US" dirty="0" smtClean="0"/>
              <a:t>Condition Variables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Condition variables provide yet another way for threads to synchronize. While </a:t>
            </a:r>
            <a:r>
              <a:rPr lang="en-US" dirty="0" err="1" smtClean="0"/>
              <a:t>mutexes</a:t>
            </a:r>
            <a:r>
              <a:rPr lang="en-US" dirty="0" smtClean="0"/>
              <a:t> implement synchronization by controlling thread access to data, condition variables allow threads to synchronize based upon the actual value of data.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Without </a:t>
            </a:r>
            <a:r>
              <a:rPr lang="en-US" dirty="0" smtClean="0"/>
              <a:t>condition variables, the programmer would need to have threads continually polling (possibly in a critical section), to check if the condition is met. This can be very resource consuming since the thread would be continuously busy in this activity. A condition variable is a way to achieve the same goal without polling.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 smtClean="0"/>
              <a:t>condition variable is always used in conjunction with a </a:t>
            </a:r>
            <a:r>
              <a:rPr lang="en-US" dirty="0" err="1" smtClean="0"/>
              <a:t>mutex</a:t>
            </a:r>
            <a:r>
              <a:rPr lang="en-US" dirty="0" smtClean="0"/>
              <a:t> lock.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</a:p>
          <a:p>
            <a:pPr lvl="1"/>
            <a:r>
              <a:rPr lang="en-US" dirty="0" err="1" smtClean="0"/>
              <a:t>pthread_cond_t</a:t>
            </a:r>
            <a:endParaRPr lang="en-US" dirty="0" smtClean="0"/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err="1" smtClean="0"/>
              <a:t>pthread_cond_init</a:t>
            </a:r>
            <a:r>
              <a:rPr lang="en-US" dirty="0" smtClean="0"/>
              <a:t> (</a:t>
            </a:r>
            <a:r>
              <a:rPr lang="en-US" dirty="0" smtClean="0"/>
              <a:t>condition ,  </a:t>
            </a:r>
            <a:r>
              <a:rPr lang="en-US" dirty="0" err="1" smtClean="0"/>
              <a:t>attr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pthread_cond_destroy</a:t>
            </a:r>
            <a:r>
              <a:rPr lang="en-US" dirty="0" smtClean="0"/>
              <a:t> </a:t>
            </a:r>
            <a:r>
              <a:rPr lang="en-US" dirty="0" smtClean="0"/>
              <a:t>(condition)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pthread_condattr_init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attr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 smtClean="0"/>
              <a:t>pthread_condattr_destroy</a:t>
            </a:r>
            <a:r>
              <a:rPr lang="en-US" dirty="0" smtClean="0"/>
              <a:t> (</a:t>
            </a:r>
            <a:r>
              <a:rPr lang="en-US" dirty="0" err="1" smtClean="0"/>
              <a:t>attr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&amp;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dirty="0" err="1" smtClean="0"/>
              <a:t>pthread_cond_wait</a:t>
            </a:r>
            <a:r>
              <a:rPr lang="en-US" dirty="0" smtClean="0"/>
              <a:t> (</a:t>
            </a:r>
            <a:r>
              <a:rPr lang="en-US" dirty="0" smtClean="0"/>
              <a:t>condition , </a:t>
            </a:r>
            <a:r>
              <a:rPr lang="en-US" dirty="0" err="1" smtClean="0"/>
              <a:t>mutex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pthread_cond_signal</a:t>
            </a:r>
            <a:r>
              <a:rPr lang="en-US" dirty="0" smtClean="0"/>
              <a:t> </a:t>
            </a:r>
            <a:r>
              <a:rPr lang="en-US" dirty="0" smtClean="0"/>
              <a:t>(condition) </a:t>
            </a:r>
          </a:p>
          <a:p>
            <a:pPr lvl="1"/>
            <a:r>
              <a:rPr lang="en-US" dirty="0" err="1" smtClean="0"/>
              <a:t>pthread_cond_broadcast</a:t>
            </a:r>
            <a:r>
              <a:rPr lang="en-US" dirty="0" smtClean="0"/>
              <a:t> (condition)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Wait &amp; Signal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19200"/>
          <a:ext cx="83820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0"/>
              </a:tblGrid>
              <a:tr h="483616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pthread_mutex_t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               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pthread_cond_t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how_many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                        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pool = 0;</a:t>
                      </a:r>
                      <a:endParaRPr lang="en-US" b="1" dirty="0"/>
                    </a:p>
                  </a:txBody>
                  <a:tcPr/>
                </a:tc>
              </a:tr>
              <a:tr h="234899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**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prod,     cons;</a:t>
                      </a: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pthread_mutex_init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pthread_cond_init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(&amp;cons, 0, consumer, 0);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(&amp;prod, 0, producer, 0);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(prod, 0);	                     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(cons, 0);</a:t>
                      </a: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pthread_cond_destroy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pthread_mutex_destroy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	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: Wait &amp; Signal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19200"/>
          <a:ext cx="8382000" cy="5433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0"/>
                <a:gridCol w="4191000"/>
              </a:tblGrid>
              <a:tr h="510579">
                <a:tc gridSpan="2"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pthread_mutex_t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               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pthread_cond_t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how_many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                        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pool = 0;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3641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 producer(void *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 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how_many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0)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pthread_mutex_lock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("producer: %d\n",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how_many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pool =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how_many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how_many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--;</a:t>
                      </a:r>
                    </a:p>
                    <a:p>
                      <a:endParaRPr lang="en-US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pthread_mutex_unlock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pthread_cond_signal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 consumer(void *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while 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how_many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0)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pthread_mutex_lock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pthread_cond_wait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mtx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("consumer: %d\n", pool);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pool = 0;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pthread_mutex_unlock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mtx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2053" name="Picture 5" descr="C:\Users\muhammadsaeed.IBAPK\Desktop\proces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426" y="1479306"/>
            <a:ext cx="5623774" cy="507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096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pic>
        <p:nvPicPr>
          <p:cNvPr id="3074" name="Picture 2" descr="C:\Users\muhammadsaeed.IBAPK\Desktop\thread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3352" y="1600200"/>
            <a:ext cx="5255503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491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Multitasking </a:t>
            </a:r>
            <a:r>
              <a:rPr lang="en-US" sz="3200" dirty="0" err="1"/>
              <a:t>vs</a:t>
            </a:r>
            <a:r>
              <a:rPr lang="en-US" sz="3200" dirty="0"/>
              <a:t> </a:t>
            </a:r>
            <a:r>
              <a:rPr lang="en-US" sz="3200" dirty="0" smtClean="0"/>
              <a:t>Multithreading</a:t>
            </a: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75" y="1724025"/>
            <a:ext cx="84772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407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Multitasking</a:t>
            </a:r>
          </a:p>
          <a:p>
            <a:pPr lvl="1"/>
            <a:r>
              <a:rPr lang="en-US" b="1" dirty="0" smtClean="0"/>
              <a:t>fork()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Problems</a:t>
            </a:r>
          </a:p>
          <a:p>
            <a:pPr marL="742950" lvl="2" indent="-342900"/>
            <a:r>
              <a:rPr lang="en-US" dirty="0" smtClean="0"/>
              <a:t>Time </a:t>
            </a:r>
            <a:r>
              <a:rPr lang="en-US" dirty="0"/>
              <a:t>to create </a:t>
            </a:r>
            <a:r>
              <a:rPr lang="en-US" dirty="0" smtClean="0"/>
              <a:t>new process</a:t>
            </a:r>
          </a:p>
          <a:p>
            <a:pPr marL="742950" lvl="2" indent="-342900"/>
            <a:r>
              <a:rPr lang="en-US" dirty="0" smtClean="0"/>
              <a:t>Memory requirements </a:t>
            </a:r>
          </a:p>
          <a:p>
            <a:pPr marL="742950" lvl="2" indent="-342900"/>
            <a:r>
              <a:rPr lang="en-US" dirty="0" smtClean="0"/>
              <a:t>Switching Time for scheduling</a:t>
            </a: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Multithreading</a:t>
            </a:r>
          </a:p>
          <a:p>
            <a:pPr lvl="2"/>
            <a:r>
              <a:rPr lang="en-US" b="1" dirty="0" err="1"/>
              <a:t>pthread_create</a:t>
            </a:r>
            <a:r>
              <a:rPr lang="en-US" b="1" dirty="0"/>
              <a:t>()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7293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pid</a:t>
            </a:r>
            <a:r>
              <a:rPr lang="en-US" b="1" dirty="0" smtClean="0"/>
              <a:t> = fork()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 ( </a:t>
            </a:r>
            <a:r>
              <a:rPr lang="en-US" b="1" dirty="0" err="1" smtClean="0"/>
              <a:t>pid</a:t>
            </a:r>
            <a:r>
              <a:rPr lang="en-US" b="1" dirty="0" smtClean="0"/>
              <a:t> &lt; 0</a:t>
            </a:r>
            <a:r>
              <a:rPr lang="en-US" dirty="0" smtClean="0"/>
              <a:t> ) </a:t>
            </a:r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 smtClean="0"/>
              <a:t>printf</a:t>
            </a:r>
            <a:r>
              <a:rPr lang="en-US" dirty="0" smtClean="0"/>
              <a:t> ("fork </a:t>
            </a:r>
            <a:r>
              <a:rPr lang="en-US" dirty="0" err="1" smtClean="0"/>
              <a:t>failed,Error</a:t>
            </a:r>
            <a:r>
              <a:rPr lang="en-US" dirty="0" smtClean="0"/>
              <a:t> = %d\n", </a:t>
            </a:r>
            <a:r>
              <a:rPr lang="en-US" dirty="0" err="1" smtClean="0"/>
              <a:t>pid</a:t>
            </a:r>
            <a:r>
              <a:rPr lang="en-US" dirty="0" smtClean="0"/>
              <a:t>);   exit(0); }</a:t>
            </a:r>
          </a:p>
          <a:p>
            <a:pPr>
              <a:buNone/>
            </a:pPr>
            <a:r>
              <a:rPr lang="en-US" dirty="0" smtClean="0"/>
              <a:t>else if (</a:t>
            </a:r>
            <a:r>
              <a:rPr lang="en-US" b="1" dirty="0" err="1" smtClean="0"/>
              <a:t>pid</a:t>
            </a:r>
            <a:r>
              <a:rPr lang="en-US" b="1" dirty="0" smtClean="0"/>
              <a:t> ==0</a:t>
            </a:r>
            <a:r>
              <a:rPr lang="en-US" dirty="0" smtClean="0"/>
              <a:t>) /* this is the child of the fork */</a:t>
            </a:r>
          </a:p>
          <a:p>
            <a:pPr>
              <a:buNone/>
            </a:pPr>
            <a:r>
              <a:rPr lang="en-US" dirty="0" smtClean="0"/>
              <a:t>   {  do_nothing(); exit(0);    }</a:t>
            </a:r>
          </a:p>
          <a:p>
            <a:pPr>
              <a:buNone/>
            </a:pPr>
            <a:r>
              <a:rPr lang="en-US" dirty="0" smtClean="0"/>
              <a:t>else   /* this is the parent of the fork */</a:t>
            </a:r>
          </a:p>
          <a:p>
            <a:pPr>
              <a:buNone/>
            </a:pPr>
            <a:r>
              <a:rPr lang="en-US" dirty="0" smtClean="0"/>
              <a:t>  {  </a:t>
            </a:r>
            <a:r>
              <a:rPr lang="en-US" b="1" dirty="0" err="1" smtClean="0"/>
              <a:t>waitpid</a:t>
            </a:r>
            <a:r>
              <a:rPr lang="en-US" b="1" dirty="0" smtClean="0"/>
              <a:t>(</a:t>
            </a:r>
            <a:r>
              <a:rPr lang="en-US" b="1" dirty="0" err="1" smtClean="0"/>
              <a:t>pid</a:t>
            </a:r>
            <a:r>
              <a:rPr lang="en-US" b="1" dirty="0" smtClean="0"/>
              <a:t>, status, 0);</a:t>
            </a:r>
            <a:r>
              <a:rPr lang="en-US" dirty="0" smtClean="0"/>
              <a:t>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Time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12616559"/>
              </p:ext>
            </p:extLst>
          </p:nvPr>
        </p:nvGraphicFramePr>
        <p:xfrm>
          <a:off x="1066800" y="1752600"/>
          <a:ext cx="6705601" cy="472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0"/>
                <a:gridCol w="838200"/>
                <a:gridCol w="1752601"/>
              </a:tblGrid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Platform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smtClean="0">
                          <a:effectLst/>
                        </a:rPr>
                        <a:t>fork()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err="1" smtClean="0">
                          <a:effectLst/>
                        </a:rPr>
                        <a:t>pthread_create</a:t>
                      </a:r>
                      <a:r>
                        <a:rPr lang="en-US" sz="1800" b="1" u="none" strike="noStrike" dirty="0" smtClean="0">
                          <a:effectLst/>
                        </a:rPr>
                        <a:t>()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Intel 2.6 GHz Xeon E5-2670 (16cpus/node)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Intel 2.8 GHz Xeon 5660 (12cpus/node)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</a:rPr>
                        <a:t>AMD 2.3 GHz </a:t>
                      </a:r>
                      <a:r>
                        <a:rPr lang="fr-FR" sz="1800" u="none" strike="noStrike" dirty="0" err="1">
                          <a:effectLst/>
                        </a:rPr>
                        <a:t>Opteron</a:t>
                      </a:r>
                      <a:r>
                        <a:rPr lang="fr-FR" sz="1800" u="none" strike="noStrike" dirty="0">
                          <a:effectLst/>
                        </a:rPr>
                        <a:t> (16cpus/</a:t>
                      </a:r>
                      <a:r>
                        <a:rPr lang="fr-FR" sz="1800" u="none" strike="noStrike" dirty="0" err="1">
                          <a:effectLst/>
                        </a:rPr>
                        <a:t>node</a:t>
                      </a:r>
                      <a:r>
                        <a:rPr lang="fr-FR" sz="1800" u="none" strike="noStrike" dirty="0">
                          <a:effectLst/>
                        </a:rPr>
                        <a:t>)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</a:rPr>
                        <a:t>AMD 2.4 GHz </a:t>
                      </a:r>
                      <a:r>
                        <a:rPr lang="fr-FR" sz="1800" u="none" strike="noStrike" dirty="0" err="1">
                          <a:effectLst/>
                        </a:rPr>
                        <a:t>Opteron</a:t>
                      </a:r>
                      <a:r>
                        <a:rPr lang="fr-FR" sz="1800" u="none" strike="noStrike" dirty="0">
                          <a:effectLst/>
                        </a:rPr>
                        <a:t> (8cpus/</a:t>
                      </a:r>
                      <a:r>
                        <a:rPr lang="fr-FR" sz="1800" u="none" strike="noStrike" dirty="0" err="1">
                          <a:effectLst/>
                        </a:rPr>
                        <a:t>node</a:t>
                      </a:r>
                      <a:r>
                        <a:rPr lang="fr-FR" sz="1800" u="none" strike="noStrike" dirty="0">
                          <a:effectLst/>
                        </a:rPr>
                        <a:t>)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17.6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IBM 4.0 GHz POWER6 (8cpus/node)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9.5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IBM 1.9 GHz POWER5 p5-575 (8cpus/node)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64.2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IBM 1.5 GHz POWER4 (8cpus/node)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104.5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INTEL 2.4 GHz Xeon (2 cpus/node)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54.9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INTEL 1.4 GHz Itanium2 (4 </a:t>
                      </a:r>
                      <a:r>
                        <a:rPr lang="en-US" sz="1800" u="none" strike="noStrike" dirty="0" err="1">
                          <a:effectLst/>
                        </a:rPr>
                        <a:t>cpus</a:t>
                      </a:r>
                      <a:r>
                        <a:rPr lang="en-US" sz="1800" u="none" strike="noStrike" dirty="0">
                          <a:effectLst/>
                        </a:rPr>
                        <a:t>/node)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54.5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1371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50,000 processes or threads creation time in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9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Less time to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thread than a process</a:t>
            </a:r>
          </a:p>
          <a:p>
            <a:pPr lvl="1"/>
            <a:r>
              <a:rPr lang="en-US" dirty="0" smtClean="0"/>
              <a:t>terminate </a:t>
            </a:r>
            <a:r>
              <a:rPr lang="en-US" dirty="0"/>
              <a:t>a thread than a process</a:t>
            </a:r>
          </a:p>
          <a:p>
            <a:pPr lvl="1"/>
            <a:r>
              <a:rPr lang="en-US" dirty="0" smtClean="0"/>
              <a:t>switch </a:t>
            </a:r>
            <a:r>
              <a:rPr lang="en-US" dirty="0"/>
              <a:t>between two threads within the same process</a:t>
            </a:r>
          </a:p>
          <a:p>
            <a:r>
              <a:rPr lang="en-US" dirty="0"/>
              <a:t>Since threads within the same process share memory and files, they can </a:t>
            </a:r>
            <a:r>
              <a:rPr lang="en-US" b="1" dirty="0"/>
              <a:t>communicate with each other without invoking the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63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1369</Words>
  <Application>Microsoft Office PowerPoint</Application>
  <PresentationFormat>On-screen Show (4:3)</PresentationFormat>
  <Paragraphs>311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Multithreading</vt:lpstr>
      <vt:lpstr>Contents</vt:lpstr>
      <vt:lpstr>Process</vt:lpstr>
      <vt:lpstr>Thread</vt:lpstr>
      <vt:lpstr>Multitasking vs Multithreading</vt:lpstr>
      <vt:lpstr>Why Threading</vt:lpstr>
      <vt:lpstr>Creating a new Process</vt:lpstr>
      <vt:lpstr>Creation Time</vt:lpstr>
      <vt:lpstr>Benefits of Threads</vt:lpstr>
      <vt:lpstr>Shared Memory</vt:lpstr>
      <vt:lpstr>“Thread Safe”</vt:lpstr>
      <vt:lpstr>POSIOX Threads</vt:lpstr>
      <vt:lpstr>POSIX Thread APIs</vt:lpstr>
      <vt:lpstr>Thread management</vt:lpstr>
      <vt:lpstr>Thread management</vt:lpstr>
      <vt:lpstr>Joinable vs Detachable</vt:lpstr>
      <vt:lpstr>thread_1.c</vt:lpstr>
      <vt:lpstr>Joinable Threads</vt:lpstr>
      <vt:lpstr>How to pass multiple arguments to a thread</vt:lpstr>
      <vt:lpstr>Mutual Exclusion</vt:lpstr>
      <vt:lpstr>Mutex</vt:lpstr>
      <vt:lpstr>Locking and Unlocking Mutex</vt:lpstr>
      <vt:lpstr>Example : Mutex Lock/Unlock</vt:lpstr>
      <vt:lpstr>Thread Synchronization</vt:lpstr>
      <vt:lpstr>Condition Variables</vt:lpstr>
      <vt:lpstr>Condition Variables</vt:lpstr>
      <vt:lpstr>Wait &amp; Signal</vt:lpstr>
      <vt:lpstr>Example : Wait &amp; Signal</vt:lpstr>
      <vt:lpstr>Example : Wait &amp; Signal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POSIX Thread IEEE 1003.1c</dc:title>
  <dc:creator>Muhammad saeed / Part Time Faculty</dc:creator>
  <cp:lastModifiedBy>muhammadsaeed</cp:lastModifiedBy>
  <cp:revision>40</cp:revision>
  <dcterms:created xsi:type="dcterms:W3CDTF">2006-08-16T00:00:00Z</dcterms:created>
  <dcterms:modified xsi:type="dcterms:W3CDTF">2012-12-04T11:33:40Z</dcterms:modified>
</cp:coreProperties>
</file>