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58" r:id="rId5"/>
    <p:sldId id="259" r:id="rId6"/>
    <p:sldId id="263" r:id="rId7"/>
    <p:sldId id="260" r:id="rId8"/>
    <p:sldId id="266" r:id="rId9"/>
    <p:sldId id="265" r:id="rId10"/>
    <p:sldId id="264" r:id="rId11"/>
    <p:sldId id="261" r:id="rId12"/>
    <p:sldId id="262" r:id="rId13"/>
    <p:sldId id="268" r:id="rId14"/>
    <p:sldId id="269" r:id="rId15"/>
    <p:sldId id="272" r:id="rId16"/>
    <p:sldId id="273" r:id="rId17"/>
    <p:sldId id="274" r:id="rId18"/>
    <p:sldId id="271" r:id="rId19"/>
    <p:sldId id="270" r:id="rId20"/>
    <p:sldId id="275" r:id="rId21"/>
    <p:sldId id="276" r:id="rId22"/>
    <p:sldId id="279" r:id="rId23"/>
    <p:sldId id="277" r:id="rId24"/>
    <p:sldId id="278" r:id="rId25"/>
    <p:sldId id="285" r:id="rId26"/>
    <p:sldId id="286" r:id="rId27"/>
    <p:sldId id="287" r:id="rId28"/>
    <p:sldId id="280" r:id="rId29"/>
    <p:sldId id="281" r:id="rId30"/>
    <p:sldId id="282" r:id="rId31"/>
    <p:sldId id="283" r:id="rId32"/>
    <p:sldId id="284" r:id="rId33"/>
    <p:sldId id="288" r:id="rId34"/>
    <p:sldId id="289" r:id="rId35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Socket Programming in C/C++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Functions used for UDP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0" y="1228725"/>
            <a:ext cx="2857500" cy="554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Supporting Functions</a:t>
            </a:r>
          </a:p>
          <a:p>
            <a:pPr lvl="1"/>
            <a:r>
              <a:rPr lang="en-US" dirty="0" smtClean="0"/>
              <a:t>For Port Numbers</a:t>
            </a:r>
          </a:p>
          <a:p>
            <a:pPr lvl="2"/>
            <a:r>
              <a:rPr lang="en-US" dirty="0" err="1" smtClean="0"/>
              <a:t>htons</a:t>
            </a:r>
            <a:r>
              <a:rPr lang="en-US" dirty="0" smtClean="0"/>
              <a:t> / </a:t>
            </a:r>
            <a:r>
              <a:rPr lang="en-US" dirty="0" err="1" smtClean="0"/>
              <a:t>htonl</a:t>
            </a:r>
            <a:endParaRPr lang="en-US" dirty="0" smtClean="0"/>
          </a:p>
          <a:p>
            <a:pPr lvl="3"/>
            <a:r>
              <a:rPr lang="en-US" dirty="0" smtClean="0"/>
              <a:t>Host to Network Byte Order (short-16/long-32)</a:t>
            </a:r>
          </a:p>
          <a:p>
            <a:pPr lvl="2"/>
            <a:r>
              <a:rPr lang="en-US" dirty="0" err="1" smtClean="0"/>
              <a:t>ntohs</a:t>
            </a:r>
            <a:r>
              <a:rPr lang="en-US" dirty="0" smtClean="0"/>
              <a:t>/</a:t>
            </a:r>
            <a:r>
              <a:rPr lang="en-US" dirty="0" err="1" smtClean="0"/>
              <a:t>ntohl</a:t>
            </a:r>
            <a:endParaRPr lang="en-US" dirty="0" smtClean="0"/>
          </a:p>
          <a:p>
            <a:pPr lvl="3"/>
            <a:r>
              <a:rPr lang="en-US" dirty="0" smtClean="0"/>
              <a:t>Network to Host Byte Order (short-16/long-32)</a:t>
            </a:r>
          </a:p>
          <a:p>
            <a:pPr lvl="1"/>
            <a:r>
              <a:rPr lang="en-US" dirty="0" smtClean="0"/>
              <a:t>For IP Address</a:t>
            </a:r>
          </a:p>
          <a:p>
            <a:pPr lvl="2"/>
            <a:r>
              <a:rPr lang="en-US" dirty="0" err="1" smtClean="0"/>
              <a:t>inet_ntoa</a:t>
            </a:r>
            <a:endParaRPr lang="en-US" dirty="0" smtClean="0"/>
          </a:p>
          <a:p>
            <a:pPr lvl="3"/>
            <a:r>
              <a:rPr lang="en-US" dirty="0" smtClean="0"/>
              <a:t>convert an IP address to </a:t>
            </a:r>
            <a:r>
              <a:rPr lang="en-US" b="1" dirty="0" smtClean="0"/>
              <a:t>dotted format</a:t>
            </a:r>
          </a:p>
          <a:p>
            <a:pPr lvl="2"/>
            <a:r>
              <a:rPr lang="en-US" dirty="0" err="1" smtClean="0"/>
              <a:t>inet_addr</a:t>
            </a:r>
            <a:endParaRPr lang="en-US" dirty="0" smtClean="0"/>
          </a:p>
          <a:p>
            <a:pPr lvl="3"/>
            <a:r>
              <a:rPr lang="en-US" dirty="0" smtClean="0"/>
              <a:t>convert an IP address to a </a:t>
            </a:r>
            <a:r>
              <a:rPr lang="en-US" b="1" dirty="0" smtClean="0"/>
              <a:t>long format</a:t>
            </a:r>
          </a:p>
          <a:p>
            <a:pPr lvl="1"/>
            <a:r>
              <a:rPr lang="en-US" dirty="0" smtClean="0"/>
              <a:t>For Host</a:t>
            </a:r>
          </a:p>
          <a:p>
            <a:pPr lvl="2"/>
            <a:r>
              <a:rPr lang="en-US" dirty="0" err="1" smtClean="0"/>
              <a:t>gethostbyname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Supporting functions Example</a:t>
            </a:r>
          </a:p>
          <a:p>
            <a:pPr lvl="1"/>
            <a:r>
              <a:rPr lang="en-US" dirty="0" err="1" smtClean="0"/>
              <a:t>htons</a:t>
            </a:r>
            <a:r>
              <a:rPr lang="en-US" dirty="0" smtClean="0"/>
              <a:t> &amp; </a:t>
            </a:r>
            <a:r>
              <a:rPr lang="en-US" dirty="0" err="1" smtClean="0"/>
              <a:t>inet_addr</a:t>
            </a:r>
            <a:endParaRPr lang="en-US" dirty="0" smtClean="0"/>
          </a:p>
          <a:p>
            <a:pPr lvl="2"/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sockaddr_in</a:t>
            </a:r>
            <a:r>
              <a:rPr lang="en-US" sz="2000" dirty="0" smtClean="0"/>
              <a:t>    server;</a:t>
            </a:r>
          </a:p>
          <a:p>
            <a:pPr lvl="2"/>
            <a:r>
              <a:rPr lang="en-US" sz="2000" dirty="0" err="1" smtClean="0"/>
              <a:t>server.sin_port</a:t>
            </a:r>
            <a:r>
              <a:rPr lang="en-US" sz="2000" dirty="0" smtClean="0"/>
              <a:t> = </a:t>
            </a:r>
            <a:r>
              <a:rPr lang="en-US" sz="2000" dirty="0" err="1" smtClean="0"/>
              <a:t>htons</a:t>
            </a:r>
            <a:r>
              <a:rPr lang="en-US" sz="2000" dirty="0" smtClean="0"/>
              <a:t>( 80 );</a:t>
            </a:r>
          </a:p>
          <a:p>
            <a:pPr lvl="2"/>
            <a:r>
              <a:rPr lang="en-US" sz="2000" dirty="0" err="1" smtClean="0"/>
              <a:t>server.sin_addr.s_addr</a:t>
            </a:r>
            <a:r>
              <a:rPr lang="en-US" sz="2000" dirty="0" smtClean="0"/>
              <a:t> = </a:t>
            </a:r>
            <a:r>
              <a:rPr lang="en-US" sz="2000" dirty="0" err="1" smtClean="0"/>
              <a:t>inet_addr</a:t>
            </a:r>
            <a:r>
              <a:rPr lang="en-US" sz="2000" dirty="0" smtClean="0"/>
              <a:t>("74.125.235.20");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socket (</a:t>
            </a:r>
            <a:r>
              <a:rPr lang="en-US" dirty="0" err="1" smtClean="0"/>
              <a:t>int</a:t>
            </a:r>
            <a:r>
              <a:rPr lang="en-US" dirty="0" smtClean="0"/>
              <a:t> domain , </a:t>
            </a:r>
            <a:r>
              <a:rPr lang="en-US" dirty="0" err="1" smtClean="0"/>
              <a:t>int</a:t>
            </a:r>
            <a:r>
              <a:rPr lang="en-US" dirty="0" smtClean="0"/>
              <a:t> type , </a:t>
            </a:r>
            <a:r>
              <a:rPr lang="en-US" dirty="0" err="1" smtClean="0"/>
              <a:t>int</a:t>
            </a:r>
            <a:r>
              <a:rPr lang="en-US" dirty="0" smtClean="0"/>
              <a:t> protocol)</a:t>
            </a:r>
          </a:p>
          <a:p>
            <a:pPr lvl="1"/>
            <a:r>
              <a:rPr lang="en-US" b="1" dirty="0" smtClean="0"/>
              <a:t>domain</a:t>
            </a:r>
            <a:r>
              <a:rPr lang="en-US" dirty="0" smtClean="0"/>
              <a:t> (Address Family)</a:t>
            </a:r>
          </a:p>
          <a:p>
            <a:pPr lvl="2"/>
            <a:r>
              <a:rPr lang="en-US" dirty="0" smtClean="0"/>
              <a:t>AF_INET (IP version 4)</a:t>
            </a:r>
          </a:p>
          <a:p>
            <a:pPr lvl="2"/>
            <a:r>
              <a:rPr lang="en-US" dirty="0" smtClean="0"/>
              <a:t>AF_INET6 (IP version 6) </a:t>
            </a:r>
          </a:p>
          <a:p>
            <a:pPr lvl="1"/>
            <a:r>
              <a:rPr lang="en-US" b="1" dirty="0" smtClean="0"/>
              <a:t>Type : </a:t>
            </a:r>
          </a:p>
          <a:p>
            <a:pPr lvl="2"/>
            <a:r>
              <a:rPr lang="en-US" dirty="0" smtClean="0"/>
              <a:t>SOCK_STREAM (connection oriented TCP protocol)</a:t>
            </a:r>
          </a:p>
          <a:p>
            <a:pPr lvl="2"/>
            <a:r>
              <a:rPr lang="en-US" dirty="0" smtClean="0"/>
              <a:t>SOCK_DGRAM (connectionless UDP protocol)</a:t>
            </a:r>
          </a:p>
          <a:p>
            <a:pPr lvl="1"/>
            <a:r>
              <a:rPr lang="en-US" b="1" dirty="0" smtClean="0"/>
              <a:t>Protocol :</a:t>
            </a:r>
          </a:p>
          <a:p>
            <a:pPr lvl="2"/>
            <a:r>
              <a:rPr lang="en-US" dirty="0" smtClean="0"/>
              <a:t> 0 , (zero) to detect protocol according to the type</a:t>
            </a:r>
          </a:p>
          <a:p>
            <a:pPr lvl="2"/>
            <a:r>
              <a:rPr lang="en-US" smtClean="0"/>
              <a:t>IPPROTO_TCP</a:t>
            </a:r>
            <a:endParaRPr lang="en-US" dirty="0" smtClean="0"/>
          </a:p>
          <a:p>
            <a:pPr lvl="1"/>
            <a:r>
              <a:rPr lang="en-US" dirty="0" smtClean="0"/>
              <a:t>returns </a:t>
            </a:r>
            <a:r>
              <a:rPr lang="en-US" b="1" dirty="0" smtClean="0"/>
              <a:t>Socket Descriptor</a:t>
            </a:r>
            <a:r>
              <a:rPr lang="en-US" dirty="0" smtClean="0"/>
              <a:t> on success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socket()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521" y="1752600"/>
            <a:ext cx="8348868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bind(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sid</a:t>
            </a:r>
            <a:r>
              <a:rPr lang="en-US" sz="2800" dirty="0" smtClean="0"/>
              <a:t> ,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dirty="0" err="1" smtClean="0"/>
              <a:t>sockaddr</a:t>
            </a:r>
            <a:r>
              <a:rPr lang="en-US" sz="2800" dirty="0" smtClean="0"/>
              <a:t> *</a:t>
            </a:r>
            <a:r>
              <a:rPr lang="en-US" sz="2800" dirty="0" err="1" smtClean="0"/>
              <a:t>addrptr</a:t>
            </a:r>
            <a:r>
              <a:rPr lang="en-US" sz="2800" dirty="0" smtClean="0"/>
              <a:t> 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len</a:t>
            </a:r>
            <a:r>
              <a:rPr lang="en-US" sz="2800" dirty="0" smtClean="0"/>
              <a:t>)</a:t>
            </a:r>
          </a:p>
          <a:p>
            <a:pPr lvl="1"/>
            <a:r>
              <a:rPr lang="en-US" b="1" dirty="0" err="1" smtClean="0"/>
              <a:t>sid</a:t>
            </a:r>
            <a:r>
              <a:rPr lang="en-US" b="1" dirty="0" smtClean="0"/>
              <a:t> :</a:t>
            </a:r>
            <a:r>
              <a:rPr lang="en-US" dirty="0" smtClean="0"/>
              <a:t>         </a:t>
            </a:r>
          </a:p>
          <a:p>
            <a:pPr lvl="2"/>
            <a:r>
              <a:rPr lang="en-US" dirty="0" smtClean="0"/>
              <a:t>socket ID obtained through socket()</a:t>
            </a:r>
          </a:p>
          <a:p>
            <a:pPr lvl="1"/>
            <a:r>
              <a:rPr lang="en-US" b="1" dirty="0" smtClean="0"/>
              <a:t>*</a:t>
            </a:r>
            <a:r>
              <a:rPr lang="en-US" b="1" dirty="0" err="1" smtClean="0"/>
              <a:t>addrptr</a:t>
            </a:r>
            <a:r>
              <a:rPr lang="en-US" b="1" dirty="0" smtClean="0"/>
              <a:t>:  (for local host)</a:t>
            </a:r>
          </a:p>
          <a:p>
            <a:pPr lvl="2"/>
            <a:r>
              <a:rPr lang="en-US" dirty="0" smtClean="0"/>
              <a:t>Family dependent address </a:t>
            </a:r>
          </a:p>
          <a:p>
            <a:pPr lvl="2"/>
            <a:r>
              <a:rPr lang="en-US" dirty="0" smtClean="0"/>
              <a:t>Used to bind IP and Port number to a socket</a:t>
            </a:r>
          </a:p>
          <a:p>
            <a:pPr lvl="1"/>
            <a:r>
              <a:rPr lang="en-US" b="1" dirty="0" err="1" smtClean="0"/>
              <a:t>len</a:t>
            </a:r>
            <a:endParaRPr lang="en-US" b="1" dirty="0" smtClean="0"/>
          </a:p>
          <a:p>
            <a:pPr lvl="2"/>
            <a:r>
              <a:rPr lang="en-US" dirty="0" smtClean="0"/>
              <a:t>Length of the </a:t>
            </a:r>
            <a:r>
              <a:rPr lang="en-US" dirty="0" err="1" smtClean="0"/>
              <a:t>addrptr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bind()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62183"/>
            <a:ext cx="8001000" cy="561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listen(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sid</a:t>
            </a:r>
            <a:r>
              <a:rPr lang="en-US" dirty="0" smtClean="0"/>
              <a:t> , </a:t>
            </a:r>
            <a:r>
              <a:rPr lang="en-US" dirty="0" err="1" smtClean="0"/>
              <a:t>int</a:t>
            </a:r>
            <a:r>
              <a:rPr lang="en-US" dirty="0" smtClean="0"/>
              <a:t> size)</a:t>
            </a:r>
          </a:p>
          <a:p>
            <a:pPr lvl="1"/>
            <a:r>
              <a:rPr lang="en-US" b="1" dirty="0" err="1" smtClean="0"/>
              <a:t>sid</a:t>
            </a:r>
            <a:r>
              <a:rPr lang="en-US" b="1" dirty="0" smtClean="0"/>
              <a:t>:</a:t>
            </a:r>
          </a:p>
          <a:p>
            <a:pPr lvl="2"/>
            <a:r>
              <a:rPr lang="en-US" dirty="0" smtClean="0"/>
              <a:t>Socket descriptor obtained through socket()</a:t>
            </a:r>
          </a:p>
          <a:p>
            <a:pPr lvl="1"/>
            <a:r>
              <a:rPr lang="en-US" b="1" dirty="0" smtClean="0"/>
              <a:t>size:</a:t>
            </a:r>
          </a:p>
          <a:p>
            <a:pPr lvl="2"/>
            <a:r>
              <a:rPr lang="en-US" dirty="0" smtClean="0"/>
              <a:t>Number of connections that can be handled concurrently</a:t>
            </a:r>
          </a:p>
          <a:p>
            <a:pPr lvl="1"/>
            <a:r>
              <a:rPr lang="en-US" dirty="0" smtClean="0"/>
              <a:t>returns 0 on success or -1 in failure 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listen ( </a:t>
            </a:r>
            <a:r>
              <a:rPr lang="en-US" dirty="0" err="1" smtClean="0"/>
              <a:t>socket_desc</a:t>
            </a:r>
            <a:r>
              <a:rPr lang="en-US" dirty="0" smtClean="0"/>
              <a:t> , 5 );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connect(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sid</a:t>
            </a:r>
            <a:r>
              <a:rPr lang="en-US" sz="2800" dirty="0" smtClean="0"/>
              <a:t> ,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dirty="0" err="1" smtClean="0"/>
              <a:t>sockaddr</a:t>
            </a:r>
            <a:r>
              <a:rPr lang="en-US" sz="2800" dirty="0" smtClean="0"/>
              <a:t> *</a:t>
            </a:r>
            <a:r>
              <a:rPr lang="en-US" sz="2800" dirty="0" err="1" smtClean="0"/>
              <a:t>addrptr</a:t>
            </a:r>
            <a:r>
              <a:rPr lang="en-US" sz="2800" dirty="0" smtClean="0"/>
              <a:t> 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len</a:t>
            </a:r>
            <a:r>
              <a:rPr lang="en-US" sz="2800" dirty="0" smtClean="0"/>
              <a:t>)</a:t>
            </a:r>
          </a:p>
          <a:p>
            <a:pPr lvl="1"/>
            <a:r>
              <a:rPr lang="en-US" b="1" dirty="0" err="1" smtClean="0"/>
              <a:t>sid</a:t>
            </a:r>
            <a:r>
              <a:rPr lang="en-US" b="1" dirty="0" smtClean="0"/>
              <a:t> :</a:t>
            </a:r>
            <a:r>
              <a:rPr lang="en-US" dirty="0" smtClean="0"/>
              <a:t>         </a:t>
            </a:r>
          </a:p>
          <a:p>
            <a:pPr lvl="2"/>
            <a:r>
              <a:rPr lang="en-US" dirty="0" smtClean="0"/>
              <a:t>socket ID obtained through socket()</a:t>
            </a:r>
          </a:p>
          <a:p>
            <a:pPr lvl="1"/>
            <a:r>
              <a:rPr lang="en-US" b="1" dirty="0" smtClean="0"/>
              <a:t>*</a:t>
            </a:r>
            <a:r>
              <a:rPr lang="en-US" b="1" dirty="0" err="1" smtClean="0"/>
              <a:t>addrptr</a:t>
            </a:r>
            <a:r>
              <a:rPr lang="en-US" b="1" dirty="0" smtClean="0"/>
              <a:t>:  (for remote host or Destination)</a:t>
            </a:r>
          </a:p>
          <a:p>
            <a:pPr lvl="2"/>
            <a:r>
              <a:rPr lang="en-US" dirty="0" smtClean="0"/>
              <a:t>Family dependent address </a:t>
            </a:r>
          </a:p>
          <a:p>
            <a:pPr lvl="2"/>
            <a:r>
              <a:rPr lang="en-US" dirty="0" smtClean="0"/>
              <a:t>Used to specify destination (IP and Port)</a:t>
            </a:r>
          </a:p>
          <a:p>
            <a:pPr lvl="1"/>
            <a:r>
              <a:rPr lang="en-US" b="1" dirty="0" err="1" smtClean="0"/>
              <a:t>len</a:t>
            </a:r>
            <a:endParaRPr lang="en-US" b="1" dirty="0" smtClean="0"/>
          </a:p>
          <a:p>
            <a:pPr lvl="2"/>
            <a:r>
              <a:rPr lang="en-US" dirty="0" smtClean="0"/>
              <a:t>Length of the </a:t>
            </a:r>
            <a:r>
              <a:rPr lang="en-US" dirty="0" err="1" smtClean="0"/>
              <a:t>addrptr</a:t>
            </a:r>
            <a:endParaRPr lang="en-US" dirty="0" smtClean="0"/>
          </a:p>
          <a:p>
            <a:pPr lvl="1"/>
            <a:r>
              <a:rPr lang="en-US" dirty="0" smtClean="0"/>
              <a:t>returns 0 on success and -1 on failure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connect()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4963" y="1143000"/>
            <a:ext cx="8680437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Socket</a:t>
            </a:r>
          </a:p>
          <a:p>
            <a:r>
              <a:rPr lang="en-US" dirty="0" smtClean="0"/>
              <a:t>Socket Structures</a:t>
            </a:r>
          </a:p>
          <a:p>
            <a:r>
              <a:rPr lang="en-US" dirty="0" smtClean="0"/>
              <a:t>Socket Functions</a:t>
            </a:r>
          </a:p>
          <a:p>
            <a:r>
              <a:rPr lang="en-US" dirty="0" smtClean="0"/>
              <a:t>TCP Example </a:t>
            </a:r>
          </a:p>
          <a:p>
            <a:pPr lvl="1"/>
            <a:r>
              <a:rPr lang="en-US" dirty="0" smtClean="0"/>
              <a:t>TCP Client</a:t>
            </a:r>
          </a:p>
          <a:p>
            <a:pPr lvl="1"/>
            <a:r>
              <a:rPr lang="en-US" dirty="0" smtClean="0"/>
              <a:t>TCP Server</a:t>
            </a:r>
          </a:p>
          <a:p>
            <a:r>
              <a:rPr lang="en-US" dirty="0" smtClean="0"/>
              <a:t>UDP Example </a:t>
            </a:r>
          </a:p>
          <a:p>
            <a:pPr lvl="1"/>
            <a:r>
              <a:rPr lang="en-US" dirty="0" smtClean="0"/>
              <a:t>UDP Client</a:t>
            </a:r>
          </a:p>
          <a:p>
            <a:pPr lvl="1"/>
            <a:r>
              <a:rPr lang="en-US" dirty="0" smtClean="0"/>
              <a:t>UDP Server</a:t>
            </a:r>
          </a:p>
          <a:p>
            <a:r>
              <a:rPr lang="en-US" dirty="0"/>
              <a:t>Functions for Multicasting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accept(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sid</a:t>
            </a:r>
            <a:r>
              <a:rPr lang="en-US" sz="2800" dirty="0" smtClean="0"/>
              <a:t> ,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dirty="0" err="1" smtClean="0"/>
              <a:t>sockaddr</a:t>
            </a:r>
            <a:r>
              <a:rPr lang="en-US" sz="2800" dirty="0" smtClean="0"/>
              <a:t> *</a:t>
            </a:r>
            <a:r>
              <a:rPr lang="en-US" sz="2800" dirty="0" err="1" smtClean="0"/>
              <a:t>addrptr</a:t>
            </a:r>
            <a:r>
              <a:rPr lang="en-US" sz="2800" dirty="0" smtClean="0"/>
              <a:t> 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len</a:t>
            </a:r>
            <a:r>
              <a:rPr lang="en-US" sz="2800" dirty="0" smtClean="0"/>
              <a:t>)</a:t>
            </a:r>
          </a:p>
          <a:p>
            <a:pPr lvl="1"/>
            <a:r>
              <a:rPr lang="en-US" b="1" dirty="0" err="1" smtClean="0"/>
              <a:t>sid</a:t>
            </a:r>
            <a:r>
              <a:rPr lang="en-US" b="1" dirty="0" smtClean="0"/>
              <a:t> :</a:t>
            </a:r>
            <a:r>
              <a:rPr lang="en-US" dirty="0" smtClean="0"/>
              <a:t>         </a:t>
            </a:r>
          </a:p>
          <a:p>
            <a:pPr lvl="2"/>
            <a:r>
              <a:rPr lang="en-US" dirty="0" smtClean="0"/>
              <a:t>socket ID obtained through socket()</a:t>
            </a:r>
          </a:p>
          <a:p>
            <a:pPr lvl="1"/>
            <a:r>
              <a:rPr lang="en-US" b="1" dirty="0" smtClean="0"/>
              <a:t>*</a:t>
            </a:r>
            <a:r>
              <a:rPr lang="en-US" b="1" dirty="0" err="1" smtClean="0"/>
              <a:t>addrptr</a:t>
            </a:r>
            <a:r>
              <a:rPr lang="en-US" b="1" dirty="0" smtClean="0"/>
              <a:t>:  ( remote host who requested  to connect)</a:t>
            </a:r>
          </a:p>
          <a:p>
            <a:pPr lvl="2"/>
            <a:r>
              <a:rPr lang="en-US" dirty="0" smtClean="0"/>
              <a:t>Family dependent address </a:t>
            </a:r>
          </a:p>
          <a:p>
            <a:pPr lvl="2"/>
            <a:r>
              <a:rPr lang="en-US" dirty="0" smtClean="0"/>
              <a:t>Used to get remote client address (IP and Port)</a:t>
            </a:r>
          </a:p>
          <a:p>
            <a:pPr lvl="1"/>
            <a:r>
              <a:rPr lang="en-US" b="1" dirty="0" err="1" smtClean="0"/>
              <a:t>len</a:t>
            </a:r>
            <a:endParaRPr lang="en-US" b="1" dirty="0" smtClean="0"/>
          </a:p>
          <a:p>
            <a:pPr lvl="2"/>
            <a:r>
              <a:rPr lang="en-US" dirty="0" smtClean="0"/>
              <a:t>Length of the </a:t>
            </a:r>
            <a:r>
              <a:rPr lang="en-US" dirty="0" err="1" smtClean="0"/>
              <a:t>addrptr</a:t>
            </a:r>
            <a:endParaRPr lang="en-US" dirty="0" smtClean="0"/>
          </a:p>
          <a:p>
            <a:pPr lvl="1"/>
            <a:r>
              <a:rPr lang="en-US" dirty="0" smtClean="0"/>
              <a:t>returns new </a:t>
            </a:r>
            <a:r>
              <a:rPr lang="en-US" b="1" dirty="0" smtClean="0"/>
              <a:t>sock descriptor </a:t>
            </a:r>
            <a:r>
              <a:rPr lang="en-US" dirty="0" smtClean="0"/>
              <a:t>and address of a </a:t>
            </a:r>
            <a:r>
              <a:rPr lang="en-US" b="1" dirty="0" smtClean="0"/>
              <a:t>remote client</a:t>
            </a:r>
            <a:r>
              <a:rPr lang="en-US" dirty="0" smtClean="0"/>
              <a:t> who requested the connection by connect()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09600" y="726764"/>
            <a:ext cx="7553372" cy="597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send() / </a:t>
            </a:r>
            <a:r>
              <a:rPr lang="en-US" dirty="0" err="1" smtClean="0"/>
              <a:t>recv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send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r>
              <a:rPr lang="en-US" sz="2400" dirty="0" smtClean="0"/>
              <a:t> , const char *buffer,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len</a:t>
            </a:r>
            <a:r>
              <a:rPr lang="en-US" sz="2400" dirty="0" smtClean="0"/>
              <a:t> , </a:t>
            </a:r>
            <a:r>
              <a:rPr lang="en-US" sz="2400" dirty="0" err="1" smtClean="0"/>
              <a:t>int</a:t>
            </a:r>
            <a:r>
              <a:rPr lang="en-US" sz="2400" dirty="0" smtClean="0"/>
              <a:t> flag)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recv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r>
              <a:rPr lang="en-US" sz="2400" dirty="0" smtClean="0"/>
              <a:t> , const char *buffer,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len</a:t>
            </a:r>
            <a:r>
              <a:rPr lang="en-US" sz="2400" dirty="0" smtClean="0"/>
              <a:t> , </a:t>
            </a:r>
            <a:r>
              <a:rPr lang="en-US" sz="2400" dirty="0" err="1" smtClean="0"/>
              <a:t>int</a:t>
            </a:r>
            <a:r>
              <a:rPr lang="en-US" sz="2400" dirty="0" smtClean="0"/>
              <a:t> flag)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sendto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r>
              <a:rPr lang="en-US" sz="2400" dirty="0" smtClean="0"/>
              <a:t> , const char *buffer,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len</a:t>
            </a:r>
            <a:r>
              <a:rPr lang="en-US" sz="2400" dirty="0" smtClean="0"/>
              <a:t> , </a:t>
            </a:r>
            <a:r>
              <a:rPr lang="en-US" sz="2400" dirty="0" err="1" smtClean="0"/>
              <a:t>int</a:t>
            </a:r>
            <a:r>
              <a:rPr lang="en-US" sz="2400" dirty="0" smtClean="0"/>
              <a:t> flag </a:t>
            </a:r>
          </a:p>
          <a:p>
            <a:pPr>
              <a:buNone/>
            </a:pPr>
            <a:r>
              <a:rPr lang="en-US" sz="2400" dirty="0" smtClean="0"/>
              <a:t>			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sockaddr</a:t>
            </a:r>
            <a:r>
              <a:rPr lang="en-US" sz="2400" dirty="0" smtClean="0"/>
              <a:t> *</a:t>
            </a:r>
            <a:r>
              <a:rPr lang="en-US" sz="2400" dirty="0" err="1" smtClean="0"/>
              <a:t>addrptr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 </a:t>
            </a:r>
            <a:r>
              <a:rPr lang="en-US" sz="2400" dirty="0" err="1" smtClean="0"/>
              <a:t>addrptr_len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recvfrom</a:t>
            </a:r>
            <a:r>
              <a:rPr lang="en-US" sz="2400" dirty="0" smtClean="0"/>
              <a:t>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r>
              <a:rPr lang="en-US" sz="2400" dirty="0" smtClean="0"/>
              <a:t> , const char *buffer,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len</a:t>
            </a:r>
            <a:r>
              <a:rPr lang="en-US" sz="2400" dirty="0" smtClean="0"/>
              <a:t> ,</a:t>
            </a:r>
            <a:r>
              <a:rPr lang="en-US" sz="2400" dirty="0" err="1" smtClean="0"/>
              <a:t>int</a:t>
            </a:r>
            <a:r>
              <a:rPr lang="en-US" sz="2400" dirty="0" smtClean="0"/>
              <a:t> flag  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sockaddr</a:t>
            </a:r>
            <a:r>
              <a:rPr lang="en-US" sz="2400" dirty="0" smtClean="0"/>
              <a:t> *</a:t>
            </a:r>
            <a:r>
              <a:rPr lang="en-US" sz="2400" dirty="0" err="1" smtClean="0"/>
              <a:t>addrptr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 </a:t>
            </a:r>
            <a:r>
              <a:rPr lang="en-US" sz="2400" dirty="0" err="1" smtClean="0"/>
              <a:t>addrptr_len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IP of a host name/domain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hostent</a:t>
            </a:r>
            <a:r>
              <a:rPr lang="en-US" dirty="0" smtClean="0"/>
              <a:t> * </a:t>
            </a:r>
            <a:r>
              <a:rPr lang="en-US" dirty="0" err="1" smtClean="0"/>
              <a:t>gethostbyname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"/>
            <a:ext cx="6172200" cy="649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for UDP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sendto</a:t>
            </a:r>
            <a:r>
              <a:rPr lang="en-US" dirty="0"/>
              <a:t> </a:t>
            </a:r>
            <a:endParaRPr lang="en-US" sz="2400" dirty="0" smtClean="0"/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sid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/>
              <a:t>char *buffer, </a:t>
            </a:r>
            <a:r>
              <a:rPr lang="en-US" sz="2000" dirty="0" smtClean="0"/>
              <a:t>	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len</a:t>
            </a:r>
            <a:r>
              <a:rPr lang="en-US" sz="2000" dirty="0"/>
              <a:t> , </a:t>
            </a:r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flag </a:t>
            </a:r>
            <a:endParaRPr lang="en-US" sz="2000" dirty="0" smtClean="0"/>
          </a:p>
          <a:p>
            <a:pPr lvl="1"/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/>
              <a:t>sockaddr</a:t>
            </a:r>
            <a:r>
              <a:rPr lang="en-US" sz="2000" dirty="0"/>
              <a:t> *</a:t>
            </a:r>
            <a:r>
              <a:rPr lang="en-US" sz="2000" dirty="0" err="1"/>
              <a:t>addrptr</a:t>
            </a:r>
            <a:r>
              <a:rPr lang="en-US" sz="2000" dirty="0"/>
              <a:t>, </a:t>
            </a: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 </a:t>
            </a:r>
            <a:r>
              <a:rPr lang="en-US" sz="2000" dirty="0" err="1" smtClean="0"/>
              <a:t>addrptr_len</a:t>
            </a:r>
            <a:endParaRPr lang="en-US" sz="2000" dirty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recvfrom</a:t>
            </a:r>
            <a:endParaRPr lang="en-US" dirty="0" smtClean="0"/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sid</a:t>
            </a:r>
            <a:r>
              <a:rPr lang="en-US" sz="2000" dirty="0"/>
              <a:t> , </a:t>
            </a:r>
            <a:endParaRPr lang="en-US" sz="2000" dirty="0" smtClean="0"/>
          </a:p>
          <a:p>
            <a:pPr lvl="1"/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/>
              <a:t>char *buffer, </a:t>
            </a:r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len</a:t>
            </a:r>
            <a:r>
              <a:rPr lang="en-US" sz="2000" dirty="0"/>
              <a:t> </a:t>
            </a:r>
            <a:r>
              <a:rPr lang="en-US" sz="2000" dirty="0" smtClean="0"/>
              <a:t>,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flag  </a:t>
            </a:r>
            <a:endParaRPr lang="en-US" sz="2000" dirty="0" smtClean="0"/>
          </a:p>
          <a:p>
            <a:pPr lvl="1"/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/>
              <a:t>sockaddr</a:t>
            </a:r>
            <a:r>
              <a:rPr lang="en-US" sz="2000" dirty="0"/>
              <a:t> *</a:t>
            </a:r>
            <a:r>
              <a:rPr lang="en-US" sz="2000" dirty="0" err="1"/>
              <a:t>addrptr</a:t>
            </a:r>
            <a:r>
              <a:rPr lang="en-US" sz="2000" dirty="0"/>
              <a:t>, </a:t>
            </a: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 </a:t>
            </a:r>
            <a:r>
              <a:rPr lang="en-US" sz="2000" dirty="0" err="1" smtClean="0"/>
              <a:t>addrptr_len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46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(AF_INET, SOCK_DGRAM, 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servAddr.sin_family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AF_INET;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servAddr.sin_addr.s_addr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htonl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(INADDR_ANY);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servAddr.sin_port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(SERVER_PORT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bind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*)&amp;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servAddr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servAddr</a:t>
            </a:r>
            <a:r>
              <a:rPr lang="en-US" sz="1600" dirty="0" smtClean="0"/>
              <a:t>));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</a:rPr>
              <a:t>n </a:t>
            </a:r>
            <a:r>
              <a:rPr lang="en-US" sz="1600" dirty="0">
                <a:latin typeface="Courier New"/>
              </a:rPr>
              <a:t>= </a:t>
            </a:r>
            <a:r>
              <a:rPr lang="en-US" sz="1600" b="1" dirty="0" err="1">
                <a:latin typeface="Courier New"/>
              </a:rPr>
              <a:t>recvfrom</a:t>
            </a:r>
            <a:r>
              <a:rPr lang="en-US" sz="1600" dirty="0">
                <a:latin typeface="Courier New"/>
              </a:rPr>
              <a:t>(</a:t>
            </a:r>
            <a:r>
              <a:rPr lang="en-US" sz="1600" dirty="0" err="1">
                <a:latin typeface="Courier New"/>
              </a:rPr>
              <a:t>sd</a:t>
            </a:r>
            <a:r>
              <a:rPr lang="en-US" sz="1600" dirty="0">
                <a:latin typeface="Courier New"/>
              </a:rPr>
              <a:t>, </a:t>
            </a:r>
            <a:r>
              <a:rPr lang="en-US" sz="1600" b="1" dirty="0" err="1">
                <a:latin typeface="Courier New"/>
              </a:rPr>
              <a:t>msg</a:t>
            </a:r>
            <a:r>
              <a:rPr lang="en-US" sz="1600" dirty="0">
                <a:latin typeface="Courier New"/>
              </a:rPr>
              <a:t>, MAX_MSG, 0</a:t>
            </a:r>
            <a:r>
              <a:rPr lang="en-US" sz="1600" dirty="0" smtClean="0">
                <a:latin typeface="Courier New"/>
              </a:rPr>
              <a:t>,(</a:t>
            </a:r>
            <a:r>
              <a:rPr lang="en-US" sz="1600" dirty="0" err="1">
                <a:latin typeface="Courier New"/>
              </a:rPr>
              <a:t>struct</a:t>
            </a:r>
            <a:r>
              <a:rPr lang="en-US" sz="1600" dirty="0">
                <a:latin typeface="Courier New"/>
              </a:rPr>
              <a:t> </a:t>
            </a:r>
            <a:r>
              <a:rPr lang="en-US" sz="1600" dirty="0" err="1">
                <a:latin typeface="Courier New"/>
              </a:rPr>
              <a:t>sockaddr</a:t>
            </a:r>
            <a:r>
              <a:rPr lang="en-US" sz="1600" dirty="0">
                <a:latin typeface="Courier New"/>
              </a:rPr>
              <a:t> </a:t>
            </a:r>
            <a:r>
              <a:rPr lang="en-US" sz="1600" dirty="0" smtClean="0">
                <a:latin typeface="Courier New"/>
              </a:rPr>
              <a:t>*)&amp;</a:t>
            </a:r>
            <a:r>
              <a:rPr lang="en-US" sz="1600" b="1" dirty="0" err="1" smtClean="0">
                <a:latin typeface="Courier New"/>
              </a:rPr>
              <a:t>cliAddr</a:t>
            </a:r>
            <a:r>
              <a:rPr lang="en-US" sz="1600" dirty="0" smtClean="0">
                <a:latin typeface="Courier New"/>
              </a:rPr>
              <a:t> ,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</a:rPr>
              <a:t>                                              </a:t>
            </a:r>
            <a:r>
              <a:rPr lang="en-US" sz="1600" dirty="0" err="1" smtClean="0">
                <a:latin typeface="Courier New"/>
              </a:rPr>
              <a:t>sizeof</a:t>
            </a:r>
            <a:r>
              <a:rPr lang="en-US" sz="1600" dirty="0" smtClean="0">
                <a:latin typeface="Courier New"/>
              </a:rPr>
              <a:t>(</a:t>
            </a:r>
            <a:r>
              <a:rPr lang="en-US" sz="1600" dirty="0" err="1" smtClean="0">
                <a:latin typeface="Courier New"/>
              </a:rPr>
              <a:t>cliAddr</a:t>
            </a:r>
            <a:r>
              <a:rPr lang="en-US" sz="1600" dirty="0">
                <a:latin typeface="Courier New"/>
              </a:rPr>
              <a:t>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555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sender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socket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(AF_INET,SOCK_DGRAM,0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</a:rPr>
              <a:t>remoteServAddr.sin_family</a:t>
            </a:r>
            <a:r>
              <a:rPr lang="en-US" sz="1800" dirty="0" smtClean="0">
                <a:latin typeface="Courier New"/>
              </a:rPr>
              <a:t> </a:t>
            </a:r>
            <a:r>
              <a:rPr lang="en-US" sz="1800" dirty="0">
                <a:latin typeface="Courier New"/>
              </a:rPr>
              <a:t>= AF_INET;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</a:rPr>
              <a:t>remoteServAddr</a:t>
            </a:r>
            <a:r>
              <a:rPr lang="en-US" sz="1800" dirty="0" err="1" smtClean="0">
                <a:latin typeface="Courier New"/>
              </a:rPr>
              <a:t>.sin_addr.s_addr</a:t>
            </a:r>
            <a:r>
              <a:rPr lang="en-US" sz="1800" dirty="0" smtClean="0">
                <a:latin typeface="Courier New"/>
              </a:rPr>
              <a:t> </a:t>
            </a:r>
            <a:r>
              <a:rPr lang="en-US" sz="1800" dirty="0">
                <a:latin typeface="Courier New"/>
              </a:rPr>
              <a:t>= </a:t>
            </a:r>
            <a:r>
              <a:rPr lang="en-US" sz="1800" dirty="0" err="1" smtClean="0">
                <a:latin typeface="Courier New"/>
              </a:rPr>
              <a:t>htonl</a:t>
            </a:r>
            <a:r>
              <a:rPr lang="en-US" sz="1800" dirty="0" smtClean="0">
                <a:latin typeface="Courier New"/>
              </a:rPr>
              <a:t>(SERVER_IP);</a:t>
            </a:r>
            <a:endParaRPr lang="en-US" sz="1800" dirty="0">
              <a:latin typeface="Courier New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/>
              </a:rPr>
              <a:t>remoteServAddr</a:t>
            </a:r>
            <a:r>
              <a:rPr lang="en-US" sz="1800" dirty="0" err="1" smtClean="0">
                <a:latin typeface="Courier New"/>
              </a:rPr>
              <a:t>.sin_port</a:t>
            </a:r>
            <a:r>
              <a:rPr lang="en-US" sz="1800" dirty="0" smtClean="0">
                <a:latin typeface="Courier New"/>
              </a:rPr>
              <a:t> </a:t>
            </a:r>
            <a:r>
              <a:rPr lang="en-US" sz="1800" dirty="0">
                <a:latin typeface="Courier New"/>
              </a:rPr>
              <a:t>= </a:t>
            </a:r>
            <a:r>
              <a:rPr lang="en-US" sz="1800" dirty="0" err="1">
                <a:latin typeface="Courier New"/>
              </a:rPr>
              <a:t>htons</a:t>
            </a:r>
            <a:r>
              <a:rPr lang="en-US" sz="1800" dirty="0">
                <a:latin typeface="Courier New"/>
              </a:rPr>
              <a:t>(SERVER_PORT);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/>
              </a:rPr>
              <a:t>rc</a:t>
            </a:r>
            <a:r>
              <a:rPr lang="en-US" sz="1800" dirty="0">
                <a:latin typeface="Courier New"/>
              </a:rPr>
              <a:t> = </a:t>
            </a:r>
            <a:r>
              <a:rPr lang="en-US" sz="1800" dirty="0" err="1">
                <a:latin typeface="Courier New"/>
              </a:rPr>
              <a:t>sendto</a:t>
            </a:r>
            <a:r>
              <a:rPr lang="en-US" sz="1800" dirty="0">
                <a:latin typeface="Courier New"/>
              </a:rPr>
              <a:t>(</a:t>
            </a:r>
            <a:r>
              <a:rPr lang="en-US" sz="1800" dirty="0" err="1">
                <a:latin typeface="Courier New"/>
              </a:rPr>
              <a:t>sd</a:t>
            </a:r>
            <a:r>
              <a:rPr lang="en-US" sz="1800" dirty="0">
                <a:latin typeface="Courier New"/>
              </a:rPr>
              <a:t>, </a:t>
            </a:r>
            <a:r>
              <a:rPr lang="en-US" sz="1800" b="1" dirty="0" err="1" smtClean="0">
                <a:latin typeface="Courier New"/>
              </a:rPr>
              <a:t>msg</a:t>
            </a:r>
            <a:r>
              <a:rPr lang="en-US" sz="1800" dirty="0" smtClean="0">
                <a:latin typeface="Courier New"/>
              </a:rPr>
              <a:t>, </a:t>
            </a:r>
            <a:r>
              <a:rPr lang="en-US" sz="1800" dirty="0" err="1" smtClean="0">
                <a:latin typeface="Courier New"/>
              </a:rPr>
              <a:t>strlen</a:t>
            </a:r>
            <a:r>
              <a:rPr lang="en-US" sz="1800" dirty="0" smtClean="0">
                <a:latin typeface="Courier New"/>
              </a:rPr>
              <a:t>(</a:t>
            </a:r>
            <a:r>
              <a:rPr lang="en-US" sz="1800" dirty="0" err="1" smtClean="0">
                <a:latin typeface="Courier New"/>
              </a:rPr>
              <a:t>msg</a:t>
            </a:r>
            <a:r>
              <a:rPr lang="en-US" sz="1800" dirty="0" smtClean="0">
                <a:latin typeface="Courier New"/>
              </a:rPr>
              <a:t>)+</a:t>
            </a:r>
            <a:r>
              <a:rPr lang="en-US" sz="1800" dirty="0">
                <a:latin typeface="Courier New"/>
              </a:rPr>
              <a:t>1, 0, </a:t>
            </a:r>
            <a:endParaRPr lang="en-US" sz="1800" dirty="0" smtClean="0">
              <a:latin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</a:rPr>
              <a:t>  	    (</a:t>
            </a:r>
            <a:r>
              <a:rPr lang="en-US" sz="1800" dirty="0" err="1">
                <a:latin typeface="Courier New"/>
              </a:rPr>
              <a:t>struct</a:t>
            </a:r>
            <a:r>
              <a:rPr lang="en-US" sz="1800" dirty="0">
                <a:latin typeface="Courier New"/>
              </a:rPr>
              <a:t> </a:t>
            </a:r>
            <a:r>
              <a:rPr lang="en-US" sz="1800" dirty="0" err="1">
                <a:latin typeface="Courier New"/>
              </a:rPr>
              <a:t>sockaddr</a:t>
            </a:r>
            <a:r>
              <a:rPr lang="en-US" sz="1800" dirty="0">
                <a:latin typeface="Courier New"/>
              </a:rPr>
              <a:t> *) &amp;</a:t>
            </a:r>
            <a:r>
              <a:rPr lang="en-US" sz="1800" b="1" dirty="0" err="1">
                <a:latin typeface="Courier New"/>
              </a:rPr>
              <a:t>remoteServAddr</a:t>
            </a:r>
            <a:r>
              <a:rPr lang="en-US" sz="1800" dirty="0">
                <a:latin typeface="Courier New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</a:rPr>
              <a:t>		</a:t>
            </a:r>
            <a:r>
              <a:rPr lang="en-US" sz="1800" dirty="0" err="1">
                <a:latin typeface="Courier New"/>
              </a:rPr>
              <a:t>sizeof</a:t>
            </a:r>
            <a:r>
              <a:rPr lang="en-US" sz="1800" dirty="0">
                <a:latin typeface="Courier New"/>
              </a:rPr>
              <a:t>(</a:t>
            </a:r>
            <a:r>
              <a:rPr lang="en-US" sz="1800" dirty="0" err="1">
                <a:latin typeface="Courier New"/>
              </a:rPr>
              <a:t>remoteServAddr</a:t>
            </a:r>
            <a:r>
              <a:rPr lang="en-US" sz="1800" dirty="0">
                <a:latin typeface="Courier New"/>
              </a:rPr>
              <a:t>));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00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for 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getsockopt</a:t>
            </a:r>
            <a:r>
              <a:rPr lang="en-US" dirty="0" smtClean="0"/>
              <a:t>(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sid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level,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optname</a:t>
            </a:r>
            <a:r>
              <a:rPr lang="en-US" dirty="0" smtClean="0"/>
              <a:t>, void* </a:t>
            </a:r>
            <a:r>
              <a:rPr lang="en-US" dirty="0" err="1" smtClean="0"/>
              <a:t>optval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optlen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setsockopt</a:t>
            </a:r>
            <a:r>
              <a:rPr lang="en-US" b="1" dirty="0" smtClean="0"/>
              <a:t>(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sid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level,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optname</a:t>
            </a:r>
            <a:r>
              <a:rPr lang="en-US" dirty="0" smtClean="0"/>
              <a:t>, const void* </a:t>
            </a:r>
            <a:r>
              <a:rPr lang="en-US" dirty="0" err="1" smtClean="0"/>
              <a:t>optval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optlen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/>
              <a:t>IN_MULTICAST</a:t>
            </a:r>
            <a:r>
              <a:rPr lang="en-US" dirty="0" smtClean="0"/>
              <a:t>(</a:t>
            </a:r>
            <a:r>
              <a:rPr lang="en-US" b="1" dirty="0" err="1" smtClean="0"/>
              <a:t>ntohl</a:t>
            </a:r>
            <a:r>
              <a:rPr lang="en-US" dirty="0" smtClean="0"/>
              <a:t>(</a:t>
            </a:r>
            <a:r>
              <a:rPr lang="en-US" dirty="0" err="1" smtClean="0"/>
              <a:t>Addr.sin_addr.s_addr</a:t>
            </a:r>
            <a:r>
              <a:rPr lang="en-US" dirty="0" smtClean="0"/>
              <a:t>))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 – 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Socket ID</a:t>
            </a:r>
          </a:p>
          <a:p>
            <a:pPr lvl="1"/>
            <a:r>
              <a:rPr lang="en-US" dirty="0" smtClean="0"/>
              <a:t>AF_INET </a:t>
            </a:r>
          </a:p>
          <a:p>
            <a:pPr lvl="1"/>
            <a:r>
              <a:rPr lang="en-US" dirty="0" smtClean="0"/>
              <a:t>SOCK_DGRAM or SOCK_RAW</a:t>
            </a:r>
          </a:p>
          <a:p>
            <a:r>
              <a:rPr lang="en-US" b="1" dirty="0" smtClean="0"/>
              <a:t>Level</a:t>
            </a:r>
            <a:r>
              <a:rPr lang="en-US" dirty="0" smtClean="0"/>
              <a:t> (identifies the layer that is to handle the option, message or query)</a:t>
            </a:r>
          </a:p>
          <a:p>
            <a:pPr lvl="1"/>
            <a:r>
              <a:rPr lang="en-US" dirty="0" smtClean="0"/>
              <a:t>SOL_SOCKET (socket layer)</a:t>
            </a:r>
          </a:p>
          <a:p>
            <a:pPr lvl="1"/>
            <a:r>
              <a:rPr lang="en-US" b="1" dirty="0" smtClean="0"/>
              <a:t>IPPROTO_IP</a:t>
            </a:r>
            <a:r>
              <a:rPr lang="en-US" dirty="0" smtClean="0"/>
              <a:t> (IP layer)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 </a:t>
            </a:r>
          </a:p>
          <a:p>
            <a:pPr lvl="1"/>
            <a:r>
              <a:rPr lang="en-US" dirty="0" smtClean="0"/>
              <a:t>Source ( IP , Port )</a:t>
            </a:r>
          </a:p>
          <a:p>
            <a:pPr lvl="1"/>
            <a:r>
              <a:rPr lang="en-US" dirty="0" smtClean="0"/>
              <a:t>Destination ( IP , Port ) </a:t>
            </a:r>
          </a:p>
          <a:p>
            <a:pPr lvl="1"/>
            <a:r>
              <a:rPr lang="en-US" dirty="0" smtClean="0"/>
              <a:t>Protocol ( TCP , UDP , SCTP)</a:t>
            </a:r>
          </a:p>
          <a:p>
            <a:r>
              <a:rPr lang="en-US" dirty="0" smtClean="0"/>
              <a:t>Connection Oriented / Connection less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 – 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optname</a:t>
            </a:r>
            <a:r>
              <a:rPr lang="en-US" dirty="0" smtClean="0"/>
              <a:t> (option for multicasting)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94722"/>
              </p:ext>
            </p:extLst>
          </p:nvPr>
        </p:nvGraphicFramePr>
        <p:xfrm>
          <a:off x="990600" y="2286000"/>
          <a:ext cx="70866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1914747"/>
                <a:gridCol w="1895253"/>
              </a:tblGrid>
              <a:tr h="520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setsockopt()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getsockopt()</a:t>
                      </a:r>
                    </a:p>
                  </a:txBody>
                  <a:tcPr marL="9525" marR="9525" marT="9525" marB="0" anchor="ctr"/>
                </a:tc>
              </a:tr>
              <a:tr h="520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IP_MULTICAST_LOOP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</a:tr>
              <a:tr h="520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IP_MULTICAST_TTL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</a:tr>
              <a:tr h="520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IP_MULTICAST_IF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</a:tr>
              <a:tr h="520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IP_ADD_MEMBERSHIP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</a:tr>
              <a:tr h="520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IP_DROP_MEMBERSHIP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Value for 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loopback</a:t>
            </a:r>
          </a:p>
          <a:p>
            <a:pPr lvl="1"/>
            <a:r>
              <a:rPr lang="en-US" sz="2400" dirty="0" err="1" smtClean="0"/>
              <a:t>u_char</a:t>
            </a:r>
            <a:r>
              <a:rPr lang="en-US" sz="2400" dirty="0" smtClean="0"/>
              <a:t>    </a:t>
            </a:r>
            <a:r>
              <a:rPr lang="en-US" sz="2400" b="1" dirty="0" smtClean="0"/>
              <a:t>loop</a:t>
            </a:r>
            <a:r>
              <a:rPr lang="en-US" sz="2400" dirty="0" smtClean="0"/>
              <a:t>;  // loop = 0 or 1</a:t>
            </a:r>
          </a:p>
          <a:p>
            <a:pPr lvl="1"/>
            <a:r>
              <a:rPr lang="en-US" sz="2400" dirty="0" err="1" smtClean="0"/>
              <a:t>setsockopt</a:t>
            </a:r>
            <a:r>
              <a:rPr lang="en-US" sz="2400" dirty="0" smtClean="0"/>
              <a:t>(socket, IPPROTO_IP, </a:t>
            </a:r>
            <a:r>
              <a:rPr lang="en-US" sz="2400" b="1" dirty="0" smtClean="0"/>
              <a:t>IP_MULTICAST_LOOP, &amp;loop</a:t>
            </a:r>
            <a:r>
              <a:rPr lang="en-US" sz="2400" dirty="0" smtClean="0"/>
              <a:t>,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(loop));</a:t>
            </a:r>
          </a:p>
          <a:p>
            <a:r>
              <a:rPr lang="en-US" dirty="0" smtClean="0"/>
              <a:t>TTL</a:t>
            </a:r>
          </a:p>
          <a:p>
            <a:pPr lvl="1"/>
            <a:r>
              <a:rPr lang="en-US" sz="2400" dirty="0" err="1" smtClean="0"/>
              <a:t>u_char</a:t>
            </a:r>
            <a:r>
              <a:rPr lang="en-US" sz="2400" dirty="0" smtClean="0"/>
              <a:t>    </a:t>
            </a:r>
            <a:r>
              <a:rPr lang="en-US" sz="2400" b="1" dirty="0" err="1" smtClean="0"/>
              <a:t>ttl</a:t>
            </a:r>
            <a:r>
              <a:rPr lang="en-US" sz="2400" dirty="0" smtClean="0"/>
              <a:t>; // default = 1 for own network only, 0 to 255 </a:t>
            </a:r>
          </a:p>
          <a:p>
            <a:pPr lvl="1"/>
            <a:r>
              <a:rPr lang="en-US" sz="2400" dirty="0" err="1" smtClean="0"/>
              <a:t>setsockopt</a:t>
            </a:r>
            <a:r>
              <a:rPr lang="en-US" sz="2400" dirty="0" smtClean="0"/>
              <a:t>(socket, IPPROTO_IP, </a:t>
            </a:r>
            <a:r>
              <a:rPr lang="en-US" sz="2400" b="1" dirty="0" smtClean="0"/>
              <a:t>IP_MULTICAST_TTL, &amp;</a:t>
            </a:r>
            <a:r>
              <a:rPr lang="en-US" sz="2400" b="1" dirty="0" err="1" smtClean="0"/>
              <a:t>ttl</a:t>
            </a:r>
            <a:r>
              <a:rPr lang="en-US" sz="2400" b="1" dirty="0" smtClean="0"/>
              <a:t>,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ttl</a:t>
            </a:r>
            <a:r>
              <a:rPr lang="en-US" sz="2400" dirty="0" smtClean="0"/>
              <a:t>));</a:t>
            </a:r>
          </a:p>
          <a:p>
            <a:r>
              <a:rPr lang="en-US" dirty="0" smtClean="0"/>
              <a:t>Interface (multicast datagram sent from)</a:t>
            </a:r>
          </a:p>
          <a:p>
            <a:pPr lvl="1"/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in_addr</a:t>
            </a:r>
            <a:r>
              <a:rPr lang="en-US" sz="2400" dirty="0" smtClean="0"/>
              <a:t>      </a:t>
            </a:r>
            <a:r>
              <a:rPr lang="en-US" sz="2400" b="1" dirty="0" err="1" smtClean="0"/>
              <a:t>interface_addr</a:t>
            </a:r>
            <a:r>
              <a:rPr lang="en-US" sz="2400" dirty="0" smtClean="0"/>
              <a:t>; </a:t>
            </a:r>
          </a:p>
          <a:p>
            <a:pPr lvl="1"/>
            <a:r>
              <a:rPr lang="en-US" sz="2400" dirty="0" err="1" smtClean="0"/>
              <a:t>setsockopt</a:t>
            </a:r>
            <a:r>
              <a:rPr lang="en-US" sz="2400" dirty="0" smtClean="0"/>
              <a:t> (socket, IPPROTO_IP, </a:t>
            </a:r>
            <a:r>
              <a:rPr lang="en-US" sz="2400" b="1" dirty="0" smtClean="0"/>
              <a:t>IP_MULTICAST_IF, &amp;</a:t>
            </a:r>
            <a:r>
              <a:rPr lang="en-US" sz="2400" b="1" dirty="0" err="1" smtClean="0"/>
              <a:t>interface_addr</a:t>
            </a:r>
            <a:r>
              <a:rPr lang="en-US" sz="2400" dirty="0" smtClean="0"/>
              <a:t>,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interface_addr</a:t>
            </a:r>
            <a:r>
              <a:rPr lang="en-US" sz="2400" dirty="0" smtClean="0"/>
              <a:t>));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Value for 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Membership request structure</a:t>
            </a:r>
          </a:p>
          <a:p>
            <a:pPr lvl="1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ip_mreq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                    /* IP multicast address of group */</a:t>
            </a:r>
          </a:p>
          <a:p>
            <a:pPr lvl="1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imr_multiaddr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 /* local IP address of interface */</a:t>
            </a:r>
          </a:p>
          <a:p>
            <a:pPr lvl="1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imr_interface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b="1" dirty="0" smtClean="0"/>
              <a:t>Add Members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ip_mreq</a:t>
            </a:r>
            <a:r>
              <a:rPr lang="en-US" dirty="0" smtClean="0"/>
              <a:t>    </a:t>
            </a:r>
            <a:r>
              <a:rPr lang="en-US" b="1" dirty="0" err="1" smtClean="0"/>
              <a:t>mreq</a:t>
            </a:r>
            <a:r>
              <a:rPr lang="en-US" b="1" dirty="0" smtClean="0"/>
              <a:t>;</a:t>
            </a:r>
          </a:p>
          <a:p>
            <a:pPr lvl="1"/>
            <a:r>
              <a:rPr lang="en-US" dirty="0" err="1" smtClean="0"/>
              <a:t>setsockopt</a:t>
            </a:r>
            <a:r>
              <a:rPr lang="en-US" dirty="0" smtClean="0"/>
              <a:t> (socket, IPPROTO_IP</a:t>
            </a:r>
            <a:r>
              <a:rPr lang="en-US" b="1" dirty="0" smtClean="0"/>
              <a:t>, IP_ADD_MEMBERSHIP, &amp;</a:t>
            </a:r>
            <a:r>
              <a:rPr lang="en-US" b="1" dirty="0" err="1" smtClean="0"/>
              <a:t>mreq</a:t>
            </a:r>
            <a:r>
              <a:rPr lang="en-US" dirty="0" smtClean="0"/>
              <a:t>,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mreq</a:t>
            </a:r>
            <a:r>
              <a:rPr lang="en-US" dirty="0" smtClean="0"/>
              <a:t>));</a:t>
            </a:r>
          </a:p>
          <a:p>
            <a:r>
              <a:rPr lang="en-US" b="1" dirty="0" smtClean="0"/>
              <a:t>Drop Members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ip_mreq</a:t>
            </a:r>
            <a:r>
              <a:rPr lang="en-US" dirty="0" smtClean="0"/>
              <a:t>    </a:t>
            </a:r>
            <a:r>
              <a:rPr lang="en-US" b="1" dirty="0" err="1" smtClean="0"/>
              <a:t>mreq</a:t>
            </a:r>
            <a:r>
              <a:rPr lang="en-US" dirty="0" smtClean="0"/>
              <a:t>; </a:t>
            </a:r>
          </a:p>
          <a:p>
            <a:pPr lvl="1"/>
            <a:r>
              <a:rPr lang="en-US" dirty="0" err="1" smtClean="0"/>
              <a:t>setsockopt</a:t>
            </a:r>
            <a:r>
              <a:rPr lang="en-US" dirty="0" smtClean="0"/>
              <a:t> (socket, IPPROTO_IP, </a:t>
            </a:r>
            <a:r>
              <a:rPr lang="en-US" b="1" dirty="0" smtClean="0"/>
              <a:t>IP_DROP_MEMBERSHIP, &amp;</a:t>
            </a:r>
            <a:r>
              <a:rPr lang="en-US" b="1" dirty="0" err="1" smtClean="0"/>
              <a:t>mreq</a:t>
            </a:r>
            <a:r>
              <a:rPr lang="en-US" dirty="0" smtClean="0"/>
              <a:t>,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mreq</a:t>
            </a:r>
            <a:r>
              <a:rPr lang="en-US" dirty="0" smtClean="0"/>
              <a:t>));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socket(AF_INET,SOCK_DGRAM,0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Courier New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</a:rPr>
              <a:t>servAddr.sin_family</a:t>
            </a:r>
            <a:r>
              <a:rPr lang="en-US" sz="1600" dirty="0" smtClean="0">
                <a:latin typeface="Courier New"/>
              </a:rPr>
              <a:t>=AF_INET</a:t>
            </a:r>
            <a:r>
              <a:rPr lang="en-US" sz="1600" dirty="0"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</a:rPr>
              <a:t>servAddr.sin_addr.s_addr</a:t>
            </a:r>
            <a:r>
              <a:rPr lang="en-US" sz="1600" dirty="0" smtClean="0">
                <a:latin typeface="Courier New"/>
              </a:rPr>
              <a:t>=</a:t>
            </a:r>
            <a:r>
              <a:rPr lang="en-US" sz="1600" dirty="0" err="1" smtClean="0">
                <a:latin typeface="Courier New"/>
              </a:rPr>
              <a:t>htonl</a:t>
            </a:r>
            <a:r>
              <a:rPr lang="en-US" sz="1600" dirty="0" smtClean="0">
                <a:latin typeface="Courier New"/>
              </a:rPr>
              <a:t>(INADDR_ANY</a:t>
            </a:r>
            <a:r>
              <a:rPr lang="en-US" sz="1600" dirty="0"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</a:rPr>
              <a:t>servAddr.sin_port</a:t>
            </a:r>
            <a:r>
              <a:rPr lang="en-US" sz="1600" dirty="0" smtClean="0">
                <a:latin typeface="Courier New"/>
              </a:rPr>
              <a:t>=</a:t>
            </a:r>
            <a:r>
              <a:rPr lang="en-US" sz="1600" dirty="0" err="1" smtClean="0">
                <a:latin typeface="Courier New"/>
              </a:rPr>
              <a:t>htons</a:t>
            </a:r>
            <a:r>
              <a:rPr lang="en-US" sz="1600" dirty="0" smtClean="0">
                <a:latin typeface="Courier New"/>
              </a:rPr>
              <a:t>(</a:t>
            </a:r>
            <a:r>
              <a:rPr lang="en-US" sz="1600" b="1" dirty="0" smtClean="0">
                <a:latin typeface="Courier New"/>
              </a:rPr>
              <a:t>SERVER_PORT</a:t>
            </a:r>
            <a:r>
              <a:rPr lang="en-US" sz="1600" dirty="0" smtClean="0">
                <a:latin typeface="Courier New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</a:rPr>
              <a:t>rc</a:t>
            </a:r>
            <a:r>
              <a:rPr lang="en-US" sz="1600" dirty="0" smtClean="0">
                <a:latin typeface="Courier New"/>
              </a:rPr>
              <a:t> = bind(</a:t>
            </a:r>
            <a:r>
              <a:rPr lang="en-US" sz="1600" b="1" dirty="0" err="1" smtClean="0">
                <a:latin typeface="Courier New"/>
              </a:rPr>
              <a:t>sd</a:t>
            </a:r>
            <a:r>
              <a:rPr lang="en-US" sz="1600" dirty="0">
                <a:latin typeface="Courier New"/>
              </a:rPr>
              <a:t>,(</a:t>
            </a:r>
            <a:r>
              <a:rPr lang="en-US" sz="1600" dirty="0" err="1">
                <a:latin typeface="Courier New"/>
              </a:rPr>
              <a:t>struct</a:t>
            </a:r>
            <a:r>
              <a:rPr lang="en-US" sz="1600" dirty="0">
                <a:latin typeface="Courier New"/>
              </a:rPr>
              <a:t> </a:t>
            </a:r>
            <a:r>
              <a:rPr lang="en-US" sz="1600" dirty="0" err="1">
                <a:latin typeface="Courier New"/>
              </a:rPr>
              <a:t>sockaddr</a:t>
            </a:r>
            <a:r>
              <a:rPr lang="en-US" sz="1600" dirty="0">
                <a:latin typeface="Courier New"/>
              </a:rPr>
              <a:t> *) </a:t>
            </a:r>
            <a:r>
              <a:rPr lang="en-US" sz="1600" b="1" dirty="0">
                <a:latin typeface="Courier New"/>
              </a:rPr>
              <a:t>&amp;</a:t>
            </a:r>
            <a:r>
              <a:rPr lang="en-US" sz="1600" b="1" dirty="0" err="1">
                <a:latin typeface="Courier New"/>
              </a:rPr>
              <a:t>servAddr</a:t>
            </a:r>
            <a:r>
              <a:rPr lang="en-US" sz="1600" dirty="0">
                <a:latin typeface="Courier New"/>
              </a:rPr>
              <a:t>, </a:t>
            </a:r>
            <a:r>
              <a:rPr lang="en-US" sz="1600" dirty="0" err="1">
                <a:latin typeface="Courier New"/>
              </a:rPr>
              <a:t>sizeof</a:t>
            </a:r>
            <a:r>
              <a:rPr lang="en-US" sz="1600" dirty="0">
                <a:latin typeface="Courier New"/>
              </a:rPr>
              <a:t>(</a:t>
            </a:r>
            <a:r>
              <a:rPr lang="en-US" sz="1600" dirty="0" err="1">
                <a:latin typeface="Courier New"/>
              </a:rPr>
              <a:t>servAddr</a:t>
            </a:r>
            <a:r>
              <a:rPr lang="en-US" sz="1600" dirty="0" smtClean="0">
                <a:latin typeface="Courier New"/>
              </a:rPr>
              <a:t>))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</a:rPr>
              <a:t>/* </a:t>
            </a:r>
            <a:r>
              <a:rPr lang="en-US" sz="1600" dirty="0">
                <a:latin typeface="Courier New"/>
              </a:rPr>
              <a:t>join multicast group */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</a:rPr>
              <a:t>mreq.imr_multiaddr.s_addr</a:t>
            </a:r>
            <a:r>
              <a:rPr lang="en-US" sz="1600" dirty="0" smtClean="0">
                <a:latin typeface="Courier New"/>
              </a:rPr>
              <a:t>=</a:t>
            </a:r>
            <a:r>
              <a:rPr lang="en-US" sz="1600" dirty="0" err="1" smtClean="0">
                <a:latin typeface="Courier New"/>
              </a:rPr>
              <a:t>mcastAddr.s_addr</a:t>
            </a:r>
            <a:r>
              <a:rPr lang="en-US" sz="1600" dirty="0"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</a:rPr>
              <a:t>mreq.imr_interface.s_addr</a:t>
            </a:r>
            <a:r>
              <a:rPr lang="en-US" sz="1600" dirty="0" smtClean="0">
                <a:latin typeface="Courier New"/>
              </a:rPr>
              <a:t>=</a:t>
            </a:r>
            <a:r>
              <a:rPr lang="en-US" sz="1600" dirty="0" err="1" smtClean="0">
                <a:latin typeface="Courier New"/>
              </a:rPr>
              <a:t>htonl</a:t>
            </a:r>
            <a:r>
              <a:rPr lang="en-US" sz="1600" dirty="0" smtClean="0">
                <a:latin typeface="Courier New"/>
              </a:rPr>
              <a:t>(INADDR_ANY</a:t>
            </a:r>
            <a:r>
              <a:rPr lang="en-US" sz="1600" dirty="0"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</a:rPr>
              <a:t>  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</a:rPr>
              <a:t>rc</a:t>
            </a:r>
            <a:r>
              <a:rPr lang="en-US" sz="1600" dirty="0" smtClean="0">
                <a:latin typeface="Courier New"/>
              </a:rPr>
              <a:t> </a:t>
            </a:r>
            <a:r>
              <a:rPr lang="en-US" sz="1600" dirty="0">
                <a:latin typeface="Courier New"/>
              </a:rPr>
              <a:t>= </a:t>
            </a:r>
            <a:r>
              <a:rPr lang="en-US" sz="1600" dirty="0" err="1">
                <a:latin typeface="Courier New"/>
              </a:rPr>
              <a:t>setsockopt</a:t>
            </a:r>
            <a:r>
              <a:rPr lang="en-US" sz="1600" dirty="0">
                <a:latin typeface="Courier New"/>
              </a:rPr>
              <a:t>(</a:t>
            </a:r>
            <a:r>
              <a:rPr lang="en-US" sz="1600" dirty="0" err="1">
                <a:latin typeface="Courier New"/>
              </a:rPr>
              <a:t>sd,IPPROTO_IP,IP_ADD_MEMBERSHIP</a:t>
            </a:r>
            <a:r>
              <a:rPr lang="en-US" sz="1600" dirty="0" smtClean="0">
                <a:latin typeface="Courier New"/>
              </a:rPr>
              <a:t>,(</a:t>
            </a:r>
            <a:r>
              <a:rPr lang="en-US" sz="1600" dirty="0">
                <a:latin typeface="Courier New"/>
              </a:rPr>
              <a:t>void *) &amp;</a:t>
            </a:r>
            <a:r>
              <a:rPr lang="en-US" sz="1600" dirty="0" err="1">
                <a:latin typeface="Courier New"/>
              </a:rPr>
              <a:t>mreq</a:t>
            </a:r>
            <a:r>
              <a:rPr lang="en-US" sz="1600" dirty="0">
                <a:latin typeface="Courier New"/>
              </a:rPr>
              <a:t>, </a:t>
            </a:r>
            <a:endParaRPr lang="en-US" sz="1600" dirty="0" smtClean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</a:rPr>
              <a:t> </a:t>
            </a:r>
            <a:r>
              <a:rPr lang="en-US" sz="1600" dirty="0" smtClean="0">
                <a:latin typeface="Courier New"/>
              </a:rPr>
              <a:t>                                                 </a:t>
            </a:r>
            <a:r>
              <a:rPr lang="en-US" sz="1600" dirty="0" err="1" smtClean="0">
                <a:latin typeface="Courier New"/>
              </a:rPr>
              <a:t>sizeof</a:t>
            </a:r>
            <a:r>
              <a:rPr lang="en-US" sz="1600" dirty="0" smtClean="0">
                <a:latin typeface="Courier New"/>
              </a:rPr>
              <a:t>(</a:t>
            </a:r>
            <a:r>
              <a:rPr lang="en-US" sz="1600" dirty="0" err="1" smtClean="0">
                <a:latin typeface="Courier New"/>
              </a:rPr>
              <a:t>mreq</a:t>
            </a:r>
            <a:r>
              <a:rPr lang="en-US" sz="1600" dirty="0" smtClean="0">
                <a:latin typeface="Courier New"/>
              </a:rPr>
              <a:t>));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</a:rPr>
              <a:t>n = </a:t>
            </a:r>
            <a:r>
              <a:rPr lang="en-US" sz="1600" dirty="0" err="1">
                <a:latin typeface="Courier New"/>
              </a:rPr>
              <a:t>recvfrom</a:t>
            </a:r>
            <a:r>
              <a:rPr lang="en-US" sz="1600" dirty="0">
                <a:latin typeface="Courier New"/>
              </a:rPr>
              <a:t>(sd,msg,MAX_MSG,0,(</a:t>
            </a:r>
            <a:r>
              <a:rPr lang="en-US" sz="1600" dirty="0" err="1">
                <a:latin typeface="Courier New"/>
              </a:rPr>
              <a:t>struct</a:t>
            </a:r>
            <a:r>
              <a:rPr lang="en-US" sz="1600" dirty="0">
                <a:latin typeface="Courier New"/>
              </a:rPr>
              <a:t> </a:t>
            </a:r>
            <a:r>
              <a:rPr lang="en-US" sz="1600" dirty="0" err="1">
                <a:latin typeface="Courier New"/>
              </a:rPr>
              <a:t>sockaddr</a:t>
            </a:r>
            <a:r>
              <a:rPr lang="en-US" sz="1600" dirty="0">
                <a:latin typeface="Courier New"/>
              </a:rPr>
              <a:t> *) &amp;</a:t>
            </a:r>
            <a:r>
              <a:rPr lang="en-US" sz="1600" dirty="0" err="1">
                <a:latin typeface="Courier New"/>
              </a:rPr>
              <a:t>cliAddr</a:t>
            </a:r>
            <a:r>
              <a:rPr lang="en-US" sz="1600" dirty="0">
                <a:latin typeface="Courier New"/>
              </a:rPr>
              <a:t>,&amp;</a:t>
            </a:r>
            <a:r>
              <a:rPr lang="en-US" sz="1600" dirty="0" err="1">
                <a:latin typeface="Courier New"/>
              </a:rPr>
              <a:t>cliLen</a:t>
            </a:r>
            <a:r>
              <a:rPr lang="en-US" sz="1600" dirty="0">
                <a:latin typeface="Courier New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82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Sender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//simple UDP sender 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socket(AF_INET,SOCK_DGRAM,0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/>
              </a:rPr>
              <a:t>setsockopt</a:t>
            </a:r>
            <a:r>
              <a:rPr lang="en-US" sz="1600" dirty="0">
                <a:latin typeface="Courier New"/>
              </a:rPr>
              <a:t>(</a:t>
            </a:r>
            <a:r>
              <a:rPr lang="en-US" sz="1600" dirty="0" err="1">
                <a:latin typeface="Courier New"/>
              </a:rPr>
              <a:t>sd,IPPROTO_IP,IP_MULTICAST_TTL</a:t>
            </a:r>
            <a:r>
              <a:rPr lang="en-US" sz="1600" dirty="0">
                <a:latin typeface="Courier New"/>
              </a:rPr>
              <a:t>, &amp;</a:t>
            </a:r>
            <a:r>
              <a:rPr lang="en-US" sz="1600" dirty="0" err="1">
                <a:latin typeface="Courier New"/>
              </a:rPr>
              <a:t>ttl,sizeof</a:t>
            </a:r>
            <a:r>
              <a:rPr lang="en-US" sz="1600" dirty="0">
                <a:latin typeface="Courier New"/>
              </a:rPr>
              <a:t>(</a:t>
            </a:r>
            <a:r>
              <a:rPr lang="en-US" sz="1600" dirty="0" err="1">
                <a:latin typeface="Courier New"/>
              </a:rPr>
              <a:t>ttl</a:t>
            </a:r>
            <a:r>
              <a:rPr lang="en-US" sz="1600" dirty="0" smtClean="0">
                <a:latin typeface="Courier New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/>
              </a:rPr>
              <a:t>servAddr</a:t>
            </a:r>
            <a:r>
              <a:rPr lang="en-US" sz="1600" dirty="0" err="1" smtClean="0">
                <a:latin typeface="Courier New"/>
              </a:rPr>
              <a:t>.sin_family</a:t>
            </a:r>
            <a:r>
              <a:rPr lang="en-US" sz="1600" dirty="0" smtClean="0">
                <a:latin typeface="Courier New"/>
              </a:rPr>
              <a:t> </a:t>
            </a:r>
            <a:r>
              <a:rPr lang="en-US" sz="1600" dirty="0">
                <a:latin typeface="Courier New"/>
              </a:rPr>
              <a:t>= AF_INET;</a:t>
            </a:r>
          </a:p>
          <a:p>
            <a:pPr marL="0" indent="0">
              <a:buNone/>
            </a:pPr>
            <a:r>
              <a:rPr lang="en-US" sz="1600" dirty="0" err="1">
                <a:latin typeface="Courier New"/>
              </a:rPr>
              <a:t>servAddr</a:t>
            </a:r>
            <a:r>
              <a:rPr lang="en-US" sz="1600" dirty="0" err="1" smtClean="0">
                <a:latin typeface="Courier New"/>
              </a:rPr>
              <a:t>.sin_addr.s_addr</a:t>
            </a:r>
            <a:r>
              <a:rPr lang="en-US" sz="1600" dirty="0" smtClean="0">
                <a:latin typeface="Courier New"/>
              </a:rPr>
              <a:t> </a:t>
            </a:r>
            <a:r>
              <a:rPr lang="en-US" sz="1600" dirty="0">
                <a:latin typeface="Courier New"/>
              </a:rPr>
              <a:t>= </a:t>
            </a:r>
            <a:r>
              <a:rPr lang="en-US" sz="1600" dirty="0" err="1">
                <a:latin typeface="Courier New"/>
              </a:rPr>
              <a:t>htonl</a:t>
            </a:r>
            <a:r>
              <a:rPr lang="en-US" sz="1600" dirty="0"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SERVER_IP</a:t>
            </a:r>
            <a:r>
              <a:rPr lang="en-US" sz="1600" dirty="0"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latin typeface="Courier New"/>
              </a:rPr>
              <a:t>servAddr</a:t>
            </a:r>
            <a:r>
              <a:rPr lang="en-US" sz="1600" dirty="0" err="1" smtClean="0">
                <a:latin typeface="Courier New"/>
              </a:rPr>
              <a:t>.sin_port</a:t>
            </a:r>
            <a:r>
              <a:rPr lang="en-US" sz="1600" dirty="0" smtClean="0">
                <a:latin typeface="Courier New"/>
              </a:rPr>
              <a:t> </a:t>
            </a:r>
            <a:r>
              <a:rPr lang="en-US" sz="1600" dirty="0">
                <a:latin typeface="Courier New"/>
              </a:rPr>
              <a:t>= </a:t>
            </a:r>
            <a:r>
              <a:rPr lang="en-US" sz="1600" dirty="0" err="1">
                <a:latin typeface="Courier New"/>
              </a:rPr>
              <a:t>htons</a:t>
            </a:r>
            <a:r>
              <a:rPr lang="en-US" sz="1600" dirty="0"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SERVER_PORT</a:t>
            </a:r>
            <a:r>
              <a:rPr lang="en-US" sz="1600" dirty="0">
                <a:latin typeface="Courier New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</a:rPr>
              <a:t>rc</a:t>
            </a:r>
            <a:r>
              <a:rPr lang="en-US" sz="1600" dirty="0" smtClean="0">
                <a:latin typeface="Courier New"/>
              </a:rPr>
              <a:t> </a:t>
            </a:r>
            <a:r>
              <a:rPr lang="en-US" sz="1600" dirty="0">
                <a:latin typeface="Courier New"/>
              </a:rPr>
              <a:t>= </a:t>
            </a:r>
            <a:r>
              <a:rPr lang="en-US" sz="1600" dirty="0" err="1">
                <a:latin typeface="Courier New"/>
              </a:rPr>
              <a:t>sendto</a:t>
            </a:r>
            <a:r>
              <a:rPr lang="en-US" sz="1600" dirty="0">
                <a:latin typeface="Courier New"/>
              </a:rPr>
              <a:t>(</a:t>
            </a:r>
            <a:r>
              <a:rPr lang="en-US" sz="1600" dirty="0" err="1">
                <a:latin typeface="Courier New"/>
              </a:rPr>
              <a:t>sd,argv</a:t>
            </a:r>
            <a:r>
              <a:rPr lang="en-US" sz="1600" dirty="0">
                <a:latin typeface="Courier New"/>
              </a:rPr>
              <a:t>[i],</a:t>
            </a:r>
            <a:r>
              <a:rPr lang="en-US" sz="1600" dirty="0" err="1">
                <a:latin typeface="Courier New"/>
              </a:rPr>
              <a:t>strlen</a:t>
            </a:r>
            <a:r>
              <a:rPr lang="en-US" sz="1600" dirty="0">
                <a:latin typeface="Courier New"/>
              </a:rPr>
              <a:t>(</a:t>
            </a:r>
            <a:r>
              <a:rPr lang="en-US" sz="1600" dirty="0" err="1">
                <a:latin typeface="Courier New"/>
              </a:rPr>
              <a:t>argv</a:t>
            </a:r>
            <a:r>
              <a:rPr lang="en-US" sz="1600" dirty="0">
                <a:latin typeface="Courier New"/>
              </a:rPr>
              <a:t>[i])+1,0,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</a:rPr>
              <a:t>	       (</a:t>
            </a:r>
            <a:r>
              <a:rPr lang="en-US" sz="1600" dirty="0" err="1">
                <a:latin typeface="Courier New"/>
              </a:rPr>
              <a:t>struct</a:t>
            </a:r>
            <a:r>
              <a:rPr lang="en-US" sz="1600" dirty="0">
                <a:latin typeface="Courier New"/>
              </a:rPr>
              <a:t> </a:t>
            </a:r>
            <a:r>
              <a:rPr lang="en-US" sz="1600" dirty="0" err="1">
                <a:latin typeface="Courier New"/>
              </a:rPr>
              <a:t>sockaddr</a:t>
            </a:r>
            <a:r>
              <a:rPr lang="en-US" sz="1600" dirty="0">
                <a:latin typeface="Courier New"/>
              </a:rPr>
              <a:t> *) </a:t>
            </a:r>
            <a:r>
              <a:rPr lang="en-US" sz="1600" b="1" dirty="0">
                <a:latin typeface="Courier New"/>
              </a:rPr>
              <a:t>&amp;</a:t>
            </a:r>
            <a:r>
              <a:rPr lang="en-US" sz="1600" b="1" dirty="0" err="1">
                <a:latin typeface="Courier New"/>
              </a:rPr>
              <a:t>servAddr</a:t>
            </a:r>
            <a:r>
              <a:rPr lang="en-US" sz="1600" dirty="0">
                <a:latin typeface="Courier New"/>
              </a:rPr>
              <a:t>, </a:t>
            </a:r>
            <a:r>
              <a:rPr lang="en-US" sz="1600" dirty="0" err="1">
                <a:latin typeface="Courier New"/>
              </a:rPr>
              <a:t>sizeof</a:t>
            </a:r>
            <a:r>
              <a:rPr lang="en-US" sz="1600" dirty="0">
                <a:latin typeface="Courier New"/>
              </a:rPr>
              <a:t>(</a:t>
            </a:r>
            <a:r>
              <a:rPr lang="en-US" sz="1600" dirty="0" err="1">
                <a:latin typeface="Courier New"/>
              </a:rPr>
              <a:t>servAddr</a:t>
            </a:r>
            <a:r>
              <a:rPr lang="en-US" sz="1600" dirty="0">
                <a:latin typeface="Courier New"/>
              </a:rPr>
              <a:t>));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sockaddr</a:t>
            </a:r>
            <a:endParaRPr lang="en-US" b="1" dirty="0" smtClean="0"/>
          </a:p>
          <a:p>
            <a:r>
              <a:rPr lang="en-US" b="1" dirty="0" err="1" smtClean="0"/>
              <a:t>sockaddr_in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Connection information. Used by connect , send , </a:t>
            </a:r>
            <a:r>
              <a:rPr lang="en-US" dirty="0" err="1" smtClean="0"/>
              <a:t>recv</a:t>
            </a:r>
            <a:r>
              <a:rPr lang="en-US" dirty="0" smtClean="0"/>
              <a:t> etc </a:t>
            </a:r>
          </a:p>
          <a:p>
            <a:r>
              <a:rPr lang="en-US" b="1" dirty="0" err="1" smtClean="0"/>
              <a:t>in_addr</a:t>
            </a:r>
            <a:endParaRPr lang="en-US" b="1" dirty="0" smtClean="0"/>
          </a:p>
          <a:p>
            <a:pPr lvl="1"/>
            <a:r>
              <a:rPr lang="en-US" dirty="0" smtClean="0"/>
              <a:t>IP address in long format</a:t>
            </a:r>
          </a:p>
          <a:p>
            <a:r>
              <a:rPr lang="en-US" b="1" dirty="0" err="1" smtClean="0"/>
              <a:t>hostent</a:t>
            </a:r>
            <a:endParaRPr lang="en-US" b="1" dirty="0" smtClean="0"/>
          </a:p>
          <a:p>
            <a:pPr lvl="1"/>
            <a:r>
              <a:rPr lang="en-US" dirty="0" smtClean="0"/>
              <a:t>The IP addresses of a hostname. Used by </a:t>
            </a:r>
            <a:r>
              <a:rPr lang="en-US" dirty="0" err="1" smtClean="0"/>
              <a:t>gethostbyname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sockaddr</a:t>
            </a:r>
            <a:r>
              <a:rPr lang="en-US" dirty="0" smtClean="0"/>
              <a:t> , </a:t>
            </a:r>
            <a:r>
              <a:rPr lang="en-US" dirty="0" err="1" smtClean="0"/>
              <a:t>sockaddr_in</a:t>
            </a:r>
            <a:r>
              <a:rPr lang="en-US" dirty="0" smtClean="0"/>
              <a:t> &amp; </a:t>
            </a:r>
            <a:r>
              <a:rPr lang="en-US" dirty="0" err="1" smtClean="0"/>
              <a:t>in_addr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5651"/>
            <a:ext cx="8565948" cy="396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hostent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173" y="2133600"/>
            <a:ext cx="8457741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337520"/>
          <a:ext cx="7924800" cy="483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476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/>
                </a:tc>
              </a:tr>
              <a:tr h="36387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socket</a:t>
                      </a:r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bind</a:t>
                      </a:r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listen</a:t>
                      </a:r>
                    </a:p>
                    <a:p>
                      <a:r>
                        <a:rPr lang="en-US" sz="2800" dirty="0" smtClean="0"/>
                        <a:t>accept                connect</a:t>
                      </a:r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write /send</a:t>
                      </a:r>
                    </a:p>
                    <a:p>
                      <a:r>
                        <a:rPr lang="en-US" sz="2800" dirty="0" smtClean="0"/>
                        <a:t>read / </a:t>
                      </a:r>
                      <a:r>
                        <a:rPr lang="en-US" sz="2800" dirty="0" err="1" smtClean="0"/>
                        <a:t>recv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socket</a:t>
                      </a:r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bind</a:t>
                      </a:r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err="1" smtClean="0"/>
                        <a:t>sendto</a:t>
                      </a:r>
                      <a:endParaRPr lang="en-US" sz="2800" dirty="0" smtClean="0"/>
                    </a:p>
                    <a:p>
                      <a:r>
                        <a:rPr lang="en-US" sz="2800" dirty="0" err="1" smtClean="0"/>
                        <a:t>recvfrom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socket: </a:t>
            </a:r>
            <a:r>
              <a:rPr lang="en-US" dirty="0" smtClean="0"/>
              <a:t>creates a socket of a given domain, type, protocol (buy a phone)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bind: </a:t>
            </a:r>
            <a:r>
              <a:rPr lang="en-US" dirty="0" smtClean="0"/>
              <a:t>assigns a name to the socket (get a telephone number)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listen: </a:t>
            </a:r>
            <a:r>
              <a:rPr lang="en-US" dirty="0" smtClean="0"/>
              <a:t>specifies the number of pending connections that can be queued for a server socket. (call waiting </a:t>
            </a:r>
            <a:r>
              <a:rPr lang="en-US" dirty="0" smtClean="0"/>
              <a:t>allowed)</a:t>
            </a:r>
            <a:endParaRPr lang="en-US" dirty="0" smtClean="0"/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accept: </a:t>
            </a:r>
            <a:r>
              <a:rPr lang="en-US" dirty="0" smtClean="0"/>
              <a:t>server accepts a connection request from a client (answer phone)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connect: </a:t>
            </a:r>
            <a:r>
              <a:rPr lang="en-US" dirty="0" smtClean="0"/>
              <a:t>client requests a connection request to a server (call)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send, </a:t>
            </a:r>
            <a:r>
              <a:rPr lang="en-US" b="1" dirty="0" err="1" smtClean="0"/>
              <a:t>sendto</a:t>
            </a:r>
            <a:r>
              <a:rPr lang="en-US" b="1" dirty="0" smtClean="0"/>
              <a:t>: </a:t>
            </a:r>
            <a:r>
              <a:rPr lang="en-US" dirty="0" smtClean="0"/>
              <a:t>write to connection (speak)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err="1" smtClean="0"/>
              <a:t>recv</a:t>
            </a:r>
            <a:r>
              <a:rPr lang="en-US" b="1" dirty="0" smtClean="0"/>
              <a:t>, </a:t>
            </a:r>
            <a:r>
              <a:rPr lang="en-US" b="1" dirty="0" err="1" smtClean="0"/>
              <a:t>recvfrom</a:t>
            </a:r>
            <a:r>
              <a:rPr lang="en-US" b="1" dirty="0" smtClean="0"/>
              <a:t>: </a:t>
            </a:r>
            <a:r>
              <a:rPr lang="en-US" dirty="0" smtClean="0"/>
              <a:t>read from connection (listen)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shutdown: </a:t>
            </a:r>
            <a:r>
              <a:rPr lang="en-US" dirty="0" smtClean="0"/>
              <a:t>end the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Functions used for TCP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81511"/>
            <a:ext cx="5181600" cy="5424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1057</Words>
  <Application>Microsoft Office PowerPoint</Application>
  <PresentationFormat>On-screen Show (4:3)</PresentationFormat>
  <Paragraphs>273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Socket Programming in C/C++</vt:lpstr>
      <vt:lpstr>Contents</vt:lpstr>
      <vt:lpstr>Socket</vt:lpstr>
      <vt:lpstr>Socket Structures</vt:lpstr>
      <vt:lpstr>sockaddr , sockaddr_in &amp; in_addr</vt:lpstr>
      <vt:lpstr>hostent</vt:lpstr>
      <vt:lpstr>Socket Functions</vt:lpstr>
      <vt:lpstr>Socket Functions</vt:lpstr>
      <vt:lpstr>Sockets Functions used for TCP</vt:lpstr>
      <vt:lpstr>Sockets Functions used for UDP</vt:lpstr>
      <vt:lpstr>Socket Functions</vt:lpstr>
      <vt:lpstr>Socket Functions</vt:lpstr>
      <vt:lpstr>socket()</vt:lpstr>
      <vt:lpstr>socket()</vt:lpstr>
      <vt:lpstr>bind()</vt:lpstr>
      <vt:lpstr>bind()</vt:lpstr>
      <vt:lpstr>listen()</vt:lpstr>
      <vt:lpstr>connect()</vt:lpstr>
      <vt:lpstr>connect()</vt:lpstr>
      <vt:lpstr>accept()</vt:lpstr>
      <vt:lpstr>PowerPoint Presentation</vt:lpstr>
      <vt:lpstr>send() / recv()</vt:lpstr>
      <vt:lpstr>Getting IP of a host name/domain</vt:lpstr>
      <vt:lpstr>PowerPoint Presentation</vt:lpstr>
      <vt:lpstr>Functions for UDP communication</vt:lpstr>
      <vt:lpstr>UDP Receiver</vt:lpstr>
      <vt:lpstr>UDP sender</vt:lpstr>
      <vt:lpstr>Functions for Multicasting</vt:lpstr>
      <vt:lpstr>Multicasting – Function Arguments</vt:lpstr>
      <vt:lpstr>Multicasting – Function Arguments</vt:lpstr>
      <vt:lpstr>Options Value for Multicasting</vt:lpstr>
      <vt:lpstr>Options Value for Multicasting</vt:lpstr>
      <vt:lpstr>Multicast Receiver</vt:lpstr>
      <vt:lpstr>Multicast Sender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 in C/C++</dc:title>
  <dc:creator>Muhammad Saeed</dc:creator>
  <cp:lastModifiedBy>Muhammad Saeed</cp:lastModifiedBy>
  <cp:revision>67</cp:revision>
  <dcterms:created xsi:type="dcterms:W3CDTF">2006-08-16T00:00:00Z</dcterms:created>
  <dcterms:modified xsi:type="dcterms:W3CDTF">2014-05-03T02:50:01Z</dcterms:modified>
</cp:coreProperties>
</file>