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7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1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59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3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1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6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4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4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5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98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91FF-5CF3-4A04-B1CA-44E1BF489F68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B2D4-EDBF-4F81-AC86-87337AD715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48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3825" y="-844764"/>
            <a:ext cx="12371349" cy="6455651"/>
            <a:chOff x="123825" y="-844764"/>
            <a:chExt cx="12371349" cy="6455651"/>
          </a:xfrm>
        </p:grpSpPr>
        <p:grpSp>
          <p:nvGrpSpPr>
            <p:cNvPr id="239" name="Gruppieren 238"/>
            <p:cNvGrpSpPr/>
            <p:nvPr/>
          </p:nvGrpSpPr>
          <p:grpSpPr>
            <a:xfrm>
              <a:off x="123826" y="-844764"/>
              <a:ext cx="12371348" cy="6455651"/>
              <a:chOff x="112756" y="-835239"/>
              <a:chExt cx="12371348" cy="6455651"/>
            </a:xfrm>
          </p:grpSpPr>
          <p:cxnSp>
            <p:nvCxnSpPr>
              <p:cNvPr id="92" name="Gerader Verbinder 91"/>
              <p:cNvCxnSpPr>
                <a:stCxn id="44" idx="2"/>
                <a:endCxn id="84" idx="0"/>
              </p:cNvCxnSpPr>
              <p:nvPr/>
            </p:nvCxnSpPr>
            <p:spPr>
              <a:xfrm flipH="1">
                <a:off x="8348175" y="2954176"/>
                <a:ext cx="2395104" cy="1687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>
                <a:stCxn id="6" idx="2"/>
                <a:endCxn id="97" idx="0"/>
              </p:cNvCxnSpPr>
              <p:nvPr/>
            </p:nvCxnSpPr>
            <p:spPr>
              <a:xfrm flipH="1">
                <a:off x="5202178" y="605241"/>
                <a:ext cx="1935440" cy="2151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uppieren 27"/>
              <p:cNvGrpSpPr/>
              <p:nvPr/>
            </p:nvGrpSpPr>
            <p:grpSpPr>
              <a:xfrm>
                <a:off x="112756" y="-835239"/>
                <a:ext cx="12371348" cy="6455651"/>
                <a:chOff x="-85653" y="179831"/>
                <a:chExt cx="12371348" cy="6455651"/>
              </a:xfrm>
            </p:grpSpPr>
            <p:cxnSp>
              <p:nvCxnSpPr>
                <p:cNvPr id="73" name="Gerader Verbinder 72"/>
                <p:cNvCxnSpPr>
                  <a:stCxn id="6" idx="2"/>
                  <a:endCxn id="75" idx="0"/>
                </p:cNvCxnSpPr>
                <p:nvPr/>
              </p:nvCxnSpPr>
              <p:spPr>
                <a:xfrm>
                  <a:off x="6939209" y="1620311"/>
                  <a:ext cx="931208" cy="27315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1" name="Gruppieren 370"/>
                <p:cNvGrpSpPr/>
                <p:nvPr/>
              </p:nvGrpSpPr>
              <p:grpSpPr>
                <a:xfrm>
                  <a:off x="-85653" y="179831"/>
                  <a:ext cx="11883470" cy="6455651"/>
                  <a:chOff x="-85653" y="179831"/>
                  <a:chExt cx="11883470" cy="6455651"/>
                </a:xfrm>
              </p:grpSpPr>
              <p:sp>
                <p:nvSpPr>
                  <p:cNvPr id="6" name="Rechteck 5"/>
                  <p:cNvSpPr/>
                  <p:nvPr/>
                </p:nvSpPr>
                <p:spPr>
                  <a:xfrm>
                    <a:off x="6076086" y="1043475"/>
                    <a:ext cx="1726245" cy="57683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b="1" dirty="0" err="1" smtClean="0">
                        <a:solidFill>
                          <a:schemeClr val="tx1"/>
                        </a:solidFill>
                      </a:rPr>
                      <a:t>Marriage</a:t>
                    </a:r>
                    <a:r>
                      <a:rPr lang="de-CH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de-CH" b="1" dirty="0" err="1" smtClean="0">
                        <a:solidFill>
                          <a:schemeClr val="tx1"/>
                        </a:solidFill>
                      </a:rPr>
                      <a:t>entry</a:t>
                    </a:r>
                    <a:endParaRPr lang="de-CH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hteck 8"/>
                  <p:cNvSpPr/>
                  <p:nvPr/>
                </p:nvSpPr>
                <p:spPr>
                  <a:xfrm>
                    <a:off x="2279816" y="1378931"/>
                    <a:ext cx="3062804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comment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to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w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oman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13" name="Gerade Verbindung mit Pfeil 12"/>
                  <p:cNvCxnSpPr>
                    <a:stCxn id="9" idx="1"/>
                    <a:endCxn id="29" idx="3"/>
                  </p:cNvCxnSpPr>
                  <p:nvPr/>
                </p:nvCxnSpPr>
                <p:spPr>
                  <a:xfrm flipH="1" flipV="1">
                    <a:off x="1413866" y="1517429"/>
                    <a:ext cx="865950" cy="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Gerader Verbinder 16"/>
                  <p:cNvCxnSpPr>
                    <a:endCxn id="9" idx="3"/>
                  </p:cNvCxnSpPr>
                  <p:nvPr/>
                </p:nvCxnSpPr>
                <p:spPr>
                  <a:xfrm flipH="1">
                    <a:off x="5342620" y="1517429"/>
                    <a:ext cx="733466" cy="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hteck 28"/>
                  <p:cNvSpPr/>
                  <p:nvPr/>
                </p:nvSpPr>
                <p:spPr>
                  <a:xfrm>
                    <a:off x="78147" y="1348073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dfs:Literal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echteck 40"/>
                  <p:cNvSpPr/>
                  <p:nvPr/>
                </p:nvSpPr>
                <p:spPr>
                  <a:xfrm>
                    <a:off x="9681747" y="1879285"/>
                    <a:ext cx="1726245" cy="57683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b="1" dirty="0" err="1" smtClean="0">
                        <a:solidFill>
                          <a:schemeClr val="tx1"/>
                        </a:solidFill>
                      </a:rPr>
                      <a:t>Parish</a:t>
                    </a:r>
                    <a:r>
                      <a:rPr lang="de-CH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de-CH" b="1" dirty="0" err="1" smtClean="0">
                        <a:solidFill>
                          <a:schemeClr val="tx1"/>
                        </a:solidFill>
                      </a:rPr>
                      <a:t>book</a:t>
                    </a:r>
                    <a:endParaRPr lang="de-CH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hteck 41"/>
                  <p:cNvSpPr/>
                  <p:nvPr/>
                </p:nvSpPr>
                <p:spPr>
                  <a:xfrm>
                    <a:off x="3070979" y="2978746"/>
                    <a:ext cx="1726245" cy="57683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b="1" dirty="0" smtClean="0">
                        <a:solidFill>
                          <a:schemeClr val="tx1"/>
                        </a:solidFill>
                      </a:rPr>
                      <a:t>Man</a:t>
                    </a:r>
                    <a:endParaRPr lang="de-CH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Rechteck 42"/>
                  <p:cNvSpPr/>
                  <p:nvPr/>
                </p:nvSpPr>
                <p:spPr>
                  <a:xfrm>
                    <a:off x="584416" y="2975918"/>
                    <a:ext cx="1726245" cy="57683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b="1" dirty="0" err="1" smtClean="0">
                        <a:solidFill>
                          <a:schemeClr val="tx1"/>
                        </a:solidFill>
                      </a:rPr>
                      <a:t>Woman</a:t>
                    </a:r>
                    <a:endParaRPr lang="de-CH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hteck 43"/>
                  <p:cNvSpPr/>
                  <p:nvPr/>
                </p:nvSpPr>
                <p:spPr>
                  <a:xfrm>
                    <a:off x="9681747" y="3392410"/>
                    <a:ext cx="1726245" cy="57683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b="1" dirty="0" err="1" smtClean="0">
                        <a:solidFill>
                          <a:schemeClr val="tx1"/>
                        </a:solidFill>
                      </a:rPr>
                      <a:t>Parish</a:t>
                    </a:r>
                    <a:endParaRPr lang="de-CH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hteck 47"/>
                  <p:cNvSpPr/>
                  <p:nvPr/>
                </p:nvSpPr>
                <p:spPr>
                  <a:xfrm>
                    <a:off x="9291923" y="1193393"/>
                    <a:ext cx="2505894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is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in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parish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book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49" name="Gerade Verbindung mit Pfeil 48"/>
                  <p:cNvCxnSpPr>
                    <a:stCxn id="48" idx="2"/>
                    <a:endCxn id="41" idx="0"/>
                  </p:cNvCxnSpPr>
                  <p:nvPr/>
                </p:nvCxnSpPr>
                <p:spPr>
                  <a:xfrm>
                    <a:off x="10544870" y="1470392"/>
                    <a:ext cx="0" cy="40889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Gerader Verbinder 49"/>
                  <p:cNvCxnSpPr>
                    <a:stCxn id="6" idx="3"/>
                    <a:endCxn id="48" idx="1"/>
                  </p:cNvCxnSpPr>
                  <p:nvPr/>
                </p:nvCxnSpPr>
                <p:spPr>
                  <a:xfrm>
                    <a:off x="7802331" y="1331893"/>
                    <a:ext cx="148959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Rechteck 85"/>
                  <p:cNvSpPr/>
                  <p:nvPr/>
                </p:nvSpPr>
                <p:spPr>
                  <a:xfrm>
                    <a:off x="9368467" y="2744539"/>
                    <a:ext cx="2352795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p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arish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book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is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kept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by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parish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87" name="Gerader Verbinder 86"/>
                  <p:cNvCxnSpPr>
                    <a:stCxn id="41" idx="2"/>
                    <a:endCxn id="86" idx="0"/>
                  </p:cNvCxnSpPr>
                  <p:nvPr/>
                </p:nvCxnSpPr>
                <p:spPr>
                  <a:xfrm flipH="1">
                    <a:off x="10544865" y="2456121"/>
                    <a:ext cx="5" cy="2884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Gerade Verbindung mit Pfeil 90"/>
                  <p:cNvCxnSpPr>
                    <a:stCxn id="86" idx="2"/>
                    <a:endCxn id="44" idx="0"/>
                  </p:cNvCxnSpPr>
                  <p:nvPr/>
                </p:nvCxnSpPr>
                <p:spPr>
                  <a:xfrm>
                    <a:off x="10544865" y="3021538"/>
                    <a:ext cx="5" cy="3708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Rechteck 101"/>
                  <p:cNvSpPr/>
                  <p:nvPr/>
                </p:nvSpPr>
                <p:spPr>
                  <a:xfrm>
                    <a:off x="9592479" y="4244245"/>
                    <a:ext cx="1904773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p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arish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seat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at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place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103" name="Gerader Verbinder 102"/>
                  <p:cNvCxnSpPr>
                    <a:stCxn id="44" idx="2"/>
                    <a:endCxn id="102" idx="0"/>
                  </p:cNvCxnSpPr>
                  <p:nvPr/>
                </p:nvCxnSpPr>
                <p:spPr>
                  <a:xfrm flipH="1">
                    <a:off x="10544866" y="3969246"/>
                    <a:ext cx="4" cy="27499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Gerade Verbindung mit Pfeil 103"/>
                  <p:cNvCxnSpPr>
                    <a:stCxn id="102" idx="2"/>
                    <a:endCxn id="76" idx="0"/>
                  </p:cNvCxnSpPr>
                  <p:nvPr/>
                </p:nvCxnSpPr>
                <p:spPr>
                  <a:xfrm flipH="1">
                    <a:off x="10544864" y="4521244"/>
                    <a:ext cx="2" cy="45892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Rechteck 112"/>
                  <p:cNvSpPr/>
                  <p:nvPr/>
                </p:nvSpPr>
                <p:spPr>
                  <a:xfrm>
                    <a:off x="178574" y="2252384"/>
                    <a:ext cx="2537931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registers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woman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115" name="Gerader Verbinder 114"/>
                  <p:cNvCxnSpPr>
                    <a:stCxn id="6" idx="2"/>
                    <a:endCxn id="113" idx="0"/>
                  </p:cNvCxnSpPr>
                  <p:nvPr/>
                </p:nvCxnSpPr>
                <p:spPr>
                  <a:xfrm flipH="1">
                    <a:off x="1447540" y="1620311"/>
                    <a:ext cx="5491669" cy="6320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Gerade Verbindung mit Pfeil 120"/>
                  <p:cNvCxnSpPr>
                    <a:stCxn id="113" idx="2"/>
                    <a:endCxn id="43" idx="0"/>
                  </p:cNvCxnSpPr>
                  <p:nvPr/>
                </p:nvCxnSpPr>
                <p:spPr>
                  <a:xfrm flipH="1">
                    <a:off x="1447539" y="2529383"/>
                    <a:ext cx="1" cy="4465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echteck 132"/>
                  <p:cNvSpPr/>
                  <p:nvPr/>
                </p:nvSpPr>
                <p:spPr>
                  <a:xfrm>
                    <a:off x="2018732" y="4861102"/>
                    <a:ext cx="1726245" cy="57683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b="1" dirty="0" smtClean="0">
                        <a:solidFill>
                          <a:schemeClr val="tx1"/>
                        </a:solidFill>
                      </a:rPr>
                      <a:t>Person</a:t>
                    </a:r>
                    <a:endParaRPr lang="de-CH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Rechteck 136"/>
                  <p:cNvSpPr/>
                  <p:nvPr/>
                </p:nvSpPr>
                <p:spPr>
                  <a:xfrm>
                    <a:off x="2790531" y="2252384"/>
                    <a:ext cx="2287142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registers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man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138" name="Gerader Verbinder 137"/>
                  <p:cNvCxnSpPr>
                    <a:stCxn id="6" idx="2"/>
                    <a:endCxn id="137" idx="0"/>
                  </p:cNvCxnSpPr>
                  <p:nvPr/>
                </p:nvCxnSpPr>
                <p:spPr>
                  <a:xfrm flipH="1">
                    <a:off x="3934102" y="1620311"/>
                    <a:ext cx="3005107" cy="6320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Gerade Verbindung mit Pfeil 138"/>
                  <p:cNvCxnSpPr>
                    <a:stCxn id="137" idx="2"/>
                    <a:endCxn id="42" idx="0"/>
                  </p:cNvCxnSpPr>
                  <p:nvPr/>
                </p:nvCxnSpPr>
                <p:spPr>
                  <a:xfrm>
                    <a:off x="3934102" y="2529383"/>
                    <a:ext cx="0" cy="44936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Rechteck 147"/>
                  <p:cNvSpPr/>
                  <p:nvPr/>
                </p:nvSpPr>
                <p:spPr>
                  <a:xfrm>
                    <a:off x="1532192" y="1007860"/>
                    <a:ext cx="4425570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general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comment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or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comment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to</a:t>
                    </a:r>
                    <a:r>
                      <a:rPr lang="de-CH" sz="1200" b="1" dirty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man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150" name="Gerade Verbindung mit Pfeil 149"/>
                  <p:cNvCxnSpPr>
                    <a:stCxn id="148" idx="1"/>
                    <a:endCxn id="158" idx="3"/>
                  </p:cNvCxnSpPr>
                  <p:nvPr/>
                </p:nvCxnSpPr>
                <p:spPr>
                  <a:xfrm flipH="1" flipV="1">
                    <a:off x="1413866" y="1145691"/>
                    <a:ext cx="118326" cy="6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Gerader Verbinder 153"/>
                  <p:cNvCxnSpPr>
                    <a:endCxn id="148" idx="3"/>
                  </p:cNvCxnSpPr>
                  <p:nvPr/>
                </p:nvCxnSpPr>
                <p:spPr>
                  <a:xfrm flipH="1">
                    <a:off x="5957762" y="1146359"/>
                    <a:ext cx="118324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Rechteck 157"/>
                  <p:cNvSpPr/>
                  <p:nvPr/>
                </p:nvSpPr>
                <p:spPr>
                  <a:xfrm>
                    <a:off x="78147" y="976335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dfs:Literal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Pfeil nach rechts 164"/>
                  <p:cNvSpPr/>
                  <p:nvPr/>
                </p:nvSpPr>
                <p:spPr>
                  <a:xfrm rot="2757828">
                    <a:off x="1446125" y="4016926"/>
                    <a:ext cx="1253510" cy="456766"/>
                  </a:xfrm>
                  <a:prstGeom prst="rightArrow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000" b="1" dirty="0" err="1" smtClean="0">
                        <a:solidFill>
                          <a:schemeClr val="tx1"/>
                        </a:solidFill>
                      </a:rPr>
                      <a:t>subClassOf</a:t>
                    </a:r>
                    <a:endParaRPr lang="de-CH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Pfeil nach links 166"/>
                  <p:cNvSpPr/>
                  <p:nvPr/>
                </p:nvSpPr>
                <p:spPr>
                  <a:xfrm rot="18788005">
                    <a:off x="2804737" y="3979182"/>
                    <a:ext cx="1280063" cy="477417"/>
                  </a:xfrm>
                  <a:prstGeom prst="leftArrow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000" b="1" dirty="0" err="1" smtClean="0">
                        <a:solidFill>
                          <a:schemeClr val="tx1"/>
                        </a:solidFill>
                      </a:rPr>
                      <a:t>subClassOf</a:t>
                    </a:r>
                    <a:endParaRPr lang="de-CH" sz="10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2" name="Gerader Verbinder 171"/>
                  <p:cNvCxnSpPr>
                    <a:stCxn id="133" idx="2"/>
                    <a:endCxn id="178" idx="0"/>
                  </p:cNvCxnSpPr>
                  <p:nvPr/>
                </p:nvCxnSpPr>
                <p:spPr>
                  <a:xfrm>
                    <a:off x="2881855" y="5437938"/>
                    <a:ext cx="1675117" cy="2798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Gerader Verbinder 174"/>
                  <p:cNvCxnSpPr>
                    <a:stCxn id="133" idx="2"/>
                    <a:endCxn id="218" idx="0"/>
                  </p:cNvCxnSpPr>
                  <p:nvPr/>
                </p:nvCxnSpPr>
                <p:spPr>
                  <a:xfrm flipH="1">
                    <a:off x="1413867" y="5437938"/>
                    <a:ext cx="1467988" cy="2459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Rechteck 177"/>
                  <p:cNvSpPr/>
                  <p:nvPr/>
                </p:nvSpPr>
                <p:spPr>
                  <a:xfrm>
                    <a:off x="3404591" y="5717750"/>
                    <a:ext cx="2304762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p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erson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last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name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sp>
                <p:nvSpPr>
                  <p:cNvPr id="218" name="Rechteck 217"/>
                  <p:cNvSpPr/>
                  <p:nvPr/>
                </p:nvSpPr>
                <p:spPr>
                  <a:xfrm>
                    <a:off x="261486" y="5683920"/>
                    <a:ext cx="2304762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p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erson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first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name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222" name="Gerader Verbinder 221"/>
                  <p:cNvCxnSpPr>
                    <a:stCxn id="133" idx="3"/>
                    <a:endCxn id="225" idx="1"/>
                  </p:cNvCxnSpPr>
                  <p:nvPr/>
                </p:nvCxnSpPr>
                <p:spPr>
                  <a:xfrm flipV="1">
                    <a:off x="3744977" y="5140914"/>
                    <a:ext cx="960261" cy="86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Rechteck 224"/>
                  <p:cNvSpPr/>
                  <p:nvPr/>
                </p:nvSpPr>
                <p:spPr>
                  <a:xfrm>
                    <a:off x="4705238" y="5002414"/>
                    <a:ext cx="2304762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p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erson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place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of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origin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229" name="Gerade Verbindung mit Pfeil 228"/>
                  <p:cNvCxnSpPr>
                    <a:stCxn id="225" idx="3"/>
                    <a:endCxn id="76" idx="1"/>
                  </p:cNvCxnSpPr>
                  <p:nvPr/>
                </p:nvCxnSpPr>
                <p:spPr>
                  <a:xfrm>
                    <a:off x="7010000" y="5140914"/>
                    <a:ext cx="2867004" cy="86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Gerade Verbindung mit Pfeil 233"/>
                  <p:cNvCxnSpPr>
                    <a:stCxn id="178" idx="2"/>
                    <a:endCxn id="238" idx="0"/>
                  </p:cNvCxnSpPr>
                  <p:nvPr/>
                </p:nvCxnSpPr>
                <p:spPr>
                  <a:xfrm>
                    <a:off x="4556972" y="5994749"/>
                    <a:ext cx="0" cy="3020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8" name="Rechteck 237"/>
                  <p:cNvSpPr/>
                  <p:nvPr/>
                </p:nvSpPr>
                <p:spPr>
                  <a:xfrm>
                    <a:off x="3889112" y="6296771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dfs:Literal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2" name="Gerade Verbindung mit Pfeil 241"/>
                  <p:cNvCxnSpPr>
                    <a:stCxn id="218" idx="2"/>
                    <a:endCxn id="243" idx="0"/>
                  </p:cNvCxnSpPr>
                  <p:nvPr/>
                </p:nvCxnSpPr>
                <p:spPr>
                  <a:xfrm flipH="1">
                    <a:off x="1413866" y="5960919"/>
                    <a:ext cx="1" cy="33585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Rechteck 242"/>
                  <p:cNvSpPr/>
                  <p:nvPr/>
                </p:nvSpPr>
                <p:spPr>
                  <a:xfrm>
                    <a:off x="746006" y="6296770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dfs:Literal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Rechteck 250"/>
                  <p:cNvSpPr/>
                  <p:nvPr/>
                </p:nvSpPr>
                <p:spPr>
                  <a:xfrm>
                    <a:off x="5412355" y="3352649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>
                        <a:solidFill>
                          <a:schemeClr val="tx1"/>
                        </a:solidFill>
                      </a:rPr>
                      <a:t>xsd:date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Rechteck 269"/>
                  <p:cNvSpPr/>
                  <p:nvPr/>
                </p:nvSpPr>
                <p:spPr>
                  <a:xfrm>
                    <a:off x="7481992" y="2147900"/>
                    <a:ext cx="1809931" cy="46166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date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period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start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date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291" name="Gerader Verbinder 290"/>
                  <p:cNvCxnSpPr>
                    <a:stCxn id="6" idx="2"/>
                    <a:endCxn id="271" idx="0"/>
                  </p:cNvCxnSpPr>
                  <p:nvPr/>
                </p:nvCxnSpPr>
                <p:spPr>
                  <a:xfrm flipH="1">
                    <a:off x="6076086" y="1620311"/>
                    <a:ext cx="863123" cy="5609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Gerader Verbinder 293"/>
                  <p:cNvCxnSpPr>
                    <a:stCxn id="6" idx="2"/>
                    <a:endCxn id="270" idx="0"/>
                  </p:cNvCxnSpPr>
                  <p:nvPr/>
                </p:nvCxnSpPr>
                <p:spPr>
                  <a:xfrm>
                    <a:off x="6939209" y="1620311"/>
                    <a:ext cx="1447749" cy="5275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Gerader Verbinder 296"/>
                  <p:cNvCxnSpPr>
                    <a:stCxn id="6" idx="2"/>
                    <a:endCxn id="290" idx="0"/>
                  </p:cNvCxnSpPr>
                  <p:nvPr/>
                </p:nvCxnSpPr>
                <p:spPr>
                  <a:xfrm>
                    <a:off x="6939209" y="1620311"/>
                    <a:ext cx="10397" cy="12627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Gerade Verbindung mit Pfeil 304"/>
                  <p:cNvCxnSpPr>
                    <a:stCxn id="290" idx="2"/>
                    <a:endCxn id="353" idx="0"/>
                  </p:cNvCxnSpPr>
                  <p:nvPr/>
                </p:nvCxnSpPr>
                <p:spPr>
                  <a:xfrm flipH="1">
                    <a:off x="6945782" y="3160037"/>
                    <a:ext cx="3824" cy="6876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Gerade Verbindung mit Pfeil 308"/>
                  <p:cNvCxnSpPr>
                    <a:stCxn id="270" idx="2"/>
                    <a:endCxn id="357" idx="0"/>
                  </p:cNvCxnSpPr>
                  <p:nvPr/>
                </p:nvCxnSpPr>
                <p:spPr>
                  <a:xfrm>
                    <a:off x="8386958" y="2609565"/>
                    <a:ext cx="5525" cy="74512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Gerade Verbindung mit Pfeil 311"/>
                  <p:cNvCxnSpPr>
                    <a:stCxn id="271" idx="2"/>
                    <a:endCxn id="251" idx="0"/>
                  </p:cNvCxnSpPr>
                  <p:nvPr/>
                </p:nvCxnSpPr>
                <p:spPr>
                  <a:xfrm>
                    <a:off x="6076086" y="2642912"/>
                    <a:ext cx="4129" cy="70973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1" name="Rechteck 270"/>
                  <p:cNvSpPr/>
                  <p:nvPr/>
                </p:nvSpPr>
                <p:spPr>
                  <a:xfrm>
                    <a:off x="5171120" y="2181247"/>
                    <a:ext cx="1809931" cy="46166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date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period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end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date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sp>
                <p:nvSpPr>
                  <p:cNvPr id="328" name="Rechteck 327"/>
                  <p:cNvSpPr/>
                  <p:nvPr/>
                </p:nvSpPr>
                <p:spPr>
                  <a:xfrm>
                    <a:off x="1615767" y="207855"/>
                    <a:ext cx="5365284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documents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marriage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proclamation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with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certainty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value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sp>
                <p:nvSpPr>
                  <p:cNvPr id="329" name="Rechteck 328"/>
                  <p:cNvSpPr/>
                  <p:nvPr/>
                </p:nvSpPr>
                <p:spPr>
                  <a:xfrm>
                    <a:off x="7374444" y="217272"/>
                    <a:ext cx="4258540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documents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wedding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with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certainty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value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  <p:cxnSp>
                <p:nvCxnSpPr>
                  <p:cNvPr id="330" name="Gerader Verbinder 329"/>
                  <p:cNvCxnSpPr>
                    <a:stCxn id="6" idx="0"/>
                    <a:endCxn id="328" idx="2"/>
                  </p:cNvCxnSpPr>
                  <p:nvPr/>
                </p:nvCxnSpPr>
                <p:spPr>
                  <a:xfrm flipH="1" flipV="1">
                    <a:off x="4298409" y="484854"/>
                    <a:ext cx="2640800" cy="5586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Gerader Verbinder 332"/>
                  <p:cNvCxnSpPr>
                    <a:stCxn id="6" idx="0"/>
                    <a:endCxn id="329" idx="1"/>
                  </p:cNvCxnSpPr>
                  <p:nvPr/>
                </p:nvCxnSpPr>
                <p:spPr>
                  <a:xfrm flipV="1">
                    <a:off x="6939209" y="355772"/>
                    <a:ext cx="435235" cy="6877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Gerade Verbindung mit Pfeil 335"/>
                  <p:cNvCxnSpPr>
                    <a:stCxn id="328" idx="1"/>
                    <a:endCxn id="340" idx="3"/>
                  </p:cNvCxnSpPr>
                  <p:nvPr/>
                </p:nvCxnSpPr>
                <p:spPr>
                  <a:xfrm flipH="1">
                    <a:off x="1413867" y="346355"/>
                    <a:ext cx="201900" cy="28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Rechteck 339"/>
                  <p:cNvSpPr/>
                  <p:nvPr/>
                </p:nvSpPr>
                <p:spPr>
                  <a:xfrm>
                    <a:off x="-85653" y="179831"/>
                    <a:ext cx="1499520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elodzh:VeryLikely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1" name="Gerade Verbindung mit Pfeil 340"/>
                  <p:cNvCxnSpPr>
                    <a:stCxn id="329" idx="2"/>
                    <a:endCxn id="349" idx="0"/>
                  </p:cNvCxnSpPr>
                  <p:nvPr/>
                </p:nvCxnSpPr>
                <p:spPr>
                  <a:xfrm>
                    <a:off x="9503714" y="494271"/>
                    <a:ext cx="0" cy="1877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Rechteck 348"/>
                  <p:cNvSpPr/>
                  <p:nvPr/>
                </p:nvSpPr>
                <p:spPr>
                  <a:xfrm>
                    <a:off x="8835854" y="681984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elodzh:Likely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Rechteck 352"/>
                  <p:cNvSpPr/>
                  <p:nvPr/>
                </p:nvSpPr>
                <p:spPr>
                  <a:xfrm>
                    <a:off x="6277922" y="3847654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>
                        <a:solidFill>
                          <a:schemeClr val="tx1"/>
                        </a:solidFill>
                      </a:rPr>
                      <a:t>xsd:date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Rechteck 356"/>
                  <p:cNvSpPr/>
                  <p:nvPr/>
                </p:nvSpPr>
                <p:spPr>
                  <a:xfrm>
                    <a:off x="7724623" y="3354685"/>
                    <a:ext cx="1335719" cy="3387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1200" b="1" dirty="0" err="1" smtClean="0">
                        <a:solidFill>
                          <a:schemeClr val="tx1"/>
                        </a:solidFill>
                      </a:rPr>
                      <a:t>xsd:date</a:t>
                    </a:r>
                    <a:endParaRPr lang="de-CH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Rechteck 289"/>
                  <p:cNvSpPr/>
                  <p:nvPr/>
                </p:nvSpPr>
                <p:spPr>
                  <a:xfrm>
                    <a:off x="5628610" y="2883038"/>
                    <a:ext cx="2641992" cy="27699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de-CH" sz="1200" b="1" dirty="0" err="1">
                        <a:solidFill>
                          <a:srgbClr val="24292F"/>
                        </a:solidFill>
                      </a:rPr>
                      <a:t>m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arriage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entry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has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dating</a:t>
                    </a:r>
                    <a:r>
                      <a:rPr lang="de-CH" sz="1200" b="1" dirty="0" smtClean="0">
                        <a:solidFill>
                          <a:srgbClr val="24292F"/>
                        </a:solidFill>
                      </a:rPr>
                      <a:t> on </a:t>
                    </a:r>
                    <a:r>
                      <a:rPr lang="de-CH" sz="1200" b="1" dirty="0" err="1" smtClean="0">
                        <a:solidFill>
                          <a:srgbClr val="24292F"/>
                        </a:solidFill>
                      </a:rPr>
                      <a:t>date</a:t>
                    </a:r>
                    <a:endParaRPr lang="de-CH" sz="1200" b="1" i="0" dirty="0">
                      <a:solidFill>
                        <a:srgbClr val="24292F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66" name="Rechteck 65"/>
                <p:cNvSpPr/>
                <p:nvPr/>
              </p:nvSpPr>
              <p:spPr>
                <a:xfrm>
                  <a:off x="9877004" y="6296770"/>
                  <a:ext cx="1335719" cy="33871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200" b="1" dirty="0" err="1" smtClean="0">
                      <a:solidFill>
                        <a:schemeClr val="tx1"/>
                      </a:solidFill>
                    </a:rPr>
                    <a:t>xsd:anyURI</a:t>
                  </a:r>
                  <a:endParaRPr lang="de-CH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7202556" y="4730925"/>
                  <a:ext cx="1335719" cy="33871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200" b="1" dirty="0" err="1" smtClean="0">
                      <a:solidFill>
                        <a:schemeClr val="tx1"/>
                      </a:solidFill>
                    </a:rPr>
                    <a:t>xsd:anyURI</a:t>
                  </a:r>
                  <a:endParaRPr lang="de-CH" sz="1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Gewinkelter Verbinder 2"/>
                <p:cNvCxnSpPr>
                  <a:stCxn id="41" idx="3"/>
                  <a:endCxn id="66" idx="3"/>
                </p:cNvCxnSpPr>
                <p:nvPr/>
              </p:nvCxnSpPr>
              <p:spPr>
                <a:xfrm flipH="1">
                  <a:off x="11212723" y="2167703"/>
                  <a:ext cx="195269" cy="4298423"/>
                </a:xfrm>
                <a:prstGeom prst="bentConnector3">
                  <a:avLst>
                    <a:gd name="adj1" fmla="val -236347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hteck 71"/>
                <p:cNvSpPr/>
                <p:nvPr/>
              </p:nvSpPr>
              <p:spPr>
                <a:xfrm>
                  <a:off x="9592479" y="5837365"/>
                  <a:ext cx="2693216" cy="27699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CH" sz="1200" b="1" dirty="0" err="1">
                      <a:solidFill>
                        <a:srgbClr val="24292F"/>
                      </a:solidFill>
                    </a:rPr>
                    <a:t>p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arish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book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has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record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webpage</a:t>
                  </a:r>
                  <a:endParaRPr lang="de-CH" sz="1200" b="1" i="0" dirty="0">
                    <a:solidFill>
                      <a:srgbClr val="24292F"/>
                    </a:solidFill>
                    <a:effectLst/>
                  </a:endParaRPr>
                </a:p>
              </p:txBody>
            </p:sp>
            <p:cxnSp>
              <p:nvCxnSpPr>
                <p:cNvPr id="74" name="Gerade Verbindung mit Pfeil 73"/>
                <p:cNvCxnSpPr>
                  <a:stCxn id="75" idx="2"/>
                  <a:endCxn id="67" idx="0"/>
                </p:cNvCxnSpPr>
                <p:nvPr/>
              </p:nvCxnSpPr>
              <p:spPr>
                <a:xfrm flipH="1">
                  <a:off x="7870416" y="4628832"/>
                  <a:ext cx="1" cy="1020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hteck 74"/>
                <p:cNvSpPr/>
                <p:nvPr/>
              </p:nvSpPr>
              <p:spPr>
                <a:xfrm>
                  <a:off x="6302228" y="4351833"/>
                  <a:ext cx="3136377" cy="27699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CH" sz="1200" b="1" dirty="0" err="1">
                      <a:solidFill>
                        <a:srgbClr val="24292F"/>
                      </a:solidFill>
                    </a:rPr>
                    <a:t>m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arriage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entry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has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record</a:t>
                  </a:r>
                  <a:r>
                    <a:rPr lang="de-CH" sz="1200" b="1" dirty="0" smtClean="0">
                      <a:solidFill>
                        <a:srgbClr val="24292F"/>
                      </a:solidFill>
                    </a:rPr>
                    <a:t> </a:t>
                  </a:r>
                  <a:r>
                    <a:rPr lang="de-CH" sz="1200" b="1" dirty="0" err="1" smtClean="0">
                      <a:solidFill>
                        <a:srgbClr val="24292F"/>
                      </a:solidFill>
                    </a:rPr>
                    <a:t>webpage</a:t>
                  </a:r>
                  <a:endParaRPr lang="de-CH" sz="1200" b="1" i="0" dirty="0">
                    <a:solidFill>
                      <a:srgbClr val="24292F"/>
                    </a:solidFill>
                    <a:effectLst/>
                  </a:endParaRPr>
                </a:p>
              </p:txBody>
            </p:sp>
          </p:grpSp>
          <p:sp>
            <p:nvSpPr>
              <p:cNvPr id="76" name="Rechteck 75"/>
              <p:cNvSpPr/>
              <p:nvPr/>
            </p:nvSpPr>
            <p:spPr>
              <a:xfrm>
                <a:off x="10075413" y="3965094"/>
                <a:ext cx="1335719" cy="3387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r</a:t>
                </a:r>
                <a:r>
                  <a:rPr lang="de-CH" sz="1200" b="1" dirty="0" err="1" smtClean="0">
                    <a:solidFill>
                      <a:schemeClr val="tx1"/>
                    </a:solidFill>
                  </a:rPr>
                  <a:t>dfs:Literal</a:t>
                </a:r>
                <a:endParaRPr lang="de-CH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7395788" y="4641949"/>
                <a:ext cx="1904773" cy="276999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CH" sz="1200" b="1" dirty="0" err="1">
                    <a:solidFill>
                      <a:srgbClr val="24292F"/>
                    </a:solidFill>
                  </a:rPr>
                  <a:t>p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arish</a:t>
                </a:r>
                <a:r>
                  <a:rPr lang="de-CH" sz="1200" b="1" dirty="0" smtClean="0">
                    <a:solidFill>
                      <a:srgbClr val="24292F"/>
                    </a:solidFill>
                  </a:rPr>
                  <a:t> 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has</a:t>
                </a:r>
                <a:r>
                  <a:rPr lang="de-CH" sz="1200" b="1" dirty="0" smtClean="0">
                    <a:solidFill>
                      <a:srgbClr val="24292F"/>
                    </a:solidFill>
                  </a:rPr>
                  <a:t> 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name</a:t>
                </a:r>
                <a:endParaRPr lang="de-CH" sz="1200" b="1" i="0" dirty="0">
                  <a:solidFill>
                    <a:srgbClr val="24292F"/>
                  </a:solidFill>
                  <a:effectLst/>
                </a:endParaRPr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4297212" y="2756424"/>
                <a:ext cx="1809931" cy="46166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CH" sz="1200" b="1" dirty="0" err="1">
                    <a:solidFill>
                      <a:srgbClr val="24292F"/>
                    </a:solidFill>
                  </a:rPr>
                  <a:t>m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arriage</a:t>
                </a:r>
                <a:r>
                  <a:rPr lang="de-CH" sz="1200" b="1" dirty="0" smtClean="0">
                    <a:solidFill>
                      <a:srgbClr val="24292F"/>
                    </a:solidFill>
                  </a:rPr>
                  <a:t> 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entry</a:t>
                </a:r>
                <a:r>
                  <a:rPr lang="de-CH" sz="1200" b="1" dirty="0" smtClean="0">
                    <a:solidFill>
                      <a:srgbClr val="24292F"/>
                    </a:solidFill>
                  </a:rPr>
                  <a:t> 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has</a:t>
                </a:r>
                <a:r>
                  <a:rPr lang="de-CH" sz="1200" b="1" dirty="0" smtClean="0">
                    <a:solidFill>
                      <a:srgbClr val="24292F"/>
                    </a:solidFill>
                  </a:rPr>
                  <a:t> 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dating</a:t>
                </a:r>
                <a:r>
                  <a:rPr lang="de-CH" sz="1200" b="1" dirty="0" smtClean="0">
                    <a:solidFill>
                      <a:srgbClr val="24292F"/>
                    </a:solidFill>
                  </a:rPr>
                  <a:t> on </a:t>
                </a:r>
                <a:r>
                  <a:rPr lang="de-CH" sz="1200" b="1" dirty="0" err="1" smtClean="0">
                    <a:solidFill>
                      <a:srgbClr val="24292F"/>
                    </a:solidFill>
                  </a:rPr>
                  <a:t>weekday</a:t>
                </a:r>
                <a:endParaRPr lang="de-CH" sz="1200" b="1" i="0" dirty="0">
                  <a:solidFill>
                    <a:srgbClr val="24292F"/>
                  </a:solidFill>
                  <a:effectLst/>
                </a:endParaRPr>
              </a:p>
            </p:txBody>
          </p:sp>
          <p:cxnSp>
            <p:nvCxnSpPr>
              <p:cNvPr id="105" name="Gerade Verbindung mit Pfeil 104"/>
              <p:cNvCxnSpPr>
                <a:stCxn id="84" idx="2"/>
                <a:endCxn id="112" idx="0"/>
              </p:cNvCxnSpPr>
              <p:nvPr/>
            </p:nvCxnSpPr>
            <p:spPr>
              <a:xfrm flipH="1">
                <a:off x="8346387" y="4918948"/>
                <a:ext cx="1788" cy="362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hteck 111"/>
              <p:cNvSpPr/>
              <p:nvPr/>
            </p:nvSpPr>
            <p:spPr>
              <a:xfrm>
                <a:off x="7678527" y="5281699"/>
                <a:ext cx="1335719" cy="3387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r</a:t>
                </a:r>
                <a:r>
                  <a:rPr lang="de-CH" sz="1200" b="1" dirty="0" err="1" smtClean="0">
                    <a:solidFill>
                      <a:schemeClr val="tx1"/>
                    </a:solidFill>
                  </a:rPr>
                  <a:t>dfs:Literal</a:t>
                </a:r>
                <a:endParaRPr lang="de-CH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2" name="Gerade Verbindung mit Pfeil 121"/>
            <p:cNvCxnSpPr>
              <a:stCxn id="97" idx="2"/>
              <a:endCxn id="142" idx="0"/>
            </p:cNvCxnSpPr>
            <p:nvPr/>
          </p:nvCxnSpPr>
          <p:spPr>
            <a:xfrm flipH="1">
              <a:off x="5209641" y="3208564"/>
              <a:ext cx="3607" cy="206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/>
            <p:cNvCxnSpPr>
              <a:stCxn id="133" idx="1"/>
              <a:endCxn id="128" idx="3"/>
            </p:cNvCxnSpPr>
            <p:nvPr/>
          </p:nvCxnSpPr>
          <p:spPr>
            <a:xfrm flipH="1">
              <a:off x="1787148" y="4124925"/>
              <a:ext cx="441063" cy="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hteck 127"/>
            <p:cNvSpPr/>
            <p:nvPr/>
          </p:nvSpPr>
          <p:spPr>
            <a:xfrm>
              <a:off x="123825" y="3900384"/>
              <a:ext cx="1663323" cy="4616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CH" sz="1200" b="1" dirty="0" err="1">
                  <a:solidFill>
                    <a:srgbClr val="24292F"/>
                  </a:solidFill>
                </a:rPr>
                <a:t>p</a:t>
              </a:r>
              <a:r>
                <a:rPr lang="de-CH" sz="1200" b="1" dirty="0" err="1" smtClean="0">
                  <a:solidFill>
                    <a:srgbClr val="24292F"/>
                  </a:solidFill>
                </a:rPr>
                <a:t>erson</a:t>
              </a:r>
              <a:r>
                <a:rPr lang="de-CH" sz="1200" b="1" dirty="0" smtClean="0">
                  <a:solidFill>
                    <a:srgbClr val="24292F"/>
                  </a:solidFill>
                </a:rPr>
                <a:t> </a:t>
              </a:r>
              <a:r>
                <a:rPr lang="de-CH" sz="1200" b="1" dirty="0" err="1" smtClean="0">
                  <a:solidFill>
                    <a:srgbClr val="24292F"/>
                  </a:solidFill>
                </a:rPr>
                <a:t>has</a:t>
              </a:r>
              <a:r>
                <a:rPr lang="de-CH" sz="1200" b="1" dirty="0" smtClean="0">
                  <a:solidFill>
                    <a:srgbClr val="24292F"/>
                  </a:solidFill>
                </a:rPr>
                <a:t> </a:t>
              </a:r>
              <a:r>
                <a:rPr lang="de-CH" sz="1200" b="1" dirty="0" err="1" smtClean="0">
                  <a:solidFill>
                    <a:srgbClr val="24292F"/>
                  </a:solidFill>
                </a:rPr>
                <a:t>encyclopedia</a:t>
              </a:r>
              <a:r>
                <a:rPr lang="de-CH" sz="1200" b="1" dirty="0" smtClean="0">
                  <a:solidFill>
                    <a:srgbClr val="24292F"/>
                  </a:solidFill>
                </a:rPr>
                <a:t> </a:t>
              </a:r>
              <a:r>
                <a:rPr lang="de-CH" sz="1200" b="1" dirty="0" err="1" smtClean="0">
                  <a:solidFill>
                    <a:srgbClr val="24292F"/>
                  </a:solidFill>
                </a:rPr>
                <a:t>article</a:t>
              </a:r>
              <a:endParaRPr lang="de-CH" sz="1200" b="1" i="0" dirty="0">
                <a:solidFill>
                  <a:srgbClr val="24292F"/>
                </a:solidFill>
                <a:effectLst/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287626" y="3261066"/>
              <a:ext cx="1335719" cy="3387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 smtClean="0">
                  <a:solidFill>
                    <a:schemeClr val="tx1"/>
                  </a:solidFill>
                </a:rPr>
                <a:t>xsd:anyURI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Gerade Verbindung mit Pfeil 133"/>
            <p:cNvCxnSpPr>
              <a:stCxn id="128" idx="0"/>
              <a:endCxn id="132" idx="2"/>
            </p:cNvCxnSpPr>
            <p:nvPr/>
          </p:nvCxnSpPr>
          <p:spPr>
            <a:xfrm flipH="1" flipV="1">
              <a:off x="955486" y="3599777"/>
              <a:ext cx="1" cy="300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hteck 141"/>
            <p:cNvSpPr/>
            <p:nvPr/>
          </p:nvSpPr>
          <p:spPr>
            <a:xfrm>
              <a:off x="4501936" y="3414590"/>
              <a:ext cx="1415410" cy="4426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 smtClean="0">
                  <a:solidFill>
                    <a:schemeClr val="tx1"/>
                  </a:solidFill>
                </a:rPr>
                <a:t>Weekday</a:t>
              </a:r>
              <a:endParaRPr lang="de-CH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JI">
      <a:dk1>
        <a:srgbClr val="000000"/>
      </a:dk1>
      <a:lt1>
        <a:srgbClr val="FFFFFF"/>
      </a:lt1>
      <a:dk2>
        <a:srgbClr val="333333"/>
      </a:dk2>
      <a:lt2>
        <a:srgbClr val="EAEAEA"/>
      </a:lt2>
      <a:accent1>
        <a:srgbClr val="006AD4"/>
      </a:accent1>
      <a:accent2>
        <a:srgbClr val="00ADEE"/>
      </a:accent2>
      <a:accent3>
        <a:srgbClr val="004B96"/>
      </a:accent3>
      <a:accent4>
        <a:srgbClr val="9DCEFF"/>
      </a:accent4>
      <a:accent5>
        <a:srgbClr val="92001C"/>
      </a:accent5>
      <a:accent6>
        <a:srgbClr val="E2AC00"/>
      </a:accent6>
      <a:hlink>
        <a:srgbClr val="006AD4"/>
      </a:hlink>
      <a:folHlink>
        <a:srgbClr val="006AD4"/>
      </a:folHlink>
    </a:clrScheme>
    <a:fontScheme name="JI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8377220-3BDC-4F8A-A4C4-C778C41EBC70}" vid="{1478D57D-7C64-4985-B1BA-9B1363632C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136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Arial Black</vt:lpstr>
      <vt:lpstr>Office</vt:lpstr>
      <vt:lpstr>PowerPoint-Präsentation</vt:lpstr>
    </vt:vector>
  </TitlesOfParts>
  <Company>JI Kanton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Plüss, Rebekka</dc:creator>
  <cp:lastModifiedBy>Plüss, Rebekka</cp:lastModifiedBy>
  <cp:revision>24</cp:revision>
  <cp:lastPrinted>2022-06-13T14:15:46Z</cp:lastPrinted>
  <dcterms:created xsi:type="dcterms:W3CDTF">2022-05-24T07:28:02Z</dcterms:created>
  <dcterms:modified xsi:type="dcterms:W3CDTF">2022-06-15T10:21:00Z</dcterms:modified>
  <cp:version>1.0</cp:version>
</cp:coreProperties>
</file>