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72" r:id="rId8"/>
    <p:sldId id="273" r:id="rId9"/>
    <p:sldId id="261" r:id="rId10"/>
    <p:sldId id="262" r:id="rId11"/>
    <p:sldId id="263" r:id="rId12"/>
    <p:sldId id="275" r:id="rId13"/>
    <p:sldId id="264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19"/>
  </p:normalViewPr>
  <p:slideViewPr>
    <p:cSldViewPr snapToGrid="0" snapToObjects="1">
      <p:cViewPr varScale="1">
        <p:scale>
          <a:sx n="148" d="100"/>
          <a:sy n="148" d="100"/>
        </p:scale>
        <p:origin x="1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11EC-EAF7-714F-9F18-77DE83129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23FD3-6514-F144-B2EB-E664C501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79EA-F7BD-6048-B6AA-481BA337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59DB8-9BD0-F345-B393-4378A624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9C45-AB52-9A4B-AAB2-AC2F8B11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E943-9942-5F40-8671-2C18258A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8FBB2-82EE-754A-BB6D-72215D87E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0FC92-4578-1E49-ABB9-4C494328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C2C2-7C02-D849-ADD4-C5169DFE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F050-1FCE-C94D-AD9E-BFC3CE834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2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7B15B-E9A2-6E44-B0C9-C3796E4C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E8CD2-5B2E-1C4E-BD1C-CC9E0D980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EAE26-F728-684E-9D99-DA4D7446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6590-83A0-D84A-AE48-53328C84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D5C5-D6C8-B345-8061-FE93564A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A318-26F5-0C47-8023-B52553A8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6F34F-68E7-5440-AA6E-C47102BA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5221-6940-9949-9C9F-3E6C8399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F32B-E088-3C45-AEA6-56FDB72A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DA73-23F0-2640-9602-62600B93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1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1601-0A5E-8542-9339-708703EB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D2E8F-F90E-0244-8CA7-31F0C034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D83F-55E3-0343-85CC-A326516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9F08-A5B3-F24F-95C5-B91E2489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29A74-B170-C449-982A-BC4C2AD4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81EC-C7C3-5B45-93AC-F5EA36B2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0FA5-E7A6-A943-9E60-C6F023ED7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009E3-4F67-4E42-B22C-0D88F19F7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B9833-1609-FC43-93F0-EFE3A458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E16DA-3865-234A-BA21-7083E670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265CC-00D5-9E4A-AC49-2F4D1AEC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3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4EAD-3990-7E41-ACA8-F023BA5B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8A64-395C-CE4D-8DE4-D48B51C9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A8E1-0C30-4845-A6FD-120F9F340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29F8C-9E8E-D54F-9807-E9746F342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F9939-866C-F64C-9633-465AAAD57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0A3D5-1553-EF46-95AA-B377A6AA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06643-7D5B-BE47-A36A-2E678430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BAF13-C58D-A34E-BF76-FA1B8B0B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0972-3158-3F43-B747-D20EA5C9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7BF8A-C648-314B-A3C3-74BC577E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B0C09-69A5-C242-B9F3-39FE1597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3DEF4-DB44-DE45-98C8-3523CF68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0CAD4-7778-3047-8A5B-5FA4E5F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68CAFF-C22E-4B47-BF74-E382A5E9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8B194-CAB6-564C-B3E2-8F6E4E2E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5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B0E3-EDEF-B841-AA14-6DBFE7FB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D1E5-9FAA-0F4F-ACB7-B0C130EF1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F9F89-AEAC-3447-B0CF-61205907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8FEE-6BCA-3B48-A113-6F30A900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47505-BDDB-1D4A-80B2-49062C7F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ACD59-8864-8848-89AA-3AC142F5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D96D-E933-074A-B44F-C7F1BF57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4C982-9321-A549-8EBD-DF50C73A1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A4D03-2BFE-3741-9704-BA1938479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7FEE-BE57-8D4B-B081-79070DC3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654A-37E1-A443-8989-7CF752D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712CD-90D0-7547-862C-20F38A72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2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70A35-F1DB-1D47-8150-8F134158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3692-455A-5F4B-8218-95020BB4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02A0-0C4C-0B41-B936-CDF8F399D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A97CF-4A0E-1745-91C7-698745F669C7}" type="datetimeFigureOut">
              <a:rPr lang="en-US" smtClean="0"/>
              <a:t>3/21/20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CE60-F1F4-D140-9441-23C790BA9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9F88-037C-7E4F-86E3-2844EE40E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2193-D6B3-C542-87CE-6A090242E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4CDF-BA09-BD44-BD66-A7B7D3902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Babel</a:t>
            </a:r>
            <a:r>
              <a:rPr lang="en-US" sz="3600" b="1" dirty="0"/>
              <a:t> </a:t>
            </a:r>
            <a:r>
              <a:rPr lang="en-US" sz="8000" b="1" dirty="0"/>
              <a:t>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D99FB-4346-C042-9C08-3955CCE4A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Optimus Prime of </a:t>
            </a:r>
            <a:r>
              <a:rPr lang="en-US" sz="3600" b="1" dirty="0" err="1"/>
              <a:t>Javascript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813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preset is just a pre-determined set of plugins</a:t>
            </a:r>
          </a:p>
          <a:p>
            <a:r>
              <a:rPr lang="en-US" dirty="0"/>
              <a:t>Instead of adding plugins one by one, preset allows us to download a set of plugins at one time; then you can take out or add any plugins based on your needs</a:t>
            </a:r>
          </a:p>
          <a:p>
            <a:r>
              <a:rPr lang="en-US" dirty="0"/>
              <a:t>A popular preset is called ”env”; this preset </a:t>
            </a:r>
            <a:r>
              <a:rPr lang="en-CA" dirty="0"/>
              <a:t>will include all plugins to support modern JavaScript (ES2015, ES2016, etc.)</a:t>
            </a:r>
          </a:p>
          <a:p>
            <a:pPr lvl="1"/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--save-dev @babel/</a:t>
            </a:r>
            <a:r>
              <a:rPr lang="en-CA" dirty="0" err="1">
                <a:solidFill>
                  <a:srgbClr val="C00000"/>
                </a:solidFill>
              </a:rPr>
              <a:t>preset</a:t>
            </a:r>
            <a:r>
              <a:rPr lang="en-CA" dirty="0">
                <a:solidFill>
                  <a:srgbClr val="C00000"/>
                </a:solidFill>
              </a:rPr>
              <a:t>-env</a:t>
            </a:r>
          </a:p>
          <a:p>
            <a:pPr lvl="1"/>
            <a:r>
              <a:rPr lang="en-CA" dirty="0"/>
              <a:t>To parse all JS files in </a:t>
            </a:r>
            <a:r>
              <a:rPr lang="en-CA" dirty="0" err="1"/>
              <a:t>src</a:t>
            </a:r>
            <a:r>
              <a:rPr lang="en-CA" dirty="0"/>
              <a:t> </a:t>
            </a:r>
            <a:r>
              <a:rPr lang="en-CA" dirty="0" err="1"/>
              <a:t>dir</a:t>
            </a:r>
            <a:r>
              <a:rPr lang="en-CA" dirty="0"/>
              <a:t> and output each file to lib </a:t>
            </a:r>
            <a:r>
              <a:rPr lang="en-CA" dirty="0" err="1"/>
              <a:t>dir</a:t>
            </a:r>
            <a:r>
              <a:rPr lang="en-CA" dirty="0"/>
              <a:t>, use this command: </a:t>
            </a:r>
          </a:p>
          <a:p>
            <a:pPr lvl="2"/>
            <a:r>
              <a:rPr lang="en-CA" dirty="0">
                <a:solidFill>
                  <a:srgbClr val="C00000"/>
                </a:solidFill>
              </a:rPr>
              <a:t>./</a:t>
            </a:r>
            <a:r>
              <a:rPr lang="en-CA" dirty="0" err="1">
                <a:solidFill>
                  <a:srgbClr val="C00000"/>
                </a:solidFill>
              </a:rPr>
              <a:t>node_modules</a:t>
            </a:r>
            <a:r>
              <a:rPr lang="en-CA" dirty="0">
                <a:solidFill>
                  <a:srgbClr val="C00000"/>
                </a:solidFill>
              </a:rPr>
              <a:t>/.bin/babel </a:t>
            </a:r>
            <a:r>
              <a:rPr lang="en-CA" dirty="0" err="1">
                <a:solidFill>
                  <a:srgbClr val="C00000"/>
                </a:solidFill>
              </a:rPr>
              <a:t>src</a:t>
            </a:r>
            <a:r>
              <a:rPr lang="en-CA" dirty="0">
                <a:solidFill>
                  <a:srgbClr val="C00000"/>
                </a:solidFill>
              </a:rPr>
              <a:t> --out-</a:t>
            </a:r>
            <a:r>
              <a:rPr lang="en-CA" dirty="0" err="1">
                <a:solidFill>
                  <a:srgbClr val="C00000"/>
                </a:solidFill>
              </a:rPr>
              <a:t>dir</a:t>
            </a:r>
            <a:r>
              <a:rPr lang="en-CA" dirty="0">
                <a:solidFill>
                  <a:srgbClr val="C00000"/>
                </a:solidFill>
              </a:rPr>
              <a:t> lib --</a:t>
            </a:r>
            <a:r>
              <a:rPr lang="en-CA" dirty="0" err="1">
                <a:solidFill>
                  <a:srgbClr val="C00000"/>
                </a:solidFill>
              </a:rPr>
              <a:t>presets</a:t>
            </a:r>
            <a:r>
              <a:rPr lang="en-CA" dirty="0">
                <a:solidFill>
                  <a:srgbClr val="C00000"/>
                </a:solidFill>
              </a:rPr>
              <a:t>=@babel/env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98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Polyfill</a:t>
            </a:r>
            <a:r>
              <a:rPr lang="en-US" dirty="0"/>
              <a:t> (deprecated in </a:t>
            </a:r>
            <a:r>
              <a:rPr lang="en-CA" dirty="0"/>
              <a:t>Babel 7.4.0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a </a:t>
            </a:r>
            <a:r>
              <a:rPr lang="en-CA" dirty="0" err="1"/>
              <a:t>polyfill</a:t>
            </a:r>
            <a:r>
              <a:rPr lang="en-CA" dirty="0"/>
              <a:t>?</a:t>
            </a:r>
          </a:p>
          <a:p>
            <a:pPr lvl="1"/>
            <a:r>
              <a:rPr lang="en-CA" sz="2800" dirty="0"/>
              <a:t>piece of code (usually JavaScript on the Web) used to provide modern functionality on older browsers that </a:t>
            </a:r>
            <a:r>
              <a:rPr lang="en-CA" sz="2800" b="1" dirty="0"/>
              <a:t>do</a:t>
            </a:r>
            <a:r>
              <a:rPr lang="en-CA" sz="2800" dirty="0"/>
              <a:t> not natively support it</a:t>
            </a:r>
          </a:p>
          <a:p>
            <a:pPr lvl="1"/>
            <a:r>
              <a:rPr lang="en-CA" sz="2800" dirty="0"/>
              <a:t>@babel/</a:t>
            </a:r>
            <a:r>
              <a:rPr lang="en-CA" sz="2800" dirty="0" err="1"/>
              <a:t>polyfill</a:t>
            </a:r>
            <a:r>
              <a:rPr lang="en-CA" sz="2800" dirty="0"/>
              <a:t> modules includes core-</a:t>
            </a:r>
            <a:r>
              <a:rPr lang="en-CA" sz="2800" dirty="0" err="1"/>
              <a:t>js</a:t>
            </a:r>
            <a:r>
              <a:rPr lang="en-CA" sz="2800" dirty="0"/>
              <a:t> and a custom regenerator runtime to emulate a full ES2015+ environment.</a:t>
            </a:r>
          </a:p>
          <a:p>
            <a:r>
              <a:rPr lang="en-US" dirty="0"/>
              <a:t>This means you can use new built-ins like “Promise” or “</a:t>
            </a:r>
            <a:r>
              <a:rPr lang="en-US" dirty="0" err="1"/>
              <a:t>WeakMap</a:t>
            </a:r>
            <a:r>
              <a:rPr lang="en-US" dirty="0"/>
              <a:t>”, ”</a:t>
            </a:r>
            <a:r>
              <a:rPr lang="en-US" dirty="0" err="1"/>
              <a:t>Array.from</a:t>
            </a:r>
            <a:r>
              <a:rPr lang="en-US" dirty="0"/>
              <a:t>” or “</a:t>
            </a:r>
            <a:r>
              <a:rPr lang="en-US" dirty="0" err="1"/>
              <a:t>Object.assign</a:t>
            </a:r>
            <a:r>
              <a:rPr lang="en-US" dirty="0"/>
              <a:t>”, etc. </a:t>
            </a:r>
          </a:p>
        </p:txBody>
      </p:sp>
    </p:spTree>
    <p:extLst>
      <p:ext uri="{BB962C8B-B14F-4D97-AF65-F5344CB8AC3E}">
        <p14:creationId xmlns:p14="http://schemas.microsoft.com/office/powerpoint/2010/main" val="377592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3574-ACE1-0540-AF00-B17E8C1D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Polyfill</a:t>
            </a:r>
            <a:r>
              <a:rPr lang="en-US" dirty="0"/>
              <a:t>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18BB-97CC-4149-9F84-82A66DC1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version of Babel JS(</a:t>
            </a:r>
            <a:r>
              <a:rPr lang="en-CA" dirty="0"/>
              <a:t>Babel 7.4.0), this package is deprecated in favor of directly including core-</a:t>
            </a:r>
            <a:r>
              <a:rPr lang="en-CA" dirty="0" err="1"/>
              <a:t>js</a:t>
            </a:r>
            <a:r>
              <a:rPr lang="en-CA" dirty="0"/>
              <a:t>/stable (to </a:t>
            </a:r>
            <a:r>
              <a:rPr lang="en-CA" dirty="0" err="1"/>
              <a:t>polyfill</a:t>
            </a:r>
            <a:r>
              <a:rPr lang="en-CA" dirty="0"/>
              <a:t> ECMAScript features)</a:t>
            </a:r>
          </a:p>
          <a:p>
            <a:r>
              <a:rPr lang="en-CA" dirty="0"/>
              <a:t>Regenerator-runtime/runtime (needed to use </a:t>
            </a:r>
            <a:r>
              <a:rPr lang="en-CA" dirty="0" err="1"/>
              <a:t>transpiled</a:t>
            </a:r>
            <a:r>
              <a:rPr lang="en-CA" dirty="0"/>
              <a:t> generator functions):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import "core-</a:t>
            </a:r>
            <a:r>
              <a:rPr lang="en-CA" dirty="0" err="1">
                <a:solidFill>
                  <a:srgbClr val="C00000"/>
                </a:solidFill>
              </a:rPr>
              <a:t>js</a:t>
            </a:r>
            <a:r>
              <a:rPr lang="en-CA" dirty="0">
                <a:solidFill>
                  <a:srgbClr val="C00000"/>
                </a:solidFill>
              </a:rPr>
              <a:t>/stable"; 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import "regenerator-runtime/runtime";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60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PolyFill</a:t>
            </a:r>
            <a:r>
              <a:rPr lang="en-US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earlier versions, you can install </a:t>
            </a:r>
            <a:r>
              <a:rPr lang="en-US" dirty="0" err="1"/>
              <a:t>PolyFill</a:t>
            </a:r>
            <a:r>
              <a:rPr lang="en-US" dirty="0"/>
              <a:t> by using: </a:t>
            </a:r>
          </a:p>
          <a:p>
            <a:pPr lvl="1"/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--save @babel/</a:t>
            </a:r>
            <a:r>
              <a:rPr lang="en-CA" dirty="0" err="1">
                <a:solidFill>
                  <a:srgbClr val="C00000"/>
                </a:solidFill>
              </a:rPr>
              <a:t>polyfill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US" dirty="0"/>
              <a:t>Now in </a:t>
            </a:r>
            <a:r>
              <a:rPr lang="en-US" dirty="0" err="1"/>
              <a:t>babel.config.json</a:t>
            </a:r>
            <a:r>
              <a:rPr lang="en-US" dirty="0"/>
              <a:t>, you can insert “usage” into the filed “</a:t>
            </a:r>
            <a:r>
              <a:rPr lang="en-US" dirty="0" err="1"/>
              <a:t>useBuiltIns</a:t>
            </a:r>
            <a:r>
              <a:rPr lang="en-US" dirty="0"/>
              <a:t>” for @babel/env: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{ "</a:t>
            </a:r>
            <a:r>
              <a:rPr lang="en-CA" dirty="0" err="1">
                <a:solidFill>
                  <a:srgbClr val="C00000"/>
                </a:solidFill>
              </a:rPr>
              <a:t>presets</a:t>
            </a:r>
            <a:r>
              <a:rPr lang="en-CA" dirty="0">
                <a:solidFill>
                  <a:srgbClr val="C00000"/>
                </a:solidFill>
              </a:rPr>
              <a:t>": [ [ "@babel/env", { "targets": { "edge": "17", "</a:t>
            </a:r>
            <a:r>
              <a:rPr lang="en-CA" dirty="0" err="1">
                <a:solidFill>
                  <a:srgbClr val="C00000"/>
                </a:solidFill>
              </a:rPr>
              <a:t>firefox</a:t>
            </a:r>
            <a:r>
              <a:rPr lang="en-CA" dirty="0">
                <a:solidFill>
                  <a:srgbClr val="C00000"/>
                </a:solidFill>
              </a:rPr>
              <a:t>": "60", "chrome": "67", "safari": "11.1", }, "</a:t>
            </a:r>
            <a:r>
              <a:rPr lang="en-CA" dirty="0" err="1">
                <a:solidFill>
                  <a:srgbClr val="C00000"/>
                </a:solidFill>
              </a:rPr>
              <a:t>useBuiltIns</a:t>
            </a:r>
            <a:r>
              <a:rPr lang="en-CA" dirty="0">
                <a:solidFill>
                  <a:srgbClr val="C00000"/>
                </a:solidFill>
              </a:rPr>
              <a:t>": "usage", } ] ] }</a:t>
            </a:r>
          </a:p>
          <a:p>
            <a:r>
              <a:rPr lang="en-US" dirty="0"/>
              <a:t>Now </a:t>
            </a:r>
            <a:r>
              <a:rPr lang="en-CA" dirty="0"/>
              <a:t>babel will now inspect all your code for features that are missing in your target environments and include only the required </a:t>
            </a:r>
            <a:r>
              <a:rPr lang="en-CA" dirty="0" err="1"/>
              <a:t>polyfills</a:t>
            </a:r>
            <a:r>
              <a:rPr lang="en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5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caveats..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Classes</a:t>
            </a:r>
          </a:p>
          <a:p>
            <a:pPr lvl="1"/>
            <a:r>
              <a:rPr lang="en-CA" dirty="0"/>
              <a:t>Built-in classes such as Date, Array, DOM </a:t>
            </a:r>
            <a:r>
              <a:rPr lang="en-CA" dirty="0" err="1"/>
              <a:t>etc</a:t>
            </a:r>
            <a:r>
              <a:rPr lang="en-CA" dirty="0"/>
              <a:t> cannot be properly </a:t>
            </a:r>
            <a:r>
              <a:rPr lang="en-CA" dirty="0" err="1"/>
              <a:t>subclassed</a:t>
            </a:r>
            <a:r>
              <a:rPr lang="en-CA" dirty="0"/>
              <a:t> due to limitations in ES5</a:t>
            </a:r>
          </a:p>
          <a:p>
            <a:r>
              <a:rPr lang="en-CA" dirty="0">
                <a:solidFill>
                  <a:srgbClr val="C00000"/>
                </a:solidFill>
              </a:rPr>
              <a:t>ES5</a:t>
            </a:r>
          </a:p>
          <a:p>
            <a:pPr lvl="1"/>
            <a:r>
              <a:rPr lang="en-CA" dirty="0"/>
              <a:t>Since Babel assumes that your code will run in an ES5 environment it uses ES5 functions. Therefore, if the environment has limited or no support for ES5 then using </a:t>
            </a:r>
            <a:r>
              <a:rPr lang="en-CA" dirty="0">
                <a:solidFill>
                  <a:srgbClr val="C00000"/>
                </a:solidFill>
              </a:rPr>
              <a:t>@babel/</a:t>
            </a:r>
            <a:r>
              <a:rPr lang="en-CA" dirty="0" err="1">
                <a:solidFill>
                  <a:srgbClr val="C00000"/>
                </a:solidFill>
              </a:rPr>
              <a:t>polyfill</a:t>
            </a:r>
            <a:r>
              <a:rPr lang="en-CA" dirty="0">
                <a:solidFill>
                  <a:srgbClr val="C00000"/>
                </a:solidFill>
              </a:rPr>
              <a:t> </a:t>
            </a:r>
            <a:r>
              <a:rPr lang="en-CA" dirty="0"/>
              <a:t>will add support for these features.</a:t>
            </a:r>
          </a:p>
          <a:p>
            <a:r>
              <a:rPr lang="en-CA" dirty="0" err="1">
                <a:solidFill>
                  <a:srgbClr val="C00000"/>
                </a:solidFill>
              </a:rPr>
              <a:t>Polyfills</a:t>
            </a:r>
            <a:endParaRPr lang="en-CA" dirty="0">
              <a:solidFill>
                <a:srgbClr val="C00000"/>
              </a:solidFill>
            </a:endParaRPr>
          </a:p>
          <a:p>
            <a:pPr lvl="1"/>
            <a:r>
              <a:rPr lang="en-CA" dirty="0"/>
              <a:t>In order for some certain features to work, they might require certain </a:t>
            </a:r>
            <a:r>
              <a:rPr lang="en-CA" dirty="0" err="1"/>
              <a:t>polyfills</a:t>
            </a:r>
            <a:r>
              <a:rPr lang="en-CA" dirty="0"/>
              <a:t>. Once again, you can satisfy this by using </a:t>
            </a:r>
            <a:r>
              <a:rPr lang="en-CA" dirty="0">
                <a:solidFill>
                  <a:srgbClr val="C00000"/>
                </a:solidFill>
              </a:rPr>
              <a:t>@babel/</a:t>
            </a:r>
            <a:r>
              <a:rPr lang="en-CA" dirty="0" err="1">
                <a:solidFill>
                  <a:srgbClr val="C00000"/>
                </a:solidFill>
              </a:rPr>
              <a:t>polyfill</a:t>
            </a:r>
            <a:endParaRPr lang="en-CA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4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Babel JS is a powerful tool that allow backward compatibility for browsers that do not support ES6 or ES7 functionalities.</a:t>
            </a:r>
          </a:p>
          <a:p>
            <a:r>
              <a:rPr lang="en-US" dirty="0"/>
              <a:t>It is especially useful as a lot of browsers still only support ES5.</a:t>
            </a:r>
          </a:p>
          <a:p>
            <a:r>
              <a:rPr lang="en-US" dirty="0"/>
              <a:t>Babel has an abundance of plugins and presets that allows it to be flexible in its configuration depending on what browsers you are using.</a:t>
            </a:r>
          </a:p>
          <a:p>
            <a:r>
              <a:rPr lang="en-US" dirty="0"/>
              <a:t>If you are writing a client-side application, using Babel JS would be a very good option as you wouldn’t need to worry about older browsers that can’t run newer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Babel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put, Babel is a JavaScript compiler/</a:t>
            </a:r>
            <a:r>
              <a:rPr lang="en-US" dirty="0" err="1"/>
              <a:t>transpilation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Also can be called a “</a:t>
            </a:r>
            <a:r>
              <a:rPr lang="en-US" dirty="0" err="1"/>
              <a:t>transpiler</a:t>
            </a:r>
            <a:r>
              <a:rPr lang="en-US" dirty="0"/>
              <a:t>”</a:t>
            </a:r>
          </a:p>
          <a:p>
            <a:r>
              <a:rPr lang="en-CA" dirty="0"/>
              <a:t>Mainly used to convert ECMAScript 2015+ code into a backwards compatible version of JavaScript in current and older browsers or environments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In Babel Input: </a:t>
            </a:r>
            <a:r>
              <a:rPr lang="en-US" dirty="0">
                <a:solidFill>
                  <a:srgbClr val="C00000"/>
                </a:solidFill>
              </a:rPr>
              <a:t>[4,5,6].map((n) =&gt; n+1); </a:t>
            </a:r>
            <a:r>
              <a:rPr lang="en-US" dirty="0"/>
              <a:t>translates to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[4,5,6].map(function(n) { return n+1}); </a:t>
            </a:r>
            <a:r>
              <a:rPr lang="en-US" dirty="0"/>
              <a:t>in the output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39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handle JSX and TypeScript syntax</a:t>
            </a:r>
          </a:p>
          <a:p>
            <a:r>
              <a:rPr lang="en-US" dirty="0"/>
              <a:t>Strip out type annotations</a:t>
            </a:r>
          </a:p>
          <a:p>
            <a:r>
              <a:rPr lang="en-US" dirty="0"/>
              <a:t>Has debugging support</a:t>
            </a:r>
          </a:p>
          <a:p>
            <a:r>
              <a:rPr lang="en-US" dirty="0"/>
              <a:t>Compliant to the ECMAScript standard</a:t>
            </a:r>
          </a:p>
          <a:p>
            <a:r>
              <a:rPr lang="en-US" dirty="0"/>
              <a:t>Super compact! Babel tries to use the least amount of code with no dependence on bulky runtime</a:t>
            </a:r>
          </a:p>
        </p:txBody>
      </p:sp>
    </p:spTree>
    <p:extLst>
      <p:ext uri="{BB962C8B-B14F-4D97-AF65-F5344CB8AC3E}">
        <p14:creationId xmlns:p14="http://schemas.microsoft.com/office/powerpoint/2010/main" val="6835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6192-EA38-1B43-BD35-AC050D658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different from Node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97EF-2A1A-D047-A1AE-61C9BF16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JS is a server-side </a:t>
            </a:r>
            <a:r>
              <a:rPr lang="en-US" dirty="0" err="1"/>
              <a:t>javascript</a:t>
            </a:r>
            <a:r>
              <a:rPr lang="en-US" dirty="0"/>
              <a:t> runtime environment, whereas Babel JS is a compiler.</a:t>
            </a:r>
          </a:p>
          <a:p>
            <a:r>
              <a:rPr lang="en-US" dirty="0"/>
              <a:t>You can use Node to run babel code, but technically you don’t need to because node can understand ES6 by itself.</a:t>
            </a:r>
          </a:p>
          <a:p>
            <a:r>
              <a:rPr lang="en-US" dirty="0"/>
              <a:t>Babel also </a:t>
            </a:r>
            <a:r>
              <a:rPr lang="en-CA" dirty="0"/>
              <a:t>allows you to use ES6, some of ES7 and with plugins, things that are not officially part of the language yet.</a:t>
            </a:r>
          </a:p>
          <a:p>
            <a:r>
              <a:rPr lang="en-CA" dirty="0"/>
              <a:t>For most developers, the typical stack would be to use </a:t>
            </a:r>
            <a:r>
              <a:rPr lang="en-CA" dirty="0" err="1"/>
              <a:t>BabelJS</a:t>
            </a:r>
            <a:r>
              <a:rPr lang="en-CA" dirty="0"/>
              <a:t> in the </a:t>
            </a:r>
            <a:r>
              <a:rPr lang="en-CA" dirty="0">
                <a:solidFill>
                  <a:schemeClr val="accent6"/>
                </a:solidFill>
              </a:rPr>
              <a:t>client-side</a:t>
            </a:r>
            <a:r>
              <a:rPr lang="en-CA" dirty="0"/>
              <a:t>, and NodeJS on the </a:t>
            </a:r>
            <a:r>
              <a:rPr lang="en-CA" dirty="0">
                <a:solidFill>
                  <a:schemeClr val="accent6"/>
                </a:solidFill>
              </a:rPr>
              <a:t>server-side</a:t>
            </a:r>
            <a:r>
              <a:rPr lang="en-CA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5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command to install Babel:</a:t>
            </a:r>
          </a:p>
          <a:p>
            <a:pPr lvl="1"/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--save-dev @babel/core @babel/cli @babel/</a:t>
            </a:r>
            <a:r>
              <a:rPr lang="en-CA" dirty="0" err="1">
                <a:solidFill>
                  <a:srgbClr val="C00000"/>
                </a:solidFill>
              </a:rPr>
              <a:t>preset</a:t>
            </a:r>
            <a:r>
              <a:rPr lang="en-CA" dirty="0">
                <a:solidFill>
                  <a:srgbClr val="C00000"/>
                </a:solidFill>
              </a:rPr>
              <a:t>-env </a:t>
            </a:r>
          </a:p>
          <a:p>
            <a:pPr lvl="1"/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--save @babel/</a:t>
            </a:r>
            <a:r>
              <a:rPr lang="en-CA" dirty="0" err="1">
                <a:solidFill>
                  <a:srgbClr val="C00000"/>
                </a:solidFill>
              </a:rPr>
              <a:t>polyfill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US" dirty="0"/>
              <a:t>Create a config file named “</a:t>
            </a:r>
            <a:r>
              <a:rPr lang="en-US" dirty="0" err="1"/>
              <a:t>babel.config.json</a:t>
            </a:r>
            <a:r>
              <a:rPr lang="en-US" dirty="0"/>
              <a:t>” in the root of your project with the following content: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{ "</a:t>
            </a:r>
            <a:r>
              <a:rPr lang="en-CA" dirty="0" err="1">
                <a:solidFill>
                  <a:srgbClr val="C00000"/>
                </a:solidFill>
              </a:rPr>
              <a:t>presets</a:t>
            </a:r>
            <a:r>
              <a:rPr lang="en-CA" dirty="0">
                <a:solidFill>
                  <a:srgbClr val="C00000"/>
                </a:solidFill>
              </a:rPr>
              <a:t>": [ [ "@babel/env", { "targets": { "edge": "17", "</a:t>
            </a:r>
            <a:r>
              <a:rPr lang="en-CA" dirty="0" err="1">
                <a:solidFill>
                  <a:srgbClr val="C00000"/>
                </a:solidFill>
              </a:rPr>
              <a:t>firefox</a:t>
            </a:r>
            <a:r>
              <a:rPr lang="en-CA" dirty="0">
                <a:solidFill>
                  <a:srgbClr val="C00000"/>
                </a:solidFill>
              </a:rPr>
              <a:t>": "60", "chrome": "67", "safari": "11.1", }, "</a:t>
            </a:r>
            <a:r>
              <a:rPr lang="en-CA" dirty="0" err="1">
                <a:solidFill>
                  <a:srgbClr val="C00000"/>
                </a:solidFill>
              </a:rPr>
              <a:t>useBuiltIns</a:t>
            </a:r>
            <a:r>
              <a:rPr lang="en-CA" dirty="0">
                <a:solidFill>
                  <a:srgbClr val="C00000"/>
                </a:solidFill>
              </a:rPr>
              <a:t>": "usage", } ] ] }</a:t>
            </a:r>
          </a:p>
          <a:p>
            <a:pPr lvl="1"/>
            <a:r>
              <a:rPr lang="en-CA" dirty="0"/>
              <a:t>Change the browser to whichever one you want to support.</a:t>
            </a:r>
          </a:p>
          <a:p>
            <a:r>
              <a:rPr lang="en-US" dirty="0"/>
              <a:t>Then run this command to compile all your code from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 to lib: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./</a:t>
            </a:r>
            <a:r>
              <a:rPr lang="en-CA" dirty="0" err="1">
                <a:solidFill>
                  <a:srgbClr val="C00000"/>
                </a:solidFill>
              </a:rPr>
              <a:t>node_modules</a:t>
            </a:r>
            <a:r>
              <a:rPr lang="en-CA" dirty="0">
                <a:solidFill>
                  <a:srgbClr val="C00000"/>
                </a:solidFill>
              </a:rPr>
              <a:t>/.bin/babel </a:t>
            </a:r>
            <a:r>
              <a:rPr lang="en-CA" dirty="0" err="1">
                <a:solidFill>
                  <a:srgbClr val="C00000"/>
                </a:solidFill>
              </a:rPr>
              <a:t>src</a:t>
            </a:r>
            <a:r>
              <a:rPr lang="en-CA" dirty="0">
                <a:solidFill>
                  <a:srgbClr val="C00000"/>
                </a:solidFill>
              </a:rPr>
              <a:t> --out-</a:t>
            </a:r>
            <a:r>
              <a:rPr lang="en-CA" dirty="0" err="1">
                <a:solidFill>
                  <a:srgbClr val="C00000"/>
                </a:solidFill>
              </a:rPr>
              <a:t>dir</a:t>
            </a:r>
            <a:r>
              <a:rPr lang="en-CA" dirty="0">
                <a:solidFill>
                  <a:srgbClr val="C00000"/>
                </a:solidFill>
              </a:rPr>
              <a:t> lib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8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Babel has a bunch of modules that can be downloaded. Two examples of this are </a:t>
            </a:r>
            <a:r>
              <a:rPr lang="en-US" dirty="0">
                <a:solidFill>
                  <a:srgbClr val="C00000"/>
                </a:solidFill>
              </a:rPr>
              <a:t>@babel/core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@babel/cli</a:t>
            </a:r>
          </a:p>
          <a:p>
            <a:r>
              <a:rPr lang="en-US" dirty="0">
                <a:solidFill>
                  <a:srgbClr val="C00000"/>
                </a:solidFill>
              </a:rPr>
              <a:t>@babel/core </a:t>
            </a:r>
            <a:r>
              <a:rPr lang="en-US" dirty="0"/>
              <a:t>contains the core functionality of Babel. Install using this command: </a:t>
            </a:r>
          </a:p>
          <a:p>
            <a:pPr lvl="1"/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--save-dev @babel/core</a:t>
            </a:r>
          </a:p>
          <a:p>
            <a:r>
              <a:rPr lang="en-US" dirty="0"/>
              <a:t>An an end user, you will probably want to install another tool as an interface to </a:t>
            </a:r>
            <a:r>
              <a:rPr lang="en-US" dirty="0">
                <a:solidFill>
                  <a:srgbClr val="C00000"/>
                </a:solidFill>
              </a:rPr>
              <a:t>@babel/core 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@babel/cli </a:t>
            </a:r>
            <a:r>
              <a:rPr lang="en-US" dirty="0"/>
              <a:t>is a tool that allows babel to be used from the terminal.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Install using this this command: </a:t>
            </a:r>
          </a:p>
          <a:p>
            <a:pPr lvl="1"/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--save-dev @babel/core @babel/cli 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8403-D8BE-B44A-8474-6020F64D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 (much like Node JS)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CE18-B2C0-2E46-8197-18F7A010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of the ways you can use Babel is through the require hook</a:t>
            </a:r>
          </a:p>
          <a:p>
            <a:r>
              <a:rPr lang="en-CA" dirty="0"/>
              <a:t>You can achieve this by using @babel/register</a:t>
            </a:r>
          </a:p>
          <a:p>
            <a:pPr lvl="1"/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@babel/core @babel/register --save-dev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Require(“@babel/register”);</a:t>
            </a:r>
          </a:p>
          <a:p>
            <a:r>
              <a:rPr lang="en-CA" dirty="0"/>
              <a:t>By default all requires to </a:t>
            </a:r>
            <a:r>
              <a:rPr lang="en-CA" dirty="0" err="1"/>
              <a:t>node_modules</a:t>
            </a:r>
            <a:r>
              <a:rPr lang="en-CA" dirty="0"/>
              <a:t> will be ignored. You can override this by passing an ignore regex via:</a:t>
            </a:r>
          </a:p>
          <a:p>
            <a:pPr lvl="1"/>
            <a:r>
              <a:rPr lang="en-CA" dirty="0"/>
              <a:t>Require(“@babel/register”)({ignore:[],});</a:t>
            </a:r>
          </a:p>
          <a:p>
            <a:endParaRPr lang="en-CA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8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A577-E591-1140-AFF4-150E0CB8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90139-146C-F04F-B22C-C6CB3AFD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babel API options are allowed, however </a:t>
            </a:r>
            <a:r>
              <a:rPr lang="en-CA" dirty="0"/>
              <a:t>if the option requires JavaScript, you may want to use a JavaScript configuration file.</a:t>
            </a:r>
          </a:p>
          <a:p>
            <a:r>
              <a:rPr lang="en-CA" dirty="0"/>
              <a:t>Create a file called </a:t>
            </a:r>
            <a:r>
              <a:rPr lang="en-CA" dirty="0">
                <a:solidFill>
                  <a:srgbClr val="C00000"/>
                </a:solidFill>
              </a:rPr>
              <a:t>.</a:t>
            </a:r>
            <a:r>
              <a:rPr lang="en-CA" dirty="0" err="1">
                <a:solidFill>
                  <a:srgbClr val="C00000"/>
                </a:solidFill>
              </a:rPr>
              <a:t>babelrc.json</a:t>
            </a:r>
            <a:r>
              <a:rPr lang="en-CA" dirty="0">
                <a:solidFill>
                  <a:srgbClr val="C00000"/>
                </a:solidFill>
              </a:rPr>
              <a:t> </a:t>
            </a:r>
            <a:r>
              <a:rPr lang="en-CA" dirty="0"/>
              <a:t>with the following content in your project.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{ "</a:t>
            </a:r>
            <a:r>
              <a:rPr lang="en-CA" dirty="0" err="1">
                <a:solidFill>
                  <a:srgbClr val="C00000"/>
                </a:solidFill>
              </a:rPr>
              <a:t>presets</a:t>
            </a:r>
            <a:r>
              <a:rPr lang="en-CA" dirty="0">
                <a:solidFill>
                  <a:srgbClr val="C00000"/>
                </a:solidFill>
              </a:rPr>
              <a:t>": [...], "plugins": [...] }</a:t>
            </a:r>
          </a:p>
          <a:p>
            <a:r>
              <a:rPr lang="en-CA" dirty="0"/>
              <a:t>You are allowed to access any Node.js APIs, for example a dynamic configuration based on the process environment:</a:t>
            </a:r>
          </a:p>
          <a:p>
            <a:pPr lvl="1"/>
            <a:r>
              <a:rPr lang="en-CA" dirty="0"/>
              <a:t>Ex. const </a:t>
            </a:r>
            <a:r>
              <a:rPr lang="en-CA" dirty="0" err="1"/>
              <a:t>presets</a:t>
            </a:r>
            <a:r>
              <a:rPr lang="en-CA" dirty="0"/>
              <a:t> = [ ... ]; const plugins = [ ... ]; if (</a:t>
            </a:r>
            <a:r>
              <a:rPr lang="en-CA" dirty="0" err="1"/>
              <a:t>process.env</a:t>
            </a:r>
            <a:r>
              <a:rPr lang="en-CA" dirty="0"/>
              <a:t>["ENV"] === "prod") { </a:t>
            </a:r>
            <a:r>
              <a:rPr lang="en-CA" dirty="0" err="1"/>
              <a:t>plugins.push</a:t>
            </a:r>
            <a:r>
              <a:rPr lang="en-CA" dirty="0"/>
              <a:t>(...); } </a:t>
            </a:r>
            <a:r>
              <a:rPr lang="en-CA" dirty="0" err="1"/>
              <a:t>module.exports</a:t>
            </a:r>
            <a:r>
              <a:rPr lang="en-CA" dirty="0"/>
              <a:t> = { </a:t>
            </a:r>
            <a:r>
              <a:rPr lang="en-CA" dirty="0" err="1"/>
              <a:t>presets</a:t>
            </a:r>
            <a:r>
              <a:rPr lang="en-CA" dirty="0"/>
              <a:t>, plugins };</a:t>
            </a:r>
          </a:p>
        </p:txBody>
      </p:sp>
    </p:spTree>
    <p:extLst>
      <p:ext uri="{BB962C8B-B14F-4D97-AF65-F5344CB8AC3E}">
        <p14:creationId xmlns:p14="http://schemas.microsoft.com/office/powerpoint/2010/main" val="311111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4F99-25DE-6E4E-B1B5-FA805E14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FB836-899F-3F4D-8521-F27621D5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Plugins are small JS programs that instruct Babel on how to carry out transformations to the code. </a:t>
            </a:r>
          </a:p>
          <a:p>
            <a:r>
              <a:rPr lang="en-US" dirty="0"/>
              <a:t>You can even write your own plugins to apply any transformations you want!</a:t>
            </a:r>
          </a:p>
          <a:p>
            <a:r>
              <a:rPr lang="en-CA" dirty="0"/>
              <a:t>To transform ES2015+ syntax into ES5, we can use an existing plugin</a:t>
            </a:r>
          </a:p>
          <a:p>
            <a:pPr lvl="1"/>
            <a:r>
              <a:rPr lang="en-CA" dirty="0" err="1">
                <a:solidFill>
                  <a:srgbClr val="C00000"/>
                </a:solidFill>
              </a:rPr>
              <a:t>npm</a:t>
            </a:r>
            <a:r>
              <a:rPr lang="en-CA" dirty="0">
                <a:solidFill>
                  <a:srgbClr val="C00000"/>
                </a:solidFill>
              </a:rPr>
              <a:t> install --save-dev @babel/plugin-transform-arrow-function</a:t>
            </a:r>
          </a:p>
          <a:p>
            <a:r>
              <a:rPr lang="en-US" dirty="0"/>
              <a:t>Now you can use the arrow notation: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const foo = () =&gt; </a:t>
            </a:r>
            <a:r>
              <a:rPr lang="en-CA" dirty="0" err="1">
                <a:solidFill>
                  <a:srgbClr val="C00000"/>
                </a:solidFill>
              </a:rPr>
              <a:t>console.log</a:t>
            </a:r>
            <a:r>
              <a:rPr lang="en-CA" dirty="0">
                <a:solidFill>
                  <a:srgbClr val="C00000"/>
                </a:solidFill>
              </a:rPr>
              <a:t>('hello world!’);</a:t>
            </a:r>
            <a:r>
              <a:rPr lang="en-US" dirty="0">
                <a:solidFill>
                  <a:srgbClr val="C00000"/>
                </a:solidFill>
              </a:rPr>
              <a:t> becomes</a:t>
            </a:r>
          </a:p>
          <a:p>
            <a:pPr lvl="2"/>
            <a:r>
              <a:rPr lang="en-CA" dirty="0">
                <a:solidFill>
                  <a:srgbClr val="C00000"/>
                </a:solidFill>
              </a:rPr>
              <a:t>Var foo = function foo() { return </a:t>
            </a:r>
            <a:r>
              <a:rPr lang="en-CA" dirty="0" err="1">
                <a:solidFill>
                  <a:srgbClr val="C00000"/>
                </a:solidFill>
              </a:rPr>
              <a:t>console.log</a:t>
            </a:r>
            <a:r>
              <a:rPr lang="en-CA" dirty="0">
                <a:solidFill>
                  <a:srgbClr val="C00000"/>
                </a:solidFill>
              </a:rPr>
              <a:t>(’hello world!’) };</a:t>
            </a:r>
          </a:p>
        </p:txBody>
      </p:sp>
    </p:spTree>
    <p:extLst>
      <p:ext uri="{BB962C8B-B14F-4D97-AF65-F5344CB8AC3E}">
        <p14:creationId xmlns:p14="http://schemas.microsoft.com/office/powerpoint/2010/main" val="94450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1334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Babel JS</vt:lpstr>
      <vt:lpstr>What is Babel JS?</vt:lpstr>
      <vt:lpstr>Other features include:</vt:lpstr>
      <vt:lpstr>How is it different from Node JS?</vt:lpstr>
      <vt:lpstr>Lets get started!</vt:lpstr>
      <vt:lpstr>Babel modules</vt:lpstr>
      <vt:lpstr>Imports (much like Node JS)</vt:lpstr>
      <vt:lpstr>Babel Configuration</vt:lpstr>
      <vt:lpstr>Plugins</vt:lpstr>
      <vt:lpstr>Presets</vt:lpstr>
      <vt:lpstr>Polyfill (deprecated in Babel 7.4.0)</vt:lpstr>
      <vt:lpstr>Polyfill continued…</vt:lpstr>
      <vt:lpstr>PolyFill Configuration</vt:lpstr>
      <vt:lpstr>Some caveats..</vt:lpstr>
      <vt:lpstr>Conclusion..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Bable JS</dc:title>
  <dc:creator>Daniel Liao</dc:creator>
  <cp:lastModifiedBy>Daniel Liao</cp:lastModifiedBy>
  <cp:revision>29</cp:revision>
  <dcterms:created xsi:type="dcterms:W3CDTF">2020-03-21T18:36:19Z</dcterms:created>
  <dcterms:modified xsi:type="dcterms:W3CDTF">2020-03-22T03:50:30Z</dcterms:modified>
</cp:coreProperties>
</file>