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49"/>
  </p:notesMasterIdLst>
  <p:handoutMasterIdLst>
    <p:handoutMasterId r:id="rId50"/>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4" r:id="rId16"/>
    <p:sldId id="272" r:id="rId17"/>
    <p:sldId id="302" r:id="rId18"/>
    <p:sldId id="301" r:id="rId19"/>
    <p:sldId id="273" r:id="rId20"/>
    <p:sldId id="300" r:id="rId21"/>
    <p:sldId id="299" r:id="rId22"/>
    <p:sldId id="274" r:id="rId23"/>
    <p:sldId id="276" r:id="rId24"/>
    <p:sldId id="277" r:id="rId25"/>
    <p:sldId id="278" r:id="rId26"/>
    <p:sldId id="279" r:id="rId27"/>
    <p:sldId id="280" r:id="rId28"/>
    <p:sldId id="281" r:id="rId29"/>
    <p:sldId id="282" r:id="rId30"/>
    <p:sldId id="283" r:id="rId31"/>
    <p:sldId id="284" r:id="rId32"/>
    <p:sldId id="285" r:id="rId33"/>
    <p:sldId id="287" r:id="rId34"/>
    <p:sldId id="275" r:id="rId35"/>
    <p:sldId id="288" r:id="rId36"/>
    <p:sldId id="304" r:id="rId37"/>
    <p:sldId id="286" r:id="rId38"/>
    <p:sldId id="289" r:id="rId39"/>
    <p:sldId id="290" r:id="rId40"/>
    <p:sldId id="291" r:id="rId41"/>
    <p:sldId id="295" r:id="rId42"/>
    <p:sldId id="292" r:id="rId43"/>
    <p:sldId id="296" r:id="rId44"/>
    <p:sldId id="293" r:id="rId45"/>
    <p:sldId id="303" r:id="rId46"/>
    <p:sldId id="297" r:id="rId47"/>
    <p:sldId id="298" r:id="rId48"/>
  </p:sldIdLst>
  <p:sldSz cx="12192000" cy="6858000"/>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FBA6D2-E955-4903-BEC3-68B115C39623}">
          <p14:sldIdLst>
            <p14:sldId id="256"/>
            <p14:sldId id="258"/>
            <p14:sldId id="259"/>
          </p14:sldIdLst>
        </p14:section>
        <p14:section name="Introduction" id="{8CEC88F9-321F-48DB-9D2A-C60500E26DDA}">
          <p14:sldIdLst>
            <p14:sldId id="260"/>
            <p14:sldId id="261"/>
            <p14:sldId id="262"/>
            <p14:sldId id="263"/>
            <p14:sldId id="264"/>
            <p14:sldId id="265"/>
            <p14:sldId id="266"/>
          </p14:sldIdLst>
        </p14:section>
        <p14:section name="ANC preparation" id="{33866C5F-9A84-4D5D-ACE0-0A708D3ABB0B}">
          <p14:sldIdLst>
            <p14:sldId id="267"/>
            <p14:sldId id="268"/>
            <p14:sldId id="269"/>
          </p14:sldIdLst>
        </p14:section>
        <p14:section name="Intrapartum care" id="{93769CAA-4458-4756-9FF1-7B1FE3D5C221}">
          <p14:sldIdLst>
            <p14:sldId id="270"/>
            <p14:sldId id="294"/>
            <p14:sldId id="272"/>
            <p14:sldId id="302"/>
            <p14:sldId id="301"/>
            <p14:sldId id="273"/>
            <p14:sldId id="300"/>
            <p14:sldId id="299"/>
            <p14:sldId id="274"/>
            <p14:sldId id="276"/>
            <p14:sldId id="277"/>
            <p14:sldId id="278"/>
            <p14:sldId id="279"/>
            <p14:sldId id="280"/>
            <p14:sldId id="281"/>
            <p14:sldId id="282"/>
            <p14:sldId id="283"/>
            <p14:sldId id="284"/>
            <p14:sldId id="285"/>
            <p14:sldId id="287"/>
            <p14:sldId id="275"/>
            <p14:sldId id="288"/>
          </p14:sldIdLst>
        </p14:section>
        <p14:section name="postpartum period" id="{D5CD8458-AEE6-415E-8A8F-E53C67EB06BD}">
          <p14:sldIdLst>
            <p14:sldId id="304"/>
            <p14:sldId id="286"/>
            <p14:sldId id="289"/>
            <p14:sldId id="290"/>
            <p14:sldId id="291"/>
            <p14:sldId id="295"/>
            <p14:sldId id="292"/>
            <p14:sldId id="296"/>
          </p14:sldIdLst>
        </p14:section>
        <p14:section name="conclusion" id="{79A83E37-EB4E-437A-A3A9-E3C4DFEE5E6B}">
          <p14:sldIdLst>
            <p14:sldId id="293"/>
            <p14:sldId id="303"/>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10" autoAdjust="0"/>
  </p:normalViewPr>
  <p:slideViewPr>
    <p:cSldViewPr snapToGrid="0">
      <p:cViewPr varScale="1">
        <p:scale>
          <a:sx n="62" d="100"/>
          <a:sy n="62" d="100"/>
        </p:scale>
        <p:origin x="978" y="7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85224c87b983496/Documents/projects/pph/post-partum%20haemorrhage/column%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385224c87b983496/Documents/projects/pph/post-partum%20haemorrhage/pareto.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85224c87b983496/Documents/projects/pph/post-partum%20haemorrhage/pph%20percentag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column chart of </a:t>
            </a:r>
            <a:r>
              <a:rPr lang="en-US" sz="1800" dirty="0" smtClean="0"/>
              <a:t>deliveries </a:t>
            </a:r>
            <a:r>
              <a:rPr lang="en-US" sz="1800" dirty="0"/>
              <a:t>and PPPH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'[column chart.xlsx]column chart'!$B$1</c:f>
              <c:strCache>
                <c:ptCount val="1"/>
                <c:pt idx="0">
                  <c:v>PPH 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'[column chart.xlsx]column chart'!$A$2:$A$17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'[column chart.xlsx]column chart'!$B$2:$B$17</c:f>
              <c:numCache>
                <c:formatCode>General</c:formatCode>
                <c:ptCount val="16"/>
                <c:pt idx="0">
                  <c:v>2</c:v>
                </c:pt>
                <c:pt idx="1">
                  <c:v>6</c:v>
                </c:pt>
                <c:pt idx="2">
                  <c:v>6</c:v>
                </c:pt>
                <c:pt idx="3">
                  <c:v>2</c:v>
                </c:pt>
                <c:pt idx="4">
                  <c:v>3</c:v>
                </c:pt>
                <c:pt idx="5">
                  <c:v>1</c:v>
                </c:pt>
                <c:pt idx="6">
                  <c:v>3</c:v>
                </c:pt>
                <c:pt idx="7">
                  <c:v>6</c:v>
                </c:pt>
                <c:pt idx="8">
                  <c:v>5</c:v>
                </c:pt>
                <c:pt idx="9">
                  <c:v>6</c:v>
                </c:pt>
                <c:pt idx="10">
                  <c:v>4</c:v>
                </c:pt>
                <c:pt idx="11">
                  <c:v>6</c:v>
                </c:pt>
                <c:pt idx="12">
                  <c:v>3</c:v>
                </c:pt>
                <c:pt idx="13">
                  <c:v>5</c:v>
                </c:pt>
                <c:pt idx="14">
                  <c:v>10</c:v>
                </c:pt>
                <c:pt idx="15">
                  <c:v>6</c:v>
                </c:pt>
              </c:numCache>
            </c:numRef>
          </c:val>
        </c:ser>
        <c:ser>
          <c:idx val="1"/>
          <c:order val="1"/>
          <c:tx>
            <c:strRef>
              <c:f>'[column chart.xlsx]column chart'!$C$1</c:f>
              <c:strCache>
                <c:ptCount val="1"/>
                <c:pt idx="0">
                  <c:v>Deliveries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'[column chart.xlsx]column chart'!$A$2:$A$17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'[column chart.xlsx]column chart'!$C$2:$C$17</c:f>
              <c:numCache>
                <c:formatCode>General</c:formatCode>
                <c:ptCount val="16"/>
                <c:pt idx="0">
                  <c:v>25</c:v>
                </c:pt>
                <c:pt idx="1">
                  <c:v>25</c:v>
                </c:pt>
                <c:pt idx="2">
                  <c:v>22</c:v>
                </c:pt>
                <c:pt idx="3">
                  <c:v>30</c:v>
                </c:pt>
                <c:pt idx="4">
                  <c:v>28</c:v>
                </c:pt>
                <c:pt idx="5">
                  <c:v>20</c:v>
                </c:pt>
                <c:pt idx="6">
                  <c:v>18</c:v>
                </c:pt>
                <c:pt idx="7">
                  <c:v>34</c:v>
                </c:pt>
                <c:pt idx="8">
                  <c:v>28</c:v>
                </c:pt>
                <c:pt idx="9">
                  <c:v>34</c:v>
                </c:pt>
                <c:pt idx="10">
                  <c:v>27</c:v>
                </c:pt>
                <c:pt idx="11">
                  <c:v>28</c:v>
                </c:pt>
                <c:pt idx="12">
                  <c:v>35</c:v>
                </c:pt>
                <c:pt idx="13">
                  <c:v>28</c:v>
                </c:pt>
                <c:pt idx="14">
                  <c:v>34</c:v>
                </c:pt>
                <c:pt idx="15">
                  <c:v>32</c:v>
                </c:pt>
              </c:numCache>
            </c:numRef>
          </c:val>
        </c:ser>
        <c:dLbls>
          <c:dLblPos val="inEnd"/>
          <c:showLegendKey val="0"/>
          <c:showVal val="1"/>
          <c:showCatName val="0"/>
          <c:showSerName val="0"/>
          <c:showPercent val="0"/>
          <c:showBubbleSize val="0"/>
        </c:dLbls>
        <c:gapWidth val="150"/>
        <c:axId val="168226256"/>
        <c:axId val="6882800"/>
      </c:barChart>
      <c:catAx>
        <c:axId val="16822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2800"/>
        <c:crosses val="autoZero"/>
        <c:auto val="1"/>
        <c:lblAlgn val="ctr"/>
        <c:lblOffset val="100"/>
        <c:noMultiLvlLbl val="0"/>
      </c:catAx>
      <c:valAx>
        <c:axId val="688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2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a:pPr>
            <a:r>
              <a:rPr lang="en-US" dirty="0" smtClean="0"/>
              <a:t>Pareto Chart of Causes of PPH</a:t>
            </a:r>
            <a:endParaRPr lang="en-US" dirty="0"/>
          </a:p>
        </c:rich>
      </c:tx>
      <c:overlay val="0"/>
    </c:title>
    <c:autoTitleDeleted val="0"/>
    <c:plotArea>
      <c:layout>
        <c:manualLayout>
          <c:layoutTarget val="inner"/>
          <c:xMode val="edge"/>
          <c:yMode val="edge"/>
          <c:x val="8.8733052034407317E-2"/>
          <c:y val="9.8523047005529135E-2"/>
          <c:w val="0.78654768153980748"/>
          <c:h val="0.80244675618534711"/>
        </c:manualLayout>
      </c:layout>
      <c:barChart>
        <c:barDir val="col"/>
        <c:grouping val="clustered"/>
        <c:varyColors val="0"/>
        <c:ser>
          <c:idx val="0"/>
          <c:order val="0"/>
          <c:spPr>
            <a:solidFill>
              <a:srgbClr val="FFFFFF"/>
            </a:solidFill>
            <a:ln w="12700">
              <a:solidFill>
                <a:srgbClr val="000000"/>
              </a:solidFill>
              <a:prstDash val="solid"/>
            </a:ln>
            <a:effectLst/>
          </c:spPr>
          <c:invertIfNegative val="0"/>
          <c:dPt>
            <c:idx val="0"/>
            <c:invertIfNegative val="0"/>
            <c:bubble3D val="0"/>
            <c:spPr>
              <a:solidFill>
                <a:srgbClr val="FF0000"/>
              </a:solidFill>
              <a:ln w="12700">
                <a:solidFill>
                  <a:srgbClr val="000000"/>
                </a:solidFill>
                <a:prstDash val="solid"/>
              </a:ln>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'[pareto.xlsx]Pareto chart of causes of PP'!$A$2:$A$5</c:f>
              <c:strCache>
                <c:ptCount val="4"/>
                <c:pt idx="0">
                  <c:v>atony</c:v>
                </c:pt>
                <c:pt idx="1">
                  <c:v>trauma</c:v>
                </c:pt>
                <c:pt idx="2">
                  <c:v>laceration</c:v>
                </c:pt>
                <c:pt idx="3">
                  <c:v>others (RPC)</c:v>
                </c:pt>
              </c:strCache>
            </c:strRef>
          </c:cat>
          <c:val>
            <c:numRef>
              <c:f>'[pareto.xlsx]Pareto chart of causes of PP'!$B$2:$B$5</c:f>
              <c:numCache>
                <c:formatCode>General</c:formatCode>
                <c:ptCount val="4"/>
                <c:pt idx="0">
                  <c:v>48</c:v>
                </c:pt>
                <c:pt idx="1">
                  <c:v>33</c:v>
                </c:pt>
                <c:pt idx="2">
                  <c:v>19</c:v>
                </c:pt>
                <c:pt idx="3">
                  <c:v>8</c:v>
                </c:pt>
              </c:numCache>
            </c:numRef>
          </c:val>
        </c:ser>
        <c:dLbls>
          <c:showLegendKey val="0"/>
          <c:showVal val="0"/>
          <c:showCatName val="0"/>
          <c:showSerName val="0"/>
          <c:showPercent val="0"/>
          <c:showBubbleSize val="0"/>
        </c:dLbls>
        <c:gapWidth val="0"/>
        <c:axId val="167898136"/>
        <c:axId val="167898520"/>
      </c:barChart>
      <c:lineChart>
        <c:grouping val="standard"/>
        <c:varyColors val="0"/>
        <c:ser>
          <c:idx val="1"/>
          <c:order val="1"/>
          <c:spPr>
            <a:ln w="12700">
              <a:solidFill>
                <a:srgbClr val="0000FF"/>
              </a:solidFill>
              <a:prstDash val="solid"/>
            </a:ln>
            <a:effectLst/>
          </c:spPr>
          <c:marker>
            <c:symbol val="square"/>
            <c:size val="5"/>
            <c:spPr>
              <a:solidFill>
                <a:srgbClr val="0000FF"/>
              </a:solidFill>
              <a:ln>
                <a:solidFill>
                  <a:srgbClr val="0000FF"/>
                </a:solidFill>
                <a:prstDash val="solid"/>
              </a:ln>
            </c:spPr>
          </c:marker>
          <c:dPt>
            <c:idx val="0"/>
            <c:marker>
              <c:symbol val="none"/>
            </c:marker>
            <c:bubble3D val="0"/>
          </c:dPt>
          <c:dPt>
            <c:idx val="1"/>
            <c:bubble3D val="0"/>
            <c:spPr>
              <a:ln w="25400">
                <a:solidFill>
                  <a:srgbClr val="FFFFFF"/>
                </a:solidFill>
                <a:prstDash val="solid"/>
              </a:ln>
              <a:effectLst/>
            </c:spPr>
          </c:dPt>
          <c:dLbls>
            <c:dLbl>
              <c:idx val="0"/>
              <c:delete val="1"/>
              <c:extLst>
                <c:ext xmlns:c15="http://schemas.microsoft.com/office/drawing/2012/chart" uri="{CE6537A1-D6FC-4f65-9D91-7224C49458BB}"/>
              </c:extLst>
            </c:dLbl>
            <c:dLbl>
              <c:idx val="4"/>
              <c:delete val="1"/>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'[pareto.xlsx]Pareto chart of causes of PP'!$A$2:$A$5</c:f>
              <c:strCache>
                <c:ptCount val="4"/>
                <c:pt idx="0">
                  <c:v>atony</c:v>
                </c:pt>
                <c:pt idx="1">
                  <c:v>trauma</c:v>
                </c:pt>
                <c:pt idx="2">
                  <c:v>laceration</c:v>
                </c:pt>
                <c:pt idx="3">
                  <c:v>others (RPC)</c:v>
                </c:pt>
              </c:strCache>
            </c:strRef>
          </c:cat>
          <c:val>
            <c:numRef>
              <c:f>'[pareto.xlsx]Pareto chart of causes of PP'!$C$1:$C$5</c:f>
              <c:numCache>
                <c:formatCode>0.0%</c:formatCode>
                <c:ptCount val="5"/>
                <c:pt idx="0">
                  <c:v>0</c:v>
                </c:pt>
                <c:pt idx="1">
                  <c:v>0.48979591836734693</c:v>
                </c:pt>
                <c:pt idx="2">
                  <c:v>0.82653061224489788</c:v>
                </c:pt>
                <c:pt idx="3">
                  <c:v>1.0204081632653059</c:v>
                </c:pt>
                <c:pt idx="4">
                  <c:v>1.1020408163265305</c:v>
                </c:pt>
              </c:numCache>
            </c:numRef>
          </c:val>
          <c:smooth val="0"/>
        </c:ser>
        <c:dLbls>
          <c:showLegendKey val="0"/>
          <c:showVal val="0"/>
          <c:showCatName val="0"/>
          <c:showSerName val="0"/>
          <c:showPercent val="0"/>
          <c:showBubbleSize val="0"/>
        </c:dLbls>
        <c:marker val="1"/>
        <c:smooth val="0"/>
        <c:axId val="167985432"/>
        <c:axId val="167985048"/>
      </c:lineChart>
      <c:catAx>
        <c:axId val="167898136"/>
        <c:scaling>
          <c:orientation val="minMax"/>
        </c:scaling>
        <c:delete val="0"/>
        <c:axPos val="b"/>
        <c:title>
          <c:tx>
            <c:rich>
              <a:bodyPr/>
              <a:lstStyle/>
              <a:p>
                <a:pPr>
                  <a:defRPr/>
                </a:pPr>
                <a:r>
                  <a:rPr lang="en-US" dirty="0" smtClean="0"/>
                  <a:t>CAUSES</a:t>
                </a:r>
                <a:endParaRPr lang="en-US" dirty="0"/>
              </a:p>
            </c:rich>
          </c:tx>
          <c:layout>
            <c:manualLayout>
              <c:xMode val="edge"/>
              <c:yMode val="edge"/>
              <c:x val="0.45664624157893563"/>
              <c:y val="0.95900138451103456"/>
            </c:manualLayout>
          </c:layout>
          <c:overlay val="0"/>
        </c:title>
        <c:numFmt formatCode="General" sourceLinked="1"/>
        <c:majorTickMark val="out"/>
        <c:minorTickMark val="none"/>
        <c:tickLblPos val="nextTo"/>
        <c:crossAx val="167898520"/>
        <c:crosses val="autoZero"/>
        <c:auto val="0"/>
        <c:lblAlgn val="ctr"/>
        <c:lblOffset val="100"/>
        <c:noMultiLvlLbl val="0"/>
      </c:catAx>
      <c:valAx>
        <c:axId val="167898520"/>
        <c:scaling>
          <c:orientation val="minMax"/>
          <c:max val="98"/>
          <c:min val="0"/>
        </c:scaling>
        <c:delete val="0"/>
        <c:axPos val="l"/>
        <c:title>
          <c:tx>
            <c:rich>
              <a:bodyPr/>
              <a:lstStyle/>
              <a:p>
                <a:pPr>
                  <a:defRPr/>
                </a:pPr>
                <a:r>
                  <a:rPr lang="en-US" dirty="0" smtClean="0"/>
                  <a:t>FREQUENCY</a:t>
                </a:r>
                <a:endParaRPr lang="en-US" dirty="0"/>
              </a:p>
            </c:rich>
          </c:tx>
          <c:overlay val="0"/>
        </c:title>
        <c:numFmt formatCode="General" sourceLinked="1"/>
        <c:majorTickMark val="out"/>
        <c:minorTickMark val="none"/>
        <c:tickLblPos val="nextTo"/>
        <c:crossAx val="167898136"/>
        <c:crosses val="autoZero"/>
        <c:crossBetween val="between"/>
      </c:valAx>
      <c:valAx>
        <c:axId val="167985048"/>
        <c:scaling>
          <c:orientation val="minMax"/>
          <c:max val="1"/>
        </c:scaling>
        <c:delete val="0"/>
        <c:axPos val="r"/>
        <c:title>
          <c:tx>
            <c:rich>
              <a:bodyPr/>
              <a:lstStyle/>
              <a:p>
                <a:pPr>
                  <a:defRPr/>
                </a:pPr>
                <a:endParaRPr lang="en-US"/>
              </a:p>
            </c:rich>
          </c:tx>
          <c:overlay val="0"/>
        </c:title>
        <c:numFmt formatCode="0.0%" sourceLinked="1"/>
        <c:majorTickMark val="out"/>
        <c:minorTickMark val="none"/>
        <c:tickLblPos val="nextTo"/>
        <c:crossAx val="167985432"/>
        <c:crosses val="max"/>
        <c:crossBetween val="midCat"/>
        <c:majorUnit val="0.1"/>
      </c:valAx>
      <c:catAx>
        <c:axId val="167985432"/>
        <c:scaling>
          <c:orientation val="minMax"/>
        </c:scaling>
        <c:delete val="0"/>
        <c:axPos val="t"/>
        <c:numFmt formatCode="General" sourceLinked="1"/>
        <c:majorTickMark val="none"/>
        <c:minorTickMark val="none"/>
        <c:tickLblPos val="none"/>
        <c:txPr>
          <a:bodyPr rot="0" vert="horz"/>
          <a:lstStyle/>
          <a:p>
            <a:pPr>
              <a:defRPr/>
            </a:pPr>
            <a:endParaRPr lang="en-US"/>
          </a:p>
        </c:txPr>
        <c:crossAx val="167985048"/>
        <c:crosses val="max"/>
        <c:auto val="0"/>
        <c:lblAlgn val="ctr"/>
        <c:lblOffset val="100"/>
        <c:tickLblSkip val="1"/>
        <c:tickMarkSkip val="1"/>
        <c:noMultiLvlLbl val="0"/>
      </c:catAx>
      <c:spPr>
        <a:noFill/>
        <a:ln w="25400">
          <a:noFill/>
        </a:ln>
      </c:spPr>
    </c:plotArea>
    <c:plotVisOnly val="1"/>
    <c:dispBlanksAs val="gap"/>
    <c:showDLblsOverMax val="0"/>
  </c:chart>
  <c:spPr>
    <a:ln w="635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440228583446689E-2"/>
          <c:y val="0.12464351612172629"/>
          <c:w val="0.92398616970831171"/>
          <c:h val="0.65254920458554244"/>
        </c:manualLayout>
      </c:layout>
      <c:lineChart>
        <c:grouping val="standard"/>
        <c:varyColors val="0"/>
        <c:ser>
          <c:idx val="0"/>
          <c:order val="0"/>
          <c:tx>
            <c:strRef>
              <c:f>'[pph percentages.xlsx]%PPPH Data'!$B$1</c:f>
              <c:strCache>
                <c:ptCount val="1"/>
                <c:pt idx="0">
                  <c:v>%PPPH</c:v>
                </c:pt>
              </c:strCache>
            </c:strRef>
          </c:tx>
          <c:spPr>
            <a:ln w="22225" cap="rnd">
              <a:solidFill>
                <a:schemeClr val="accent1"/>
              </a:solidFill>
              <a:round/>
            </a:ln>
            <a:effectLst/>
          </c:spPr>
          <c:marker>
            <c:symbol val="none"/>
          </c:marker>
          <c:cat>
            <c:strRef>
              <c:f>'[pph percentages.xlsx]%PPPH Data'!$A$2:$A$17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'[pph percentages.xlsx]%PPPH Data'!$B$2:$B$17</c:f>
              <c:numCache>
                <c:formatCode>0.0</c:formatCode>
                <c:ptCount val="16"/>
                <c:pt idx="0">
                  <c:v>8</c:v>
                </c:pt>
                <c:pt idx="1">
                  <c:v>24</c:v>
                </c:pt>
                <c:pt idx="2">
                  <c:v>27.27272727272727</c:v>
                </c:pt>
                <c:pt idx="3">
                  <c:v>6.666666666666667</c:v>
                </c:pt>
                <c:pt idx="4">
                  <c:v>10.714285714285714</c:v>
                </c:pt>
                <c:pt idx="5">
                  <c:v>5</c:v>
                </c:pt>
                <c:pt idx="6">
                  <c:v>16.666666666666664</c:v>
                </c:pt>
                <c:pt idx="7">
                  <c:v>17.647058823529413</c:v>
                </c:pt>
                <c:pt idx="8">
                  <c:v>17.857142857142858</c:v>
                </c:pt>
                <c:pt idx="9">
                  <c:v>17.647058823529413</c:v>
                </c:pt>
                <c:pt idx="10">
                  <c:v>14.814814814814813</c:v>
                </c:pt>
                <c:pt idx="11">
                  <c:v>21.428571428571427</c:v>
                </c:pt>
                <c:pt idx="12">
                  <c:v>8.5714285714285712</c:v>
                </c:pt>
                <c:pt idx="13">
                  <c:v>17.857142857142858</c:v>
                </c:pt>
                <c:pt idx="14">
                  <c:v>29.411764705882355</c:v>
                </c:pt>
                <c:pt idx="15">
                  <c:v>18.8</c:v>
                </c:pt>
              </c:numCache>
            </c:numRef>
          </c:val>
          <c:smooth val="0"/>
        </c:ser>
        <c:ser>
          <c:idx val="1"/>
          <c:order val="1"/>
          <c:tx>
            <c:strRef>
              <c:f>'[pph percentages.xlsx]%PPPH Data'!$C$1</c:f>
              <c:strCache>
                <c:ptCount val="1"/>
                <c:pt idx="0">
                  <c:v>Average</c:v>
                </c:pt>
              </c:strCache>
            </c:strRef>
          </c:tx>
          <c:spPr>
            <a:ln w="22225" cap="rnd">
              <a:solidFill>
                <a:schemeClr val="accent2"/>
              </a:solidFill>
              <a:round/>
            </a:ln>
            <a:effectLst/>
          </c:spPr>
          <c:marker>
            <c:symbol val="none"/>
          </c:marker>
          <c:cat>
            <c:strRef>
              <c:f>'[pph percentages.xlsx]%PPPH Data'!$A$2:$A$17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'[pph percentages.xlsx]%PPPH Data'!$C$2:$C$17</c:f>
              <c:numCache>
                <c:formatCode>General</c:formatCode>
                <c:ptCount val="16"/>
                <c:pt idx="0">
                  <c:v>16.397208075149251</c:v>
                </c:pt>
                <c:pt idx="1">
                  <c:v>16.397208075149251</c:v>
                </c:pt>
                <c:pt idx="2">
                  <c:v>16.397208075149251</c:v>
                </c:pt>
                <c:pt idx="3">
                  <c:v>16.397208075149251</c:v>
                </c:pt>
                <c:pt idx="4">
                  <c:v>16.397208075149251</c:v>
                </c:pt>
                <c:pt idx="5">
                  <c:v>16.397208075149251</c:v>
                </c:pt>
                <c:pt idx="6">
                  <c:v>16.397208075149251</c:v>
                </c:pt>
                <c:pt idx="7">
                  <c:v>16.397208075149251</c:v>
                </c:pt>
                <c:pt idx="8">
                  <c:v>16.397208075149251</c:v>
                </c:pt>
                <c:pt idx="9">
                  <c:v>16.397208075149251</c:v>
                </c:pt>
                <c:pt idx="10">
                  <c:v>16.397208075149251</c:v>
                </c:pt>
                <c:pt idx="11">
                  <c:v>16.397208075149251</c:v>
                </c:pt>
                <c:pt idx="12">
                  <c:v>16.397208075149251</c:v>
                </c:pt>
                <c:pt idx="13">
                  <c:v>16.397208075149251</c:v>
                </c:pt>
                <c:pt idx="14">
                  <c:v>16.397208075149251</c:v>
                </c:pt>
                <c:pt idx="15">
                  <c:v>16.397208075149251</c:v>
                </c:pt>
              </c:numCache>
            </c:numRef>
          </c:val>
          <c:smooth val="0"/>
        </c:ser>
        <c:dLbls>
          <c:showLegendKey val="0"/>
          <c:showVal val="0"/>
          <c:showCatName val="0"/>
          <c:showSerName val="0"/>
          <c:showPercent val="0"/>
          <c:showBubbleSize val="0"/>
        </c:dLbls>
        <c:smooth val="0"/>
        <c:axId val="168107280"/>
        <c:axId val="168764440"/>
      </c:lineChart>
      <c:catAx>
        <c:axId val="16810728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764440"/>
        <c:crosses val="autoZero"/>
        <c:auto val="0"/>
        <c:lblAlgn val="ctr"/>
        <c:lblOffset val="100"/>
        <c:noMultiLvlLbl val="0"/>
      </c:catAx>
      <c:valAx>
        <c:axId val="168764440"/>
        <c:scaling>
          <c:orientation val="minMax"/>
          <c:min val="2.5588235294117645"/>
        </c:scaling>
        <c:delete val="0"/>
        <c:axPos val="l"/>
        <c:majorGridlines>
          <c:spPr>
            <a:ln w="9525" cap="flat" cmpd="sng" algn="ctr">
              <a:solidFill>
                <a:schemeClr val="dk1">
                  <a:lumMod val="15000"/>
                  <a:lumOff val="85000"/>
                  <a:alpha val="54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68107280"/>
        <c:crosses val="autoZero"/>
        <c:crossBetween val="midCat"/>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0.21831</cdr:x>
      <cdr:y>0.0247</cdr:y>
    </cdr:from>
    <cdr:to>
      <cdr:x>0.7329</cdr:x>
      <cdr:y>0.12475</cdr:y>
    </cdr:to>
    <cdr:sp macro="" textlink="">
      <cdr:nvSpPr>
        <cdr:cNvPr id="2" name="TextBox 1"/>
        <cdr:cNvSpPr txBox="1"/>
      </cdr:nvSpPr>
      <cdr:spPr>
        <a:xfrm xmlns:a="http://schemas.openxmlformats.org/drawingml/2006/main">
          <a:off x="2242088" y="123987"/>
          <a:ext cx="5284922" cy="5022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GB" sz="1600" dirty="0" smtClean="0"/>
            <a:t>Run Chart of PPH Incidence</a:t>
          </a:r>
          <a:endParaRPr lang="en-US" sz="16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974"/>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575141"/>
            <a:ext cx="3066733" cy="45297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75141"/>
            <a:ext cx="3066733" cy="452973"/>
          </a:xfrm>
          <a:prstGeom prst="rect">
            <a:avLst/>
          </a:prstGeom>
        </p:spPr>
        <p:txBody>
          <a:bodyPr vert="horz" lIns="91440" tIns="45720" rIns="91440" bIns="45720" rtlCol="0" anchor="b"/>
          <a:lstStyle>
            <a:lvl1pPr algn="r">
              <a:defRPr sz="1200"/>
            </a:lvl1pPr>
          </a:lstStyle>
          <a:p>
            <a:fld id="{DCE9A9DD-A6A4-4799-9BCC-0480F039AF67}" type="slidenum">
              <a:rPr lang="en-US" smtClean="0"/>
              <a:t>‹#›</a:t>
            </a:fld>
            <a:endParaRPr lang="en-US"/>
          </a:p>
        </p:txBody>
      </p:sp>
      <p:sp>
        <p:nvSpPr>
          <p:cNvPr id="6" name="Date Placeholder 5"/>
          <p:cNvSpPr>
            <a:spLocks noGrp="1"/>
          </p:cNvSpPr>
          <p:nvPr>
            <p:ph type="dt" sz="quarter" idx="1"/>
          </p:nvPr>
        </p:nvSpPr>
        <p:spPr>
          <a:xfrm>
            <a:off x="4008705" y="0"/>
            <a:ext cx="3066733" cy="452974"/>
          </a:xfrm>
          <a:prstGeom prst="rect">
            <a:avLst/>
          </a:prstGeom>
        </p:spPr>
        <p:txBody>
          <a:bodyPr vert="horz" lIns="91440" tIns="45720" rIns="91440" bIns="45720" rtlCol="0"/>
          <a:lstStyle>
            <a:lvl1pPr algn="r">
              <a:defRPr sz="1200"/>
            </a:lvl1pPr>
          </a:lstStyle>
          <a:p>
            <a:fld id="{DEE34797-4C8A-47F5-A319-15583B5CD92D}" type="datetimeFigureOut">
              <a:rPr lang="en-US" smtClean="0"/>
              <a:t>7/26/2015</a:t>
            </a:fld>
            <a:endParaRPr lang="en-US"/>
          </a:p>
        </p:txBody>
      </p:sp>
    </p:spTree>
    <p:extLst>
      <p:ext uri="{BB962C8B-B14F-4D97-AF65-F5344CB8AC3E}">
        <p14:creationId xmlns:p14="http://schemas.microsoft.com/office/powerpoint/2010/main" val="241279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9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5" y="0"/>
            <a:ext cx="3066733" cy="452974"/>
          </a:xfrm>
          <a:prstGeom prst="rect">
            <a:avLst/>
          </a:prstGeom>
        </p:spPr>
        <p:txBody>
          <a:bodyPr vert="horz" lIns="91440" tIns="45720" rIns="91440" bIns="45720" rtlCol="0"/>
          <a:lstStyle>
            <a:lvl1pPr algn="r">
              <a:defRPr sz="1200"/>
            </a:lvl1pPr>
          </a:lstStyle>
          <a:p>
            <a:fld id="{579C0CAD-BB1C-4A68-ADA2-08D7EB82CF68}" type="datetimeFigureOut">
              <a:rPr lang="en-US" smtClean="0"/>
              <a:t>7/26/2015</a:t>
            </a:fld>
            <a:endParaRPr lang="en-US"/>
          </a:p>
        </p:txBody>
      </p:sp>
      <p:sp>
        <p:nvSpPr>
          <p:cNvPr id="4" name="Slide Image Placeholder 3"/>
          <p:cNvSpPr>
            <a:spLocks noGrp="1" noRot="1" noChangeAspect="1"/>
          </p:cNvSpPr>
          <p:nvPr>
            <p:ph type="sldImg" idx="2"/>
          </p:nvPr>
        </p:nvSpPr>
        <p:spPr>
          <a:xfrm>
            <a:off x="830263" y="1128713"/>
            <a:ext cx="5416550" cy="30464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344780"/>
            <a:ext cx="5661660" cy="355481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75141"/>
            <a:ext cx="3066733" cy="45297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75141"/>
            <a:ext cx="3066733" cy="452973"/>
          </a:xfrm>
          <a:prstGeom prst="rect">
            <a:avLst/>
          </a:prstGeom>
        </p:spPr>
        <p:txBody>
          <a:bodyPr vert="horz" lIns="91440" tIns="45720" rIns="91440" bIns="45720" rtlCol="0" anchor="b"/>
          <a:lstStyle>
            <a:lvl1pPr algn="r">
              <a:defRPr sz="1200"/>
            </a:lvl1pPr>
          </a:lstStyle>
          <a:p>
            <a:fld id="{9271E3A3-9F12-413B-8626-66BCD4A9971F}" type="slidenum">
              <a:rPr lang="en-US" smtClean="0"/>
              <a:t>‹#›</a:t>
            </a:fld>
            <a:endParaRPr lang="en-US"/>
          </a:p>
        </p:txBody>
      </p:sp>
    </p:spTree>
    <p:extLst>
      <p:ext uri="{BB962C8B-B14F-4D97-AF65-F5344CB8AC3E}">
        <p14:creationId xmlns:p14="http://schemas.microsoft.com/office/powerpoint/2010/main" val="403183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Administer</a:t>
            </a:r>
            <a:r>
              <a:rPr lang="en-GB" baseline="0" dirty="0" smtClean="0"/>
              <a:t> pre-seminar assessment here </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a:t>
            </a:fld>
            <a:endParaRPr lang="en-US"/>
          </a:p>
        </p:txBody>
      </p:sp>
    </p:spTree>
    <p:extLst>
      <p:ext uri="{BB962C8B-B14F-4D97-AF65-F5344CB8AC3E}">
        <p14:creationId xmlns:p14="http://schemas.microsoft.com/office/powerpoint/2010/main" val="366936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Bristol and Hinchingbrooke study results comparing active and</a:t>
            </a:r>
          </a:p>
          <a:p>
            <a:r>
              <a:rPr lang="en-US" sz="1200" b="0" i="0" u="none" strike="noStrike" kern="1200" baseline="0" dirty="0" smtClean="0">
                <a:solidFill>
                  <a:schemeClr val="tx1"/>
                </a:solidFill>
                <a:latin typeface="+mn-lt"/>
                <a:ea typeface="+mn-ea"/>
                <a:cs typeface="+mn-cs"/>
              </a:rPr>
              <a:t>Physiologic (expectant) management of the third stage of labor</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21</a:t>
            </a:fld>
            <a:endParaRPr lang="en-US"/>
          </a:p>
        </p:txBody>
      </p:sp>
    </p:spTree>
    <p:extLst>
      <p:ext uri="{BB962C8B-B14F-4D97-AF65-F5344CB8AC3E}">
        <p14:creationId xmlns:p14="http://schemas.microsoft.com/office/powerpoint/2010/main" val="67551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Re-adjust the clamp ad</a:t>
            </a:r>
            <a:r>
              <a:rPr lang="en-GB" baseline="0" dirty="0" smtClean="0"/>
              <a:t> put it close to the perineum</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25</a:t>
            </a:fld>
            <a:endParaRPr lang="en-US"/>
          </a:p>
        </p:txBody>
      </p:sp>
    </p:spTree>
    <p:extLst>
      <p:ext uri="{BB962C8B-B14F-4D97-AF65-F5344CB8AC3E}">
        <p14:creationId xmlns:p14="http://schemas.microsoft.com/office/powerpoint/2010/main" val="309339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Keep light</a:t>
            </a:r>
            <a:r>
              <a:rPr lang="en-GB" baseline="0" dirty="0" smtClean="0"/>
              <a:t> tension on the cord while waiting for the next uterine contraction. The next contraction should occur within the next 2-3 minutes.</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26</a:t>
            </a:fld>
            <a:endParaRPr lang="en-US"/>
          </a:p>
        </p:txBody>
      </p:sp>
    </p:spTree>
    <p:extLst>
      <p:ext uri="{BB962C8B-B14F-4D97-AF65-F5344CB8AC3E}">
        <p14:creationId xmlns:p14="http://schemas.microsoft.com/office/powerpoint/2010/main" val="242537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If the placenta does not deliver</a:t>
            </a:r>
            <a:r>
              <a:rPr lang="en-GB" baseline="0" dirty="0" smtClean="0"/>
              <a:t> within 30-40 seconds, relax and wait for the next strong contraction before applying traction on the cord</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27</a:t>
            </a:fld>
            <a:endParaRPr lang="en-US"/>
          </a:p>
        </p:txBody>
      </p:sp>
    </p:spTree>
    <p:extLst>
      <p:ext uri="{BB962C8B-B14F-4D97-AF65-F5344CB8AC3E}">
        <p14:creationId xmlns:p14="http://schemas.microsoft.com/office/powerpoint/2010/main" val="51010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Hold the placenta in the palms of your</a:t>
            </a:r>
            <a:r>
              <a:rPr lang="en-GB" baseline="0" dirty="0" smtClean="0"/>
              <a:t> hands, with the maternal side facing upwards; and make sure that all lobules are present and fit together</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31</a:t>
            </a:fld>
            <a:endParaRPr lang="en-US"/>
          </a:p>
        </p:txBody>
      </p:sp>
    </p:spTree>
    <p:extLst>
      <p:ext uri="{BB962C8B-B14F-4D97-AF65-F5344CB8AC3E}">
        <p14:creationId xmlns:p14="http://schemas.microsoft.com/office/powerpoint/2010/main" val="250321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Then hold the cord with one hand,</a:t>
            </a:r>
            <a:r>
              <a:rPr lang="en-GB" baseline="0" dirty="0" smtClean="0"/>
              <a:t> allowing the placenta and membranes to hang down</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32</a:t>
            </a:fld>
            <a:endParaRPr lang="en-US"/>
          </a:p>
        </p:txBody>
      </p:sp>
    </p:spTree>
    <p:extLst>
      <p:ext uri="{BB962C8B-B14F-4D97-AF65-F5344CB8AC3E}">
        <p14:creationId xmlns:p14="http://schemas.microsoft.com/office/powerpoint/2010/main" val="2068449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US" dirty="0" smtClean="0"/>
              <a:t>Cervical examination is only recommended when the cause of PPH</a:t>
            </a:r>
          </a:p>
          <a:p>
            <a:r>
              <a:rPr lang="en-US" dirty="0" smtClean="0"/>
              <a:t>has not been diagnosed and uterine atony, lower genital lacerations, and retained</a:t>
            </a:r>
          </a:p>
          <a:p>
            <a:r>
              <a:rPr lang="en-US" dirty="0" smtClean="0"/>
              <a:t>placenta are ruled out.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33</a:t>
            </a:fld>
            <a:endParaRPr lang="en-US"/>
          </a:p>
        </p:txBody>
      </p:sp>
    </p:spTree>
    <p:extLst>
      <p:ext uri="{BB962C8B-B14F-4D97-AF65-F5344CB8AC3E}">
        <p14:creationId xmlns:p14="http://schemas.microsoft.com/office/powerpoint/2010/main" val="1415912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Click on section 27</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34</a:t>
            </a:fld>
            <a:endParaRPr lang="en-US"/>
          </a:p>
        </p:txBody>
      </p:sp>
    </p:spTree>
    <p:extLst>
      <p:ext uri="{BB962C8B-B14F-4D97-AF65-F5344CB8AC3E}">
        <p14:creationId xmlns:p14="http://schemas.microsoft.com/office/powerpoint/2010/main" val="1905082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35</a:t>
            </a:fld>
            <a:endParaRPr lang="en-US"/>
          </a:p>
        </p:txBody>
      </p:sp>
    </p:spTree>
    <p:extLst>
      <p:ext uri="{BB962C8B-B14F-4D97-AF65-F5344CB8AC3E}">
        <p14:creationId xmlns:p14="http://schemas.microsoft.com/office/powerpoint/2010/main" val="225411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Encourage patient</a:t>
            </a:r>
            <a:r>
              <a:rPr lang="en-GB" baseline="0" dirty="0" smtClean="0"/>
              <a:t> to void or assist if necessary. Take care to explain the importance to the patient. Carry out all other routine postpartum care as necessary.</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39</a:t>
            </a:fld>
            <a:endParaRPr lang="en-US"/>
          </a:p>
        </p:txBody>
      </p:sp>
    </p:spTree>
    <p:extLst>
      <p:ext uri="{BB962C8B-B14F-4D97-AF65-F5344CB8AC3E}">
        <p14:creationId xmlns:p14="http://schemas.microsoft.com/office/powerpoint/2010/main" val="2366920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96E6A182-AF03-4CC8-94DC-C0726DF52A64}" type="slidenum">
              <a:rPr lang="en-US" smtClean="0"/>
              <a:t>2</a:t>
            </a:fld>
            <a:endParaRPr lang="en-US"/>
          </a:p>
        </p:txBody>
      </p:sp>
    </p:spTree>
    <p:extLst>
      <p:ext uri="{BB962C8B-B14F-4D97-AF65-F5344CB8AC3E}">
        <p14:creationId xmlns:p14="http://schemas.microsoft.com/office/powerpoint/2010/main" val="387387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Administer post-seminar assessment here.</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44</a:t>
            </a:fld>
            <a:endParaRPr lang="en-US"/>
          </a:p>
        </p:txBody>
      </p:sp>
    </p:spTree>
    <p:extLst>
      <p:ext uri="{BB962C8B-B14F-4D97-AF65-F5344CB8AC3E}">
        <p14:creationId xmlns:p14="http://schemas.microsoft.com/office/powerpoint/2010/main" val="1164624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47</a:t>
            </a:fld>
            <a:endParaRPr lang="en-US"/>
          </a:p>
        </p:txBody>
      </p:sp>
    </p:spTree>
    <p:extLst>
      <p:ext uri="{BB962C8B-B14F-4D97-AF65-F5344CB8AC3E}">
        <p14:creationId xmlns:p14="http://schemas.microsoft.com/office/powerpoint/2010/main" val="255407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71E3A3-9F12-413B-8626-66BCD4A9971F}" type="slidenum">
              <a:rPr lang="en-US" smtClean="0"/>
              <a:t>3</a:t>
            </a:fld>
            <a:endParaRPr lang="en-US"/>
          </a:p>
        </p:txBody>
      </p:sp>
    </p:spTree>
    <p:extLst>
      <p:ext uri="{BB962C8B-B14F-4D97-AF65-F5344CB8AC3E}">
        <p14:creationId xmlns:p14="http://schemas.microsoft.com/office/powerpoint/2010/main" val="197593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8</a:t>
            </a:fld>
            <a:endParaRPr lang="en-US"/>
          </a:p>
        </p:txBody>
      </p:sp>
    </p:spTree>
    <p:extLst>
      <p:ext uri="{BB962C8B-B14F-4D97-AF65-F5344CB8AC3E}">
        <p14:creationId xmlns:p14="http://schemas.microsoft.com/office/powerpoint/2010/main" val="329885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Predicting who will have PPH based on risk factors is difficult because two-thirds of</a:t>
            </a:r>
          </a:p>
          <a:p>
            <a:r>
              <a:rPr lang="en-US" sz="1200" b="0" i="0" u="none" strike="noStrike" kern="1200" baseline="0" dirty="0" smtClean="0">
                <a:solidFill>
                  <a:schemeClr val="tx1"/>
                </a:solidFill>
                <a:latin typeface="+mn-lt"/>
                <a:ea typeface="+mn-ea"/>
                <a:cs typeface="+mn-cs"/>
              </a:rPr>
              <a:t>women who have PPH have no risk factors. Therefore, all women are considered at</a:t>
            </a:r>
          </a:p>
          <a:p>
            <a:r>
              <a:rPr lang="en-US" sz="1200" b="0" i="0" u="none" strike="noStrike" kern="1200" baseline="0" dirty="0" smtClean="0">
                <a:solidFill>
                  <a:schemeClr val="tx1"/>
                </a:solidFill>
                <a:latin typeface="+mn-lt"/>
                <a:ea typeface="+mn-ea"/>
                <a:cs typeface="+mn-cs"/>
              </a:rPr>
              <a:t>risk, and hemorrhage prevention must be incorporated into care provided at every birth</a:t>
            </a:r>
          </a:p>
        </p:txBody>
      </p:sp>
      <p:sp>
        <p:nvSpPr>
          <p:cNvPr id="4" name="Slide Number Placeholder 3"/>
          <p:cNvSpPr>
            <a:spLocks noGrp="1"/>
          </p:cNvSpPr>
          <p:nvPr>
            <p:ph type="sldNum" sz="quarter" idx="10"/>
          </p:nvPr>
        </p:nvSpPr>
        <p:spPr/>
        <p:txBody>
          <a:bodyPr/>
          <a:lstStyle/>
          <a:p>
            <a:fld id="{9271E3A3-9F12-413B-8626-66BCD4A9971F}" type="slidenum">
              <a:rPr lang="en-US" smtClean="0"/>
              <a:t>12</a:t>
            </a:fld>
            <a:endParaRPr lang="en-US"/>
          </a:p>
        </p:txBody>
      </p:sp>
    </p:spTree>
    <p:extLst>
      <p:ext uri="{BB962C8B-B14F-4D97-AF65-F5344CB8AC3E}">
        <p14:creationId xmlns:p14="http://schemas.microsoft.com/office/powerpoint/2010/main" val="190804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GB" dirty="0" smtClean="0"/>
              <a:t>This</a:t>
            </a:r>
            <a:r>
              <a:rPr lang="en-GB" baseline="0" dirty="0" smtClean="0"/>
              <a:t> is in addition to all other routine ANC care of patient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13</a:t>
            </a:fld>
            <a:endParaRPr lang="en-US"/>
          </a:p>
        </p:txBody>
      </p:sp>
    </p:spTree>
    <p:extLst>
      <p:ext uri="{BB962C8B-B14F-4D97-AF65-F5344CB8AC3E}">
        <p14:creationId xmlns:p14="http://schemas.microsoft.com/office/powerpoint/2010/main" val="184520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15</a:t>
            </a:fld>
            <a:endParaRPr lang="en-US"/>
          </a:p>
        </p:txBody>
      </p:sp>
    </p:spTree>
    <p:extLst>
      <p:ext uri="{BB962C8B-B14F-4D97-AF65-F5344CB8AC3E}">
        <p14:creationId xmlns:p14="http://schemas.microsoft.com/office/powerpoint/2010/main" val="451377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Perineal guarding: Place the fingers of one hand against the baby’s head to keep</a:t>
            </a:r>
          </a:p>
          <a:p>
            <a:r>
              <a:rPr lang="en-US" sz="1200" b="0" i="0" u="none" strike="noStrike" kern="1200" baseline="0" dirty="0" smtClean="0">
                <a:solidFill>
                  <a:schemeClr val="tx1"/>
                </a:solidFill>
                <a:latin typeface="+mn-lt"/>
                <a:ea typeface="+mn-ea"/>
                <a:cs typeface="+mn-cs"/>
              </a:rPr>
              <a:t>it flexed (bent), support the perineum, and instruct the woman to use breathing</a:t>
            </a:r>
          </a:p>
          <a:p>
            <a:r>
              <a:rPr lang="en-US" sz="1200" b="0" i="0" u="none" strike="noStrike" kern="1200" baseline="0" dirty="0" smtClean="0">
                <a:solidFill>
                  <a:schemeClr val="tx1"/>
                </a:solidFill>
                <a:latin typeface="+mn-lt"/>
                <a:ea typeface="+mn-ea"/>
                <a:cs typeface="+mn-cs"/>
              </a:rPr>
              <a:t>techniques to push or stop pushing.</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16</a:t>
            </a:fld>
            <a:endParaRPr lang="en-US"/>
          </a:p>
        </p:txBody>
      </p:sp>
    </p:spTree>
    <p:extLst>
      <p:ext uri="{BB962C8B-B14F-4D97-AF65-F5344CB8AC3E}">
        <p14:creationId xmlns:p14="http://schemas.microsoft.com/office/powerpoint/2010/main" val="205085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0263" y="1128713"/>
            <a:ext cx="5416550" cy="3046412"/>
          </a:xfrm>
        </p:spPr>
      </p:sp>
      <p:sp>
        <p:nvSpPr>
          <p:cNvPr id="3" name="Notes Placeholder 2"/>
          <p:cNvSpPr>
            <a:spLocks noGrp="1"/>
          </p:cNvSpPr>
          <p:nvPr>
            <p:ph type="body" idx="1"/>
          </p:nvPr>
        </p:nvSpPr>
        <p:spPr/>
        <p:txBody>
          <a:bodyPr/>
          <a:lstStyle/>
          <a:p>
            <a:r>
              <a:rPr lang="en-US" dirty="0" smtClean="0"/>
              <a:t>The labia are stretched in a crown around the head</a:t>
            </a:r>
          </a:p>
          <a:p>
            <a:r>
              <a:rPr lang="en-GB" dirty="0" smtClean="0"/>
              <a:t>The</a:t>
            </a:r>
            <a:r>
              <a:rPr lang="en-GB" baseline="0" dirty="0" smtClean="0"/>
              <a:t> anal sphincter widens with each contraction</a:t>
            </a:r>
          </a:p>
          <a:p>
            <a:r>
              <a:rPr lang="en-GB" baseline="0" dirty="0" smtClean="0"/>
              <a:t>The foetal head does not recede completely back inside the vaginal after uterine contraction</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17</a:t>
            </a:fld>
            <a:endParaRPr lang="en-US"/>
          </a:p>
        </p:txBody>
      </p:sp>
    </p:spTree>
    <p:extLst>
      <p:ext uri="{BB962C8B-B14F-4D97-AF65-F5344CB8AC3E}">
        <p14:creationId xmlns:p14="http://schemas.microsoft.com/office/powerpoint/2010/main" val="130761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56087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77589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606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413030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2234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29443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779292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82068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90178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13510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July 26,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80681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July 26, 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9030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July 26, 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93019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July 26, 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76489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July 26,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74892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
        <p:nvSpPr>
          <p:cNvPr id="5" name="Date Placeholder 4"/>
          <p:cNvSpPr>
            <a:spLocks noGrp="1"/>
          </p:cNvSpPr>
          <p:nvPr>
            <p:ph type="dt" sz="half" idx="10"/>
          </p:nvPr>
        </p:nvSpPr>
        <p:spPr/>
        <p:txBody>
          <a:bodyPr/>
          <a:lstStyle/>
          <a:p>
            <a:r>
              <a:rPr lang="en-US" smtClean="0"/>
              <a:t>July 26, 2015</a:t>
            </a:r>
            <a:endParaRPr lang="en-US"/>
          </a:p>
        </p:txBody>
      </p:sp>
    </p:spTree>
    <p:extLst>
      <p:ext uri="{BB962C8B-B14F-4D97-AF65-F5344CB8AC3E}">
        <p14:creationId xmlns:p14="http://schemas.microsoft.com/office/powerpoint/2010/main" val="309693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July 26, 2015</a:t>
            </a:r>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500860-9989-4DE1-BE30-C32FA144741C}" type="slidenum">
              <a:rPr lang="en-US" smtClean="0"/>
              <a:t>‹#›</a:t>
            </a:fld>
            <a:endParaRPr lang="en-US"/>
          </a:p>
        </p:txBody>
      </p:sp>
    </p:spTree>
    <p:extLst>
      <p:ext uri="{BB962C8B-B14F-4D97-AF65-F5344CB8AC3E}">
        <p14:creationId xmlns:p14="http://schemas.microsoft.com/office/powerpoint/2010/main" val="235092867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ccesstohealth.org/toolres/amtslweb/amtsl.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pisiotomy-Repair-Animation-of-the-closure-procedure.mp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_a8c2qskuzA"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globalhealthlearning.org/course/preventing-postpartum-hemorrhage" TargetMode="External"/><Relationship Id="rId2" Type="http://schemas.openxmlformats.org/officeDocument/2006/relationships/hyperlink" Target="http://www.accesstohealth.org/toolres/amtslweb/amtsl.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ccesstohealth.org/toolres/amtslweb/amtsl.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globalhealthlearning.org/course/preventing-postpartum-hemorrh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1750" y="1115369"/>
            <a:ext cx="7645431" cy="5330725"/>
          </a:xfrm>
          <a:prstGeom prst="rect">
            <a:avLst/>
          </a:prstGeom>
          <a:noFill/>
          <a:ln>
            <a:noFill/>
          </a:ln>
        </p:spPr>
      </p:pic>
      <p:sp>
        <p:nvSpPr>
          <p:cNvPr id="6" name="Title 5"/>
          <p:cNvSpPr>
            <a:spLocks noGrp="1"/>
          </p:cNvSpPr>
          <p:nvPr>
            <p:ph type="title"/>
          </p:nvPr>
        </p:nvSpPr>
        <p:spPr>
          <a:xfrm>
            <a:off x="1760491" y="526942"/>
            <a:ext cx="7171841" cy="5879545"/>
          </a:xfrm>
        </p:spPr>
        <p:txBody>
          <a:bodyPr>
            <a:normAutofit/>
          </a:bodyPr>
          <a:lstStyle/>
          <a:p>
            <a:r>
              <a:rPr lang="en-GB" sz="3675"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DECREASING THE INCIDENCE OF PPPH IN OLANREWAJU HOSPITAL</a:t>
            </a:r>
            <a:r>
              <a:rPr lang="en-GB" sz="3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r>
            <a:br>
              <a:rPr lang="en-GB" sz="3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GB" sz="3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r>
            <a:br>
              <a:rPr lang="en-GB" sz="3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GB" sz="3000" b="1" dirty="0">
                <a:latin typeface="Aharoni" panose="02010803020104030203" pitchFamily="2" charset="-79"/>
                <a:cs typeface="Aharoni" panose="02010803020104030203" pitchFamily="2" charset="-79"/>
              </a:rPr>
              <a:t>								</a:t>
            </a:r>
            <a:br>
              <a:rPr lang="en-GB" sz="3000" b="1" dirty="0">
                <a:latin typeface="Aharoni" panose="02010803020104030203" pitchFamily="2" charset="-79"/>
                <a:cs typeface="Aharoni" panose="02010803020104030203" pitchFamily="2" charset="-79"/>
              </a:rPr>
            </a:br>
            <a:r>
              <a:rPr lang="en-GB" sz="3000" b="1" dirty="0">
                <a:latin typeface="Aharoni" panose="02010803020104030203" pitchFamily="2" charset="-79"/>
                <a:cs typeface="Aharoni" panose="02010803020104030203" pitchFamily="2" charset="-79"/>
              </a:rPr>
              <a:t/>
            </a:r>
            <a:br>
              <a:rPr lang="en-GB" sz="3000" b="1" dirty="0">
                <a:latin typeface="Aharoni" panose="02010803020104030203" pitchFamily="2" charset="-79"/>
                <a:cs typeface="Aharoni" panose="02010803020104030203" pitchFamily="2" charset="-79"/>
              </a:rPr>
            </a:br>
            <a:r>
              <a:rPr lang="en-GB" sz="3000" b="1" dirty="0">
                <a:latin typeface="Aharoni" panose="02010803020104030203" pitchFamily="2" charset="-79"/>
                <a:cs typeface="Aharoni" panose="02010803020104030203" pitchFamily="2" charset="-79"/>
              </a:rPr>
              <a:t/>
            </a:r>
            <a:br>
              <a:rPr lang="en-GB" sz="3000" b="1" dirty="0">
                <a:latin typeface="Aharoni" panose="02010803020104030203" pitchFamily="2" charset="-79"/>
                <a:cs typeface="Aharoni" panose="02010803020104030203" pitchFamily="2" charset="-79"/>
              </a:rPr>
            </a:br>
            <a:r>
              <a:rPr lang="en-GB" sz="3000" b="1" dirty="0">
                <a:latin typeface="Aharoni" panose="02010803020104030203" pitchFamily="2" charset="-79"/>
                <a:cs typeface="Aharoni" panose="02010803020104030203" pitchFamily="2" charset="-79"/>
              </a:rPr>
              <a:t/>
            </a:r>
            <a:br>
              <a:rPr lang="en-GB" sz="3000" b="1" dirty="0">
                <a:latin typeface="Aharoni" panose="02010803020104030203" pitchFamily="2" charset="-79"/>
                <a:cs typeface="Aharoni" panose="02010803020104030203" pitchFamily="2" charset="-79"/>
              </a:rPr>
            </a:br>
            <a:r>
              <a:rPr lang="en-GB" sz="3000" b="1" dirty="0">
                <a:latin typeface="Aharoni" panose="02010803020104030203" pitchFamily="2" charset="-79"/>
                <a:cs typeface="Aharoni" panose="02010803020104030203" pitchFamily="2" charset="-79"/>
              </a:rPr>
              <a:t/>
            </a:r>
            <a:br>
              <a:rPr lang="en-GB" sz="3000" b="1" dirty="0">
                <a:latin typeface="Aharoni" panose="02010803020104030203" pitchFamily="2" charset="-79"/>
                <a:cs typeface="Aharoni" panose="02010803020104030203" pitchFamily="2" charset="-79"/>
              </a:rPr>
            </a:br>
            <a:r>
              <a:rPr lang="en-GB" sz="3000" b="1" dirty="0">
                <a:latin typeface="Aharoni" panose="02010803020104030203" pitchFamily="2" charset="-79"/>
                <a:cs typeface="Aharoni" panose="02010803020104030203" pitchFamily="2" charset="-79"/>
              </a:rPr>
              <a:t>							</a:t>
            </a:r>
            <a:r>
              <a:rPr lang="en-GB" sz="2400" b="1" dirty="0" smtClean="0">
                <a:latin typeface="Centaur" panose="02030504050205020304" pitchFamily="18" charset="0"/>
                <a:cs typeface="Aharoni" panose="02010803020104030203" pitchFamily="2" charset="-79"/>
              </a:rPr>
              <a:t>A </a:t>
            </a:r>
            <a:r>
              <a:rPr lang="en-GB" sz="2400" b="1" dirty="0">
                <a:latin typeface="Centaur" panose="02030504050205020304" pitchFamily="18" charset="0"/>
                <a:cs typeface="Aharoni" panose="02010803020104030203" pitchFamily="2" charset="-79"/>
              </a:rPr>
              <a:t>quality improvement project</a:t>
            </a:r>
            <a:endParaRPr lang="en-US" sz="2400" b="1" dirty="0">
              <a:latin typeface="Centaur" panose="02030504050205020304" pitchFamily="18" charset="0"/>
              <a:cs typeface="Aharoni" panose="02010803020104030203" pitchFamily="2" charset="-79"/>
            </a:endParaRPr>
          </a:p>
        </p:txBody>
      </p:sp>
      <p:sp>
        <p:nvSpPr>
          <p:cNvPr id="2" name="Date Placeholder 1"/>
          <p:cNvSpPr>
            <a:spLocks noGrp="1"/>
          </p:cNvSpPr>
          <p:nvPr>
            <p:ph type="dt" sz="half" idx="10"/>
          </p:nvPr>
        </p:nvSpPr>
        <p:spPr>
          <a:xfrm>
            <a:off x="7108384" y="6256249"/>
            <a:ext cx="911939" cy="365125"/>
          </a:xfrm>
        </p:spPr>
        <p:txBody>
          <a:bodyPr/>
          <a:lstStyle/>
          <a:p>
            <a:r>
              <a:rPr lang="en-US" dirty="0" smtClean="0"/>
              <a:t>July 26, 2015</a:t>
            </a:r>
            <a:endParaRPr lang="en-US" dirty="0"/>
          </a:p>
        </p:txBody>
      </p:sp>
      <p:sp>
        <p:nvSpPr>
          <p:cNvPr id="3" name="Slide Number Placeholder 2"/>
          <p:cNvSpPr>
            <a:spLocks noGrp="1"/>
          </p:cNvSpPr>
          <p:nvPr>
            <p:ph type="sldNum" sz="quarter" idx="12"/>
          </p:nvPr>
        </p:nvSpPr>
        <p:spPr/>
        <p:txBody>
          <a:bodyPr/>
          <a:lstStyle/>
          <a:p>
            <a:fld id="{25500860-9989-4DE1-BE30-C32FA144741C}" type="slidenum">
              <a:rPr lang="en-US" smtClean="0"/>
              <a:t>1</a:t>
            </a:fld>
            <a:endParaRPr lang="en-US"/>
          </a:p>
        </p:txBody>
      </p:sp>
    </p:spTree>
    <p:extLst>
      <p:ext uri="{BB962C8B-B14F-4D97-AF65-F5344CB8AC3E}">
        <p14:creationId xmlns:p14="http://schemas.microsoft.com/office/powerpoint/2010/main" val="84787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INTRODUCTION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100" dirty="0"/>
              <a:t>The goal of the project is to reduce the incidence of PPPH to &lt;10% by December 2015</a:t>
            </a:r>
          </a:p>
          <a:p>
            <a:endParaRPr lang="en-US" sz="2100" dirty="0"/>
          </a:p>
          <a:p>
            <a:r>
              <a:rPr lang="en-GB" sz="2100" dirty="0"/>
              <a:t>Method of Achieving Goal:</a:t>
            </a:r>
          </a:p>
          <a:p>
            <a:pPr lvl="1"/>
            <a:r>
              <a:rPr lang="en-GB" sz="1800" dirty="0"/>
              <a:t>Implementation of several phases of improvement plans, the first of which is this seminar presentation.</a:t>
            </a:r>
            <a:endParaRPr lang="en-US" sz="1800" dirty="0"/>
          </a:p>
          <a:p>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10</a:t>
            </a:fld>
            <a:endParaRPr lang="en-US"/>
          </a:p>
        </p:txBody>
      </p:sp>
    </p:spTree>
    <p:extLst>
      <p:ext uri="{BB962C8B-B14F-4D97-AF65-F5344CB8AC3E}">
        <p14:creationId xmlns:p14="http://schemas.microsoft.com/office/powerpoint/2010/main" val="37907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effectLst>
                  <a:outerShdw blurRad="38100" dist="38100" dir="2700000" algn="tl">
                    <a:srgbClr val="000000">
                      <a:alpha val="43137"/>
                    </a:srgbClr>
                  </a:outerShdw>
                </a:effectLst>
              </a:rPr>
              <a:t>ANC PREPARATION</a:t>
            </a:r>
            <a:endParaRPr lang="en-US" sz="3000"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012" y="1720313"/>
            <a:ext cx="4800121" cy="4083852"/>
          </a:xfrm>
        </p:spPr>
      </p:pic>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11</a:t>
            </a:fld>
            <a:endParaRPr lang="en-US"/>
          </a:p>
        </p:txBody>
      </p:sp>
    </p:spTree>
    <p:extLst>
      <p:ext uri="{BB962C8B-B14F-4D97-AF65-F5344CB8AC3E}">
        <p14:creationId xmlns:p14="http://schemas.microsoft.com/office/powerpoint/2010/main" val="3484360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effectLst>
                  <a:outerShdw blurRad="38100" dist="38100" dir="2700000" algn="tl">
                    <a:srgbClr val="000000">
                      <a:alpha val="43137"/>
                    </a:srgbClr>
                  </a:outerShdw>
                </a:effectLst>
              </a:rPr>
              <a:t>ANC</a:t>
            </a:r>
            <a:r>
              <a:rPr lang="en-GB" sz="3000" dirty="0">
                <a:effectLst>
                  <a:outerShdw blurRad="38100" dist="38100" dir="2700000" algn="tl">
                    <a:srgbClr val="000000">
                      <a:alpha val="43137"/>
                    </a:srgbClr>
                  </a:outerShdw>
                </a:effectLst>
              </a:rPr>
              <a:t> </a:t>
            </a:r>
            <a:r>
              <a:rPr lang="en-GB" sz="3000" b="1" dirty="0">
                <a:effectLst>
                  <a:outerShdw blurRad="38100" dist="38100" dir="2700000" algn="tl">
                    <a:srgbClr val="000000">
                      <a:alpha val="43137"/>
                    </a:srgbClr>
                  </a:outerShdw>
                </a:effectLst>
              </a:rPr>
              <a:t>Preparation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42455" y="2226469"/>
            <a:ext cx="8096896" cy="3592746"/>
          </a:xfrm>
        </p:spPr>
        <p:txBody>
          <a:bodyPr>
            <a:normAutofit/>
          </a:bodyPr>
          <a:lstStyle/>
          <a:p>
            <a:r>
              <a:rPr lang="en-GB" sz="2100" dirty="0"/>
              <a:t>Identify risk factors for postpartum haemorrhage (if any)</a:t>
            </a:r>
          </a:p>
          <a:p>
            <a:pPr lvl="1"/>
            <a:r>
              <a:rPr lang="en-GB" sz="1800" dirty="0"/>
              <a:t>Multiple pregnancy</a:t>
            </a:r>
          </a:p>
          <a:p>
            <a:pPr lvl="1"/>
            <a:r>
              <a:rPr lang="en-GB" sz="1800" dirty="0"/>
              <a:t>Previous PPPH</a:t>
            </a:r>
          </a:p>
          <a:p>
            <a:pPr lvl="1"/>
            <a:r>
              <a:rPr lang="en-GB" sz="1800" dirty="0"/>
              <a:t>Fibroid in pregnancy</a:t>
            </a:r>
          </a:p>
          <a:p>
            <a:pPr lvl="1"/>
            <a:r>
              <a:rPr lang="en-GB" sz="1800" dirty="0"/>
              <a:t>Polyhydramnois</a:t>
            </a:r>
          </a:p>
          <a:p>
            <a:pPr lvl="1"/>
            <a:r>
              <a:rPr lang="en-GB" sz="1800" dirty="0"/>
              <a:t>Abnormal placentation</a:t>
            </a:r>
          </a:p>
          <a:p>
            <a:pPr lvl="1"/>
            <a:endParaRPr lang="en-GB" sz="1800" dirty="0"/>
          </a:p>
          <a:p>
            <a:r>
              <a:rPr lang="en-GB" sz="1950" b="1" dirty="0">
                <a:solidFill>
                  <a:srgbClr val="FF0000"/>
                </a:solidFill>
              </a:rPr>
              <a:t>ALL</a:t>
            </a:r>
            <a:r>
              <a:rPr lang="en-GB" sz="1950" dirty="0"/>
              <a:t> PATIENTS HOWEVER ARE AT RISK OF PPH</a:t>
            </a:r>
          </a:p>
          <a:p>
            <a:pPr marL="342900" lvl="1" indent="0">
              <a:buNone/>
            </a:pPr>
            <a:endParaRPr lang="en-GB" sz="1800" dirty="0"/>
          </a:p>
          <a:p>
            <a:pPr marL="342900" lvl="1" indent="0">
              <a:buNone/>
            </a:pPr>
            <a:endParaRPr lang="en-GB" sz="18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12</a:t>
            </a:fld>
            <a:endParaRPr lang="en-US"/>
          </a:p>
        </p:txBody>
      </p:sp>
    </p:spTree>
    <p:extLst>
      <p:ext uri="{BB962C8B-B14F-4D97-AF65-F5344CB8AC3E}">
        <p14:creationId xmlns:p14="http://schemas.microsoft.com/office/powerpoint/2010/main" val="3451976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effectLst>
                  <a:outerShdw blurRad="38100" dist="38100" dir="2700000" algn="tl">
                    <a:srgbClr val="000000">
                      <a:alpha val="43137"/>
                    </a:srgbClr>
                  </a:outerShdw>
                </a:effectLst>
              </a:rPr>
              <a:t>ANC Preparation (cont’d)</a:t>
            </a:r>
            <a:endParaRPr lang="en-US" sz="3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305051"/>
            <a:ext cx="6447501" cy="3083222"/>
          </a:xfrm>
        </p:spPr>
        <p:txBody>
          <a:bodyPr>
            <a:noAutofit/>
          </a:bodyPr>
          <a:lstStyle/>
          <a:p>
            <a:r>
              <a:rPr lang="en-GB" sz="2100" dirty="0"/>
              <a:t>Optimise maternal PCV</a:t>
            </a:r>
          </a:p>
          <a:p>
            <a:pPr lvl="1"/>
            <a:r>
              <a:rPr lang="en-GB" sz="1800" dirty="0"/>
              <a:t>Ensure patient is commenced on haematinics early</a:t>
            </a:r>
          </a:p>
          <a:p>
            <a:pPr lvl="1"/>
            <a:r>
              <a:rPr lang="en-GB" sz="1800" dirty="0"/>
              <a:t>Ensure patient is regular on haematinics</a:t>
            </a:r>
          </a:p>
          <a:p>
            <a:pPr lvl="1"/>
            <a:r>
              <a:rPr lang="en-GB" sz="1800" dirty="0"/>
              <a:t>Prompt identification and treatment of malaria in pregnancy</a:t>
            </a:r>
          </a:p>
          <a:p>
            <a:pPr lvl="1"/>
            <a:r>
              <a:rPr lang="en-GB" sz="1800" dirty="0"/>
              <a:t>prepare patient for labour and delivery.</a:t>
            </a:r>
          </a:p>
          <a:p>
            <a:pPr lvl="1"/>
            <a:endParaRPr lang="en-GB" sz="1800" dirty="0"/>
          </a:p>
          <a:p>
            <a:r>
              <a:rPr lang="en-GB" sz="2100" dirty="0"/>
              <a:t>Ensure  communication of action plans with patient to encourage compliance.</a:t>
            </a:r>
          </a:p>
          <a:p>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13</a:t>
            </a:fld>
            <a:endParaRPr lang="en-US"/>
          </a:p>
        </p:txBody>
      </p:sp>
    </p:spTree>
    <p:extLst>
      <p:ext uri="{BB962C8B-B14F-4D97-AF65-F5344CB8AC3E}">
        <p14:creationId xmlns:p14="http://schemas.microsoft.com/office/powerpoint/2010/main" val="889637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effectLst>
                  <a:outerShdw blurRad="38100" dist="38100" dir="2700000" algn="tl">
                    <a:srgbClr val="000000">
                      <a:alpha val="43137"/>
                    </a:srgbClr>
                  </a:outerShdw>
                </a:effectLst>
              </a:rPr>
              <a:t>INTRAPARTUM CARE</a:t>
            </a:r>
            <a:endParaRPr lang="en-US" sz="3000"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173" y="1502502"/>
            <a:ext cx="4456580" cy="4456580"/>
          </a:xfrm>
          <a:prstGeom prst="rect">
            <a:avLst/>
          </a:prstGeom>
          <a:ln>
            <a:noFill/>
          </a:ln>
          <a:effectLst>
            <a:softEdge rad="112500"/>
          </a:effectLst>
        </p:spPr>
      </p:pic>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14</a:t>
            </a:fld>
            <a:endParaRPr lang="en-US"/>
          </a:p>
        </p:txBody>
      </p:sp>
    </p:spTree>
    <p:extLst>
      <p:ext uri="{BB962C8B-B14F-4D97-AF65-F5344CB8AC3E}">
        <p14:creationId xmlns:p14="http://schemas.microsoft.com/office/powerpoint/2010/main" val="718784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First Stage of Labour(Cont’d)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100" dirty="0"/>
              <a:t>Control pain</a:t>
            </a:r>
          </a:p>
          <a:p>
            <a:pPr lvl="1"/>
            <a:r>
              <a:rPr lang="en-GB" sz="1800" dirty="0"/>
              <a:t>Ambulate patient</a:t>
            </a:r>
          </a:p>
          <a:p>
            <a:pPr lvl="1"/>
            <a:r>
              <a:rPr lang="en-GB" sz="1800" dirty="0"/>
              <a:t>Provide emotional support (partner)</a:t>
            </a:r>
          </a:p>
          <a:p>
            <a:pPr lvl="1"/>
            <a:r>
              <a:rPr lang="en-GB" sz="1800" dirty="0"/>
              <a:t>Breathing exercise</a:t>
            </a:r>
          </a:p>
          <a:p>
            <a:pPr lvl="1"/>
            <a:r>
              <a:rPr lang="en-GB" sz="1800" dirty="0"/>
              <a:t>Analgesics</a:t>
            </a:r>
          </a:p>
          <a:p>
            <a:r>
              <a:rPr lang="en-GB" sz="2100" dirty="0"/>
              <a:t>Judicious augmentation of patient with indication</a:t>
            </a:r>
          </a:p>
          <a:p>
            <a:r>
              <a:rPr lang="en-GB" sz="2100" dirty="0"/>
              <a:t>Establish rapport with the patient</a:t>
            </a:r>
            <a:endParaRPr lang="en-US" sz="2100" dirty="0"/>
          </a:p>
          <a:p>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15</a:t>
            </a:fld>
            <a:endParaRPr lang="en-US"/>
          </a:p>
        </p:txBody>
      </p:sp>
    </p:spTree>
    <p:extLst>
      <p:ext uri="{BB962C8B-B14F-4D97-AF65-F5344CB8AC3E}">
        <p14:creationId xmlns:p14="http://schemas.microsoft.com/office/powerpoint/2010/main" val="4246478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02969" y="2182357"/>
            <a:ext cx="7055604" cy="3556861"/>
          </a:xfrm>
        </p:spPr>
        <p:txBody>
          <a:bodyPr>
            <a:noAutofit/>
          </a:bodyPr>
          <a:lstStyle/>
          <a:p>
            <a:r>
              <a:rPr lang="en-GB" sz="2100" dirty="0"/>
              <a:t>Routine emptying of the bladder</a:t>
            </a:r>
          </a:p>
          <a:p>
            <a:r>
              <a:rPr lang="en-GB" sz="2100" dirty="0"/>
              <a:t>Wait till crowning of foetal head before transfer to delivery room</a:t>
            </a:r>
          </a:p>
          <a:p>
            <a:r>
              <a:rPr lang="en-GB" sz="2100" dirty="0"/>
              <a:t>Do not give fundal pressure to assist delivery of the baby</a:t>
            </a:r>
          </a:p>
          <a:p>
            <a:r>
              <a:rPr lang="en-GB" sz="2100" dirty="0"/>
              <a:t>Do not perform routine episiotomy</a:t>
            </a:r>
          </a:p>
          <a:p>
            <a:r>
              <a:rPr lang="en-GB" sz="2100" dirty="0"/>
              <a:t>Proper guarding of the perineum to avoid perineal tear</a:t>
            </a:r>
          </a:p>
          <a:p>
            <a:r>
              <a:rPr lang="en-GB" sz="2100" dirty="0"/>
              <a:t>Role of communication</a:t>
            </a:r>
          </a:p>
          <a:p>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16</a:t>
            </a:fld>
            <a:endParaRPr lang="en-US"/>
          </a:p>
        </p:txBody>
      </p:sp>
    </p:spTree>
    <p:extLst>
      <p:ext uri="{BB962C8B-B14F-4D97-AF65-F5344CB8AC3E}">
        <p14:creationId xmlns:p14="http://schemas.microsoft.com/office/powerpoint/2010/main" val="4155773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 (Cont’d)</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15899" y="3445986"/>
            <a:ext cx="1920240" cy="1310640"/>
          </a:xfrm>
        </p:spPr>
      </p:pic>
      <p:sp>
        <p:nvSpPr>
          <p:cNvPr id="6" name="Date Placeholder 5"/>
          <p:cNvSpPr>
            <a:spLocks noGrp="1"/>
          </p:cNvSpPr>
          <p:nvPr>
            <p:ph type="dt" sz="half" idx="10"/>
          </p:nvPr>
        </p:nvSpPr>
        <p:spPr>
          <a:xfrm>
            <a:off x="6990444" y="5702714"/>
            <a:ext cx="683954" cy="273844"/>
          </a:xfrm>
        </p:spPr>
        <p:txBody>
          <a:bodyPr/>
          <a:lstStyle/>
          <a:p>
            <a:r>
              <a:rPr lang="en-US" smtClean="0"/>
              <a:t>July 26, 2015</a:t>
            </a:r>
            <a:endParaRPr lang="en-US"/>
          </a:p>
        </p:txBody>
      </p:sp>
      <p:sp>
        <p:nvSpPr>
          <p:cNvPr id="7" name="Slide Number Placeholder 6"/>
          <p:cNvSpPr>
            <a:spLocks noGrp="1"/>
          </p:cNvSpPr>
          <p:nvPr>
            <p:ph type="sldNum" sz="quarter" idx="12"/>
          </p:nvPr>
        </p:nvSpPr>
        <p:spPr>
          <a:xfrm>
            <a:off x="7815890" y="5702713"/>
            <a:ext cx="512504" cy="273844"/>
          </a:xfrm>
        </p:spPr>
        <p:txBody>
          <a:bodyPr/>
          <a:lstStyle/>
          <a:p>
            <a:fld id="{25500860-9989-4DE1-BE30-C32FA144741C}" type="slidenum">
              <a:rPr lang="en-US" smtClean="0"/>
              <a:t>17</a:t>
            </a:fld>
            <a:endParaRPr lang="en-US"/>
          </a:p>
        </p:txBody>
      </p:sp>
      <p:sp>
        <p:nvSpPr>
          <p:cNvPr id="5" name="TextBox 4"/>
          <p:cNvSpPr txBox="1"/>
          <p:nvPr/>
        </p:nvSpPr>
        <p:spPr>
          <a:xfrm>
            <a:off x="2032001" y="2166550"/>
            <a:ext cx="5300420" cy="300082"/>
          </a:xfrm>
          <a:prstGeom prst="rect">
            <a:avLst/>
          </a:prstGeom>
          <a:noFill/>
        </p:spPr>
        <p:txBody>
          <a:bodyPr wrap="square" rtlCol="0">
            <a:spAutoFit/>
          </a:bodyPr>
          <a:lstStyle/>
          <a:p>
            <a:r>
              <a:rPr lang="en-GB" sz="1350" dirty="0"/>
              <a:t>Crowning of foetal head</a:t>
            </a:r>
            <a:endParaRPr lang="en-US" sz="1350" dirty="0"/>
          </a:p>
        </p:txBody>
      </p:sp>
    </p:spTree>
    <p:extLst>
      <p:ext uri="{BB962C8B-B14F-4D97-AF65-F5344CB8AC3E}">
        <p14:creationId xmlns:p14="http://schemas.microsoft.com/office/powerpoint/2010/main" val="3790529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 (cont’d)</a:t>
            </a:r>
            <a:endParaRPr lang="en-US" dirty="0">
              <a:effectLst>
                <a:outerShdw blurRad="38100" dist="38100" dir="2700000" algn="tl">
                  <a:srgbClr val="000000">
                    <a:alpha val="43137"/>
                  </a:srgbClr>
                </a:outerShdw>
              </a:effectLst>
            </a:endParaRPr>
          </a:p>
        </p:txBody>
      </p:sp>
      <p:pic>
        <p:nvPicPr>
          <p:cNvPr id="4" name="Content Placeholder 3" descr="image"/>
          <p:cNvPicPr>
            <a:picLocks noGrp="1" noChangeAspect="1" noChangeArrowheads="1"/>
          </p:cNvPicPr>
          <p:nvPr>
            <p:ph idx="1"/>
          </p:nvPr>
        </p:nvPicPr>
        <p:blipFill>
          <a:blip r:embed="rId2" cstate="print"/>
          <a:stretch>
            <a:fillRect/>
          </a:stretch>
        </p:blipFill>
        <p:spPr bwMode="auto">
          <a:xfrm>
            <a:off x="2675731" y="2229644"/>
            <a:ext cx="4600575" cy="3743325"/>
          </a:xfrm>
          <a:prstGeom prst="rect">
            <a:avLst/>
          </a:prstGeom>
          <a:noFill/>
          <a:ln w="9525">
            <a:noFill/>
            <a:miter lim="800000"/>
            <a:headEnd/>
            <a:tailEnd/>
          </a:ln>
        </p:spPr>
      </p:pic>
      <p:sp>
        <p:nvSpPr>
          <p:cNvPr id="6" name="Date Placeholder 5"/>
          <p:cNvSpPr>
            <a:spLocks noGrp="1"/>
          </p:cNvSpPr>
          <p:nvPr>
            <p:ph type="dt" sz="half" idx="10"/>
          </p:nvPr>
        </p:nvSpPr>
        <p:spPr>
          <a:xfrm>
            <a:off x="6939475" y="5704682"/>
            <a:ext cx="683954" cy="273844"/>
          </a:xfrm>
        </p:spPr>
        <p:txBody>
          <a:bodyPr/>
          <a:lstStyle/>
          <a:p>
            <a:r>
              <a:rPr lang="en-US" smtClean="0"/>
              <a:t>July 26, 2015</a:t>
            </a:r>
            <a:endParaRPr lang="en-US" dirty="0"/>
          </a:p>
        </p:txBody>
      </p:sp>
      <p:sp>
        <p:nvSpPr>
          <p:cNvPr id="7" name="Slide Number Placeholder 6"/>
          <p:cNvSpPr>
            <a:spLocks noGrp="1"/>
          </p:cNvSpPr>
          <p:nvPr>
            <p:ph type="sldNum" sz="quarter" idx="12"/>
          </p:nvPr>
        </p:nvSpPr>
        <p:spPr>
          <a:xfrm>
            <a:off x="7792642" y="5704682"/>
            <a:ext cx="512504" cy="273844"/>
          </a:xfrm>
        </p:spPr>
        <p:txBody>
          <a:bodyPr/>
          <a:lstStyle/>
          <a:p>
            <a:fld id="{25500860-9989-4DE1-BE30-C32FA144741C}" type="slidenum">
              <a:rPr lang="en-US" smtClean="0"/>
              <a:t>18</a:t>
            </a:fld>
            <a:endParaRPr lang="en-US"/>
          </a:p>
        </p:txBody>
      </p:sp>
      <p:sp>
        <p:nvSpPr>
          <p:cNvPr id="5" name="TextBox 4"/>
          <p:cNvSpPr txBox="1"/>
          <p:nvPr/>
        </p:nvSpPr>
        <p:spPr>
          <a:xfrm>
            <a:off x="2128436" y="1958801"/>
            <a:ext cx="4475135" cy="369332"/>
          </a:xfrm>
          <a:prstGeom prst="rect">
            <a:avLst/>
          </a:prstGeom>
          <a:noFill/>
        </p:spPr>
        <p:txBody>
          <a:bodyPr wrap="square" rtlCol="0">
            <a:spAutoFit/>
          </a:bodyPr>
          <a:lstStyle/>
          <a:p>
            <a:r>
              <a:rPr lang="en-GB" dirty="0"/>
              <a:t>episiotomy</a:t>
            </a:r>
            <a:endParaRPr lang="en-US" dirty="0"/>
          </a:p>
        </p:txBody>
      </p:sp>
    </p:spTree>
    <p:extLst>
      <p:ext uri="{BB962C8B-B14F-4D97-AF65-F5344CB8AC3E}">
        <p14:creationId xmlns:p14="http://schemas.microsoft.com/office/powerpoint/2010/main" val="4183507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Third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305050"/>
            <a:ext cx="6447501" cy="3083222"/>
          </a:xfrm>
        </p:spPr>
        <p:txBody>
          <a:bodyPr>
            <a:noAutofit/>
          </a:bodyPr>
          <a:lstStyle/>
          <a:p>
            <a:r>
              <a:rPr lang="en-GB" sz="2100" dirty="0"/>
              <a:t>Active Management of Third Stage of Labour (AMTSL)</a:t>
            </a:r>
          </a:p>
          <a:p>
            <a:r>
              <a:rPr lang="en-GB" sz="2100" dirty="0"/>
              <a:t>Routine emptying of the bladder</a:t>
            </a:r>
          </a:p>
          <a:p>
            <a:r>
              <a:rPr lang="en-GB" sz="2100" dirty="0"/>
              <a:t>Do not perform CCT without administering uterotonics</a:t>
            </a:r>
          </a:p>
          <a:p>
            <a:r>
              <a:rPr lang="en-GB" sz="2100" dirty="0"/>
              <a:t>Do not perform CCT without counter traction to support the uterus</a:t>
            </a:r>
          </a:p>
          <a:p>
            <a:r>
              <a:rPr lang="en-GB" sz="2100" dirty="0"/>
              <a:t>Continue communication with patient</a:t>
            </a:r>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19</a:t>
            </a:fld>
            <a:endParaRPr lang="en-US"/>
          </a:p>
        </p:txBody>
      </p:sp>
    </p:spTree>
    <p:extLst>
      <p:ext uri="{BB962C8B-B14F-4D97-AF65-F5344CB8AC3E}">
        <p14:creationId xmlns:p14="http://schemas.microsoft.com/office/powerpoint/2010/main" val="3941569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3300" b="1" dirty="0">
                <a:effectLst>
                  <a:outerShdw blurRad="38100" dist="38100" dir="2700000" algn="tl">
                    <a:srgbClr val="000000">
                      <a:alpha val="43137"/>
                    </a:srgbClr>
                  </a:outerShdw>
                </a:effectLst>
              </a:rPr>
              <a:t>Team Members	</a:t>
            </a:r>
            <a:endParaRPr lang="en-US" sz="3300" b="1" dirty="0">
              <a:effectLst>
                <a:outerShdw blurRad="38100" dist="38100" dir="2700000" algn="tl">
                  <a:srgbClr val="000000">
                    <a:alpha val="43137"/>
                  </a:srgbClr>
                </a:outerShdw>
              </a:effectLst>
            </a:endParaRPr>
          </a:p>
        </p:txBody>
      </p:sp>
      <p:sp>
        <p:nvSpPr>
          <p:cNvPr id="14" name="Content Placeholder 13"/>
          <p:cNvSpPr>
            <a:spLocks noGrp="1"/>
          </p:cNvSpPr>
          <p:nvPr>
            <p:ph idx="1"/>
          </p:nvPr>
        </p:nvSpPr>
        <p:spPr>
          <a:xfrm>
            <a:off x="1849466" y="2477692"/>
            <a:ext cx="6630037" cy="2910580"/>
          </a:xfrm>
        </p:spPr>
        <p:txBody>
          <a:bodyPr>
            <a:normAutofit/>
          </a:bodyPr>
          <a:lstStyle/>
          <a:p>
            <a:pPr marL="411480" indent="-308610">
              <a:buFont typeface="Wingdings" panose="05000000000000000000" pitchFamily="2" charset="2"/>
              <a:buChar char="§"/>
            </a:pPr>
            <a:r>
              <a:rPr lang="en-GB" sz="2100" dirty="0"/>
              <a:t>Balogun Stephen T. (MB; BS, </a:t>
            </a:r>
            <a:r>
              <a:rPr lang="en-GB" sz="2100" dirty="0" err="1"/>
              <a:t>FISQua</a:t>
            </a:r>
            <a:r>
              <a:rPr lang="en-GB" sz="2100" dirty="0"/>
              <a:t>, SSGB)</a:t>
            </a:r>
          </a:p>
          <a:p>
            <a:pPr marL="411480" indent="-308610">
              <a:buFont typeface="Wingdings" panose="05000000000000000000" pitchFamily="2" charset="2"/>
              <a:buChar char="§"/>
            </a:pPr>
            <a:r>
              <a:rPr lang="en-GB" sz="2100" dirty="0"/>
              <a:t>Oyinloye Omotayo A. (MB; BS, Associate Fellow </a:t>
            </a:r>
            <a:r>
              <a:rPr lang="en-GB" sz="2100" dirty="0" err="1"/>
              <a:t>ISQua</a:t>
            </a:r>
            <a:r>
              <a:rPr lang="en-GB" sz="2100" dirty="0"/>
              <a:t>)</a:t>
            </a:r>
          </a:p>
          <a:p>
            <a:pPr marL="411480" indent="-308610">
              <a:buFont typeface="Wingdings" panose="05000000000000000000" pitchFamily="2" charset="2"/>
              <a:buChar char="§"/>
            </a:pPr>
            <a:r>
              <a:rPr lang="en-GB" sz="2100" dirty="0" err="1"/>
              <a:t>Opeyemi</a:t>
            </a:r>
            <a:r>
              <a:rPr lang="en-GB" sz="2100" dirty="0"/>
              <a:t> </a:t>
            </a:r>
            <a:r>
              <a:rPr lang="en-GB" sz="2100" dirty="0" err="1"/>
              <a:t>Muinat</a:t>
            </a:r>
            <a:r>
              <a:rPr lang="en-GB" sz="2100" dirty="0"/>
              <a:t> O. (RN)</a:t>
            </a:r>
          </a:p>
          <a:p>
            <a:pPr marL="411480" indent="-308610">
              <a:buFont typeface="Wingdings" panose="05000000000000000000" pitchFamily="2" charset="2"/>
              <a:buChar char="§"/>
            </a:pPr>
            <a:r>
              <a:rPr lang="en-GB" sz="2100" dirty="0" err="1"/>
              <a:t>Onifade</a:t>
            </a:r>
            <a:r>
              <a:rPr lang="en-GB" sz="2100" dirty="0"/>
              <a:t> </a:t>
            </a:r>
            <a:r>
              <a:rPr lang="en-GB" sz="2100" dirty="0" err="1"/>
              <a:t>Titilayo</a:t>
            </a:r>
            <a:r>
              <a:rPr lang="en-GB" sz="2100" dirty="0"/>
              <a:t> R. (RN)</a:t>
            </a:r>
            <a:endParaRPr lang="en-US" sz="2100" dirty="0"/>
          </a:p>
        </p:txBody>
      </p:sp>
      <p:sp>
        <p:nvSpPr>
          <p:cNvPr id="4" name="Date Placeholder 3"/>
          <p:cNvSpPr>
            <a:spLocks noGrp="1"/>
          </p:cNvSpPr>
          <p:nvPr>
            <p:ph type="dt" sz="half" idx="10"/>
          </p:nvPr>
        </p:nvSpPr>
        <p:spPr>
          <a:xfrm>
            <a:off x="6741763" y="5662116"/>
            <a:ext cx="893288" cy="273448"/>
          </a:xfrm>
        </p:spPr>
        <p:txBody>
          <a:bodyPr/>
          <a:lstStyle/>
          <a:p>
            <a:r>
              <a:rPr lang="en-US" smtClean="0"/>
              <a:t>July 26, 2015</a:t>
            </a:r>
            <a:endParaRPr lang="en-US" dirty="0" smtClean="0"/>
          </a:p>
        </p:txBody>
      </p:sp>
      <p:sp>
        <p:nvSpPr>
          <p:cNvPr id="5" name="Slide Number Placeholder 4"/>
          <p:cNvSpPr>
            <a:spLocks noGrp="1"/>
          </p:cNvSpPr>
          <p:nvPr>
            <p:ph type="sldNum" sz="quarter" idx="12"/>
          </p:nvPr>
        </p:nvSpPr>
        <p:spPr>
          <a:xfrm>
            <a:off x="7815889" y="5662115"/>
            <a:ext cx="512504" cy="273844"/>
          </a:xfrm>
        </p:spPr>
        <p:txBody>
          <a:bodyPr/>
          <a:lstStyle/>
          <a:p>
            <a:fld id="{25500860-9989-4DE1-BE30-C32FA144741C}" type="slidenum">
              <a:rPr lang="en-US" smtClean="0"/>
              <a:t>2</a:t>
            </a:fld>
            <a:endParaRPr lang="en-US" dirty="0"/>
          </a:p>
        </p:txBody>
      </p:sp>
    </p:spTree>
    <p:extLst>
      <p:ext uri="{BB962C8B-B14F-4D97-AF65-F5344CB8AC3E}">
        <p14:creationId xmlns:p14="http://schemas.microsoft.com/office/powerpoint/2010/main" val="43175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AMTSL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100" dirty="0"/>
              <a:t>Studies have shown that AMTSL decreases:</a:t>
            </a:r>
          </a:p>
          <a:p>
            <a:pPr lvl="1"/>
            <a:r>
              <a:rPr lang="en-US" sz="1800" dirty="0"/>
              <a:t> Incidence of PPH</a:t>
            </a:r>
          </a:p>
          <a:p>
            <a:pPr lvl="1"/>
            <a:r>
              <a:rPr lang="en-US" sz="1800" dirty="0"/>
              <a:t> Length of third stage of labour</a:t>
            </a:r>
          </a:p>
          <a:p>
            <a:pPr lvl="1"/>
            <a:r>
              <a:rPr lang="en-US" sz="1800" dirty="0"/>
              <a:t> Percentage of third stages of labour lasting longer than 30 minutes</a:t>
            </a:r>
          </a:p>
          <a:p>
            <a:pPr lvl="1"/>
            <a:r>
              <a:rPr lang="en-US" sz="1800" dirty="0"/>
              <a:t> Need for blood transfusion</a:t>
            </a:r>
          </a:p>
          <a:p>
            <a:pPr lvl="1"/>
            <a:r>
              <a:rPr lang="en-US" sz="1800" dirty="0"/>
              <a:t> Need for uterotonic drugs to manage PPH.</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20</a:t>
            </a:fld>
            <a:endParaRPr lang="en-US"/>
          </a:p>
        </p:txBody>
      </p:sp>
    </p:spTree>
    <p:extLst>
      <p:ext uri="{BB962C8B-B14F-4D97-AF65-F5344CB8AC3E}">
        <p14:creationId xmlns:p14="http://schemas.microsoft.com/office/powerpoint/2010/main" val="1150393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US" dirty="0"/>
          </a:p>
        </p:txBody>
      </p:sp>
      <p:sp>
        <p:nvSpPr>
          <p:cNvPr id="3" name="Content Placeholder 2"/>
          <p:cNvSpPr>
            <a:spLocks noGrp="1"/>
          </p:cNvSpPr>
          <p:nvPr>
            <p:ph idx="1"/>
          </p:nvPr>
        </p:nvSpPr>
        <p:spPr>
          <a:xfrm>
            <a:off x="1636795" y="1314450"/>
            <a:ext cx="6447501" cy="2910580"/>
          </a:xfrm>
        </p:spPr>
        <p:txBody>
          <a:bodyPr>
            <a:normAutofit/>
          </a:bodyPr>
          <a:lstStyle/>
          <a:p>
            <a:endParaRPr lang="en-US" dirty="0"/>
          </a:p>
        </p:txBody>
      </p:sp>
      <p:sp>
        <p:nvSpPr>
          <p:cNvPr id="5" name="Date Placeholder 4"/>
          <p:cNvSpPr>
            <a:spLocks noGrp="1"/>
          </p:cNvSpPr>
          <p:nvPr>
            <p:ph type="dt" sz="half" idx="10"/>
          </p:nvPr>
        </p:nvSpPr>
        <p:spPr>
          <a:xfrm>
            <a:off x="7125454" y="5747922"/>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809408" y="5747922"/>
            <a:ext cx="512504" cy="273844"/>
          </a:xfrm>
        </p:spPr>
        <p:txBody>
          <a:bodyPr/>
          <a:lstStyle/>
          <a:p>
            <a:fld id="{25500860-9989-4DE1-BE30-C32FA144741C}" type="slidenum">
              <a:rPr lang="en-US" smtClean="0"/>
              <a:t>21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53932232"/>
              </p:ext>
            </p:extLst>
          </p:nvPr>
        </p:nvGraphicFramePr>
        <p:xfrm>
          <a:off x="1636795" y="1015901"/>
          <a:ext cx="8140054" cy="4401524"/>
        </p:xfrm>
        <a:graphic>
          <a:graphicData uri="http://schemas.openxmlformats.org/drawingml/2006/table">
            <a:tbl>
              <a:tblPr firstRow="1" bandRow="1">
                <a:tableStyleId>{5C22544A-7EE6-4342-B048-85BDC9FD1C3A}</a:tableStyleId>
              </a:tblPr>
              <a:tblGrid>
                <a:gridCol w="2667362"/>
                <a:gridCol w="1736085"/>
                <a:gridCol w="1931538"/>
                <a:gridCol w="1805069"/>
              </a:tblGrid>
              <a:tr h="258317">
                <a:tc rowSpan="2">
                  <a:txBody>
                    <a:bodyPr/>
                    <a:lstStyle/>
                    <a:p>
                      <a:pPr algn="ctr"/>
                      <a:r>
                        <a:rPr lang="en-GB" sz="1000" dirty="0" smtClean="0"/>
                        <a:t>Factors</a:t>
                      </a:r>
                      <a:endParaRPr lang="en-US" sz="1000" dirty="0"/>
                    </a:p>
                  </a:txBody>
                  <a:tcPr marL="68580" marR="68580" marT="34290" marB="34290" anchor="ctr"/>
                </a:tc>
                <a:tc rowSpan="2">
                  <a:txBody>
                    <a:bodyPr/>
                    <a:lstStyle/>
                    <a:p>
                      <a:pPr algn="ctr"/>
                      <a:r>
                        <a:rPr lang="en-GB" sz="1000" dirty="0" smtClean="0"/>
                        <a:t>Study</a:t>
                      </a:r>
                      <a:endParaRPr lang="en-US" sz="1000" dirty="0"/>
                    </a:p>
                  </a:txBody>
                  <a:tcPr marL="68580" marR="68580" marT="34290" marB="34290" anchor="ctr"/>
                </a:tc>
                <a:tc gridSpan="2">
                  <a:txBody>
                    <a:bodyPr/>
                    <a:lstStyle/>
                    <a:p>
                      <a:pPr algn="ctr"/>
                      <a:r>
                        <a:rPr lang="en-GB" sz="1000" dirty="0" smtClean="0"/>
                        <a:t>Management</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r>
              <a:tr h="258317">
                <a:tc vMerge="1">
                  <a:txBody>
                    <a:bodyPr/>
                    <a:lstStyle/>
                    <a:p>
                      <a:endParaRPr lang="en-US"/>
                    </a:p>
                  </a:txBody>
                  <a:tcPr/>
                </a:tc>
                <a:tc vMerge="1">
                  <a:txBody>
                    <a:bodyPr/>
                    <a:lstStyle/>
                    <a:p>
                      <a:endParaRPr lang="en-US"/>
                    </a:p>
                  </a:txBody>
                  <a:tcPr/>
                </a:tc>
                <a:tc>
                  <a:txBody>
                    <a:bodyPr/>
                    <a:lstStyle/>
                    <a:p>
                      <a:pPr algn="ctr"/>
                      <a:r>
                        <a:rPr lang="en-GB" sz="1000" dirty="0" smtClean="0"/>
                        <a:t>Active</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Physiologic</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r>
              <a:tr h="258317">
                <a:tc rowSpan="2">
                  <a:txBody>
                    <a:bodyPr/>
                    <a:lstStyle/>
                    <a:p>
                      <a:pPr algn="ctr"/>
                      <a:r>
                        <a:rPr lang="en-GB" sz="1000" dirty="0" smtClean="0"/>
                        <a:t>PPH</a:t>
                      </a:r>
                      <a:endParaRPr lang="en-US" sz="1000" dirty="0"/>
                    </a:p>
                  </a:txBody>
                  <a:tcPr marL="68580" marR="68580" marT="34290" marB="34290" anchor="ctr"/>
                </a:tc>
                <a:tc>
                  <a:txBody>
                    <a:bodyPr/>
                    <a:lstStyle/>
                    <a:p>
                      <a:pPr algn="ctr"/>
                      <a:r>
                        <a:rPr lang="en-GB" sz="1000" dirty="0" smtClean="0"/>
                        <a:t>Bristol</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US" sz="1000" dirty="0" smtClean="0"/>
                        <a:t> 5.9% </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US" sz="1000" dirty="0" smtClean="0"/>
                        <a:t>17.9 %</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r>
              <a:tr h="258317">
                <a:tc vMerge="1">
                  <a:txBody>
                    <a:bodyPr/>
                    <a:lstStyle/>
                    <a:p>
                      <a:endParaRPr lang="en-US"/>
                    </a:p>
                  </a:txBody>
                  <a:tcPr/>
                </a:tc>
                <a:tc>
                  <a:txBody>
                    <a:bodyPr/>
                    <a:lstStyle/>
                    <a:p>
                      <a:pPr algn="ctr"/>
                      <a:r>
                        <a:rPr lang="en-US" sz="1000" dirty="0" smtClean="0"/>
                        <a:t>Hinchingbrooke</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US" sz="1000" dirty="0" smtClean="0"/>
                        <a:t>6.8 %</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US" sz="1000" dirty="0" smtClean="0"/>
                        <a:t>16.5%</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r>
              <a:tr h="444277">
                <a:tc rowSpan="2">
                  <a:txBody>
                    <a:bodyPr/>
                    <a:lstStyle/>
                    <a:p>
                      <a:pPr algn="ctr"/>
                      <a:r>
                        <a:rPr lang="en-US" sz="1000" dirty="0" smtClean="0"/>
                        <a:t>Average length of the third stage of</a:t>
                      </a:r>
                      <a:r>
                        <a:rPr lang="en-US" sz="1000" baseline="0" dirty="0" smtClean="0"/>
                        <a:t> labour</a:t>
                      </a:r>
                      <a:endParaRPr lang="en-US" sz="1000" dirty="0"/>
                    </a:p>
                  </a:txBody>
                  <a:tcPr marL="68580" marR="68580" marT="34290" marB="3429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000" dirty="0" smtClean="0"/>
                        <a:t>Bristol</a:t>
                      </a:r>
                      <a:endParaRPr lang="en-US" sz="1000" dirty="0" smtClean="0"/>
                    </a:p>
                    <a:p>
                      <a:pPr algn="ct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GB" sz="1000" dirty="0" smtClean="0"/>
                        <a:t>5 minutes</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GB" sz="1000" dirty="0" smtClean="0"/>
                        <a:t>15 minutes</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r>
              <a:tr h="258317">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Hinchingbrooke</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8 minutes</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15 minutes</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r>
              <a:tr h="444277">
                <a:tc rowSpan="2">
                  <a:txBody>
                    <a:bodyPr/>
                    <a:lstStyle/>
                    <a:p>
                      <a:pPr algn="ctr"/>
                      <a:r>
                        <a:rPr lang="en-GB" sz="1000" dirty="0" smtClean="0"/>
                        <a:t>Third stage of labour longer than 30 minutes</a:t>
                      </a:r>
                      <a:endParaRPr lang="en-US" sz="1000" dirty="0"/>
                    </a:p>
                  </a:txBody>
                  <a:tcPr marL="68580" marR="68580" marT="34290" marB="3429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000" dirty="0" smtClean="0"/>
                        <a:t>Bristol</a:t>
                      </a:r>
                      <a:endParaRPr lang="en-US" sz="1000" dirty="0" smtClean="0"/>
                    </a:p>
                    <a:p>
                      <a:pPr algn="ct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GB" sz="1000" dirty="0" smtClean="0"/>
                        <a:t>2.9%</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GB" sz="1000" dirty="0" smtClean="0"/>
                        <a:t>26%</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r>
              <a:tr h="444277">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Hinchingbrooke</a:t>
                      </a:r>
                    </a:p>
                    <a:p>
                      <a:pPr algn="ct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3.3%</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16.4%</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r>
              <a:tr h="444277">
                <a:tc rowSpan="2">
                  <a:txBody>
                    <a:bodyPr/>
                    <a:lstStyle/>
                    <a:p>
                      <a:pPr algn="ctr"/>
                      <a:r>
                        <a:rPr lang="en-GB" sz="1000" dirty="0" smtClean="0"/>
                        <a:t>Blood transfusion needed</a:t>
                      </a:r>
                      <a:endParaRPr lang="en-US" sz="1000" dirty="0"/>
                    </a:p>
                  </a:txBody>
                  <a:tcPr marL="68580" marR="68580" marT="34290" marB="3429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000" dirty="0" smtClean="0"/>
                        <a:t>Bristol</a:t>
                      </a:r>
                      <a:endParaRPr lang="en-US" sz="1000" dirty="0" smtClean="0"/>
                    </a:p>
                    <a:p>
                      <a:pPr algn="ct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GB" sz="1000" dirty="0" smtClean="0"/>
                        <a:t>2.1%</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c>
                  <a:txBody>
                    <a:bodyPr/>
                    <a:lstStyle/>
                    <a:p>
                      <a:pPr algn="ctr"/>
                      <a:r>
                        <a:rPr lang="en-GB" sz="1000" dirty="0" smtClean="0"/>
                        <a:t>5.6%</a:t>
                      </a:r>
                      <a:endParaRPr lang="en-US" sz="1000" dirty="0"/>
                    </a:p>
                  </a:txBody>
                  <a:tcPr marL="68580" marR="68580" marT="34290" marB="34290" anchor="ctr">
                    <a:lnB w="12700" cap="flat" cmpd="sng" algn="ctr">
                      <a:solidFill>
                        <a:schemeClr val="tx1"/>
                      </a:solidFill>
                      <a:prstDash val="solid"/>
                      <a:round/>
                      <a:headEnd type="none" w="med" len="med"/>
                      <a:tailEnd type="none" w="med" len="med"/>
                    </a:lnB>
                  </a:tcPr>
                </a:tc>
              </a:tr>
              <a:tr h="444277">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Hinchingbrooke</a:t>
                      </a:r>
                    </a:p>
                    <a:p>
                      <a:pPr algn="ctr"/>
                      <a:endParaRPr lang="en-US" sz="1000" dirty="0"/>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dirty="0" smtClean="0"/>
                        <a:t>0.5%</a:t>
                      </a:r>
                      <a:endParaRPr lang="en-US" sz="1000" dirty="0"/>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dirty="0" smtClean="0"/>
                        <a:t>2.6%</a:t>
                      </a:r>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77">
                <a:tc rowSpan="2">
                  <a:txBody>
                    <a:bodyPr/>
                    <a:lstStyle/>
                    <a:p>
                      <a:pPr algn="ctr"/>
                      <a:r>
                        <a:rPr lang="en-GB" sz="1000" dirty="0" smtClean="0"/>
                        <a:t>Additional uterotonics drugs needed to manage</a:t>
                      </a:r>
                      <a:r>
                        <a:rPr lang="en-GB" sz="1000" baseline="0" dirty="0" smtClean="0"/>
                        <a:t> PPH</a:t>
                      </a:r>
                      <a:endParaRPr lang="en-US" sz="1000" dirty="0"/>
                    </a:p>
                  </a:txBody>
                  <a:tcPr marL="68580" marR="68580" marT="34290" marB="3429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000" dirty="0" smtClean="0"/>
                        <a:t>Bristol</a:t>
                      </a:r>
                      <a:endParaRPr lang="en-US" sz="1000" dirty="0" smtClean="0"/>
                    </a:p>
                    <a:p>
                      <a:pPr algn="ctr"/>
                      <a:endParaRPr lang="en-US" sz="1000" dirty="0"/>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dirty="0" smtClean="0"/>
                        <a:t>6.4%</a:t>
                      </a:r>
                      <a:endParaRPr lang="en-US" sz="1000" dirty="0"/>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dirty="0" smtClean="0"/>
                        <a:t>29.7%</a:t>
                      </a:r>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77">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Hinchingbrooke</a:t>
                      </a:r>
                    </a:p>
                    <a:p>
                      <a:pPr algn="ct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3.2%</a:t>
                      </a:r>
                      <a:endParaRPr lang="en-US" sz="10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GB" sz="1000" dirty="0" smtClean="0"/>
                        <a:t>21.1%</a:t>
                      </a:r>
                    </a:p>
                  </a:txBody>
                  <a:tcPr marL="68580" marR="68580" marT="34290" marB="34290" anchor="ct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559378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Active Management of Third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391583"/>
            <a:ext cx="6447501" cy="3487118"/>
          </a:xfrm>
        </p:spPr>
        <p:txBody>
          <a:bodyPr>
            <a:noAutofit/>
          </a:bodyPr>
          <a:lstStyle/>
          <a:p>
            <a:r>
              <a:rPr lang="en-GB" sz="2100" dirty="0"/>
              <a:t>After the delivery of the baby, palpate the mother’s uterus to rule-out the presence of another baby</a:t>
            </a:r>
          </a:p>
          <a:p>
            <a:r>
              <a:rPr lang="en-GB" sz="2100" dirty="0"/>
              <a:t>Give uterotonics within one minute of delivery of the baby</a:t>
            </a:r>
            <a:endParaRPr lang="en-GB" dirty="0"/>
          </a:p>
          <a:p>
            <a:r>
              <a:rPr lang="en-GB" sz="2100" dirty="0"/>
              <a:t>Perform controlled cord traction (CCT) </a:t>
            </a:r>
          </a:p>
          <a:p>
            <a:r>
              <a:rPr lang="en-GB" sz="2100" dirty="0"/>
              <a:t>Massage the uterus through the abdomen after delivery of the placenta to keep the uterus well contracted</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22</a:t>
            </a:fld>
            <a:endParaRPr lang="en-US"/>
          </a:p>
        </p:txBody>
      </p:sp>
    </p:spTree>
    <p:extLst>
      <p:ext uri="{BB962C8B-B14F-4D97-AF65-F5344CB8AC3E}">
        <p14:creationId xmlns:p14="http://schemas.microsoft.com/office/powerpoint/2010/main" val="1725998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233" y="1131095"/>
            <a:ext cx="6697083" cy="4073431"/>
          </a:xfrm>
        </p:spPr>
      </p:pic>
      <p:sp>
        <p:nvSpPr>
          <p:cNvPr id="3" name="Date Placeholder 2"/>
          <p:cNvSpPr>
            <a:spLocks noGrp="1"/>
          </p:cNvSpPr>
          <p:nvPr>
            <p:ph type="dt" sz="half" idx="10"/>
          </p:nvPr>
        </p:nvSpPr>
        <p:spPr>
          <a:xfrm>
            <a:off x="6799990" y="5662116"/>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722900" y="5662116"/>
            <a:ext cx="512504" cy="273844"/>
          </a:xfrm>
        </p:spPr>
        <p:txBody>
          <a:bodyPr/>
          <a:lstStyle/>
          <a:p>
            <a:fld id="{25500860-9989-4DE1-BE30-C32FA144741C}" type="slidenum">
              <a:rPr lang="en-US" smtClean="0"/>
              <a:t>23</a:t>
            </a:fld>
            <a:endParaRPr lang="en-US"/>
          </a:p>
        </p:txBody>
      </p:sp>
      <p:sp>
        <p:nvSpPr>
          <p:cNvPr id="5" name="TextBox 4"/>
          <p:cNvSpPr txBox="1"/>
          <p:nvPr/>
        </p:nvSpPr>
        <p:spPr>
          <a:xfrm>
            <a:off x="1524001" y="5353022"/>
            <a:ext cx="8600471" cy="323165"/>
          </a:xfrm>
          <a:prstGeom prst="rect">
            <a:avLst/>
          </a:prstGeom>
          <a:noFill/>
        </p:spPr>
        <p:txBody>
          <a:bodyPr wrap="square" rtlCol="0">
            <a:spAutoFit/>
          </a:bodyPr>
          <a:lstStyle/>
          <a:p>
            <a:r>
              <a:rPr lang="en-GB" sz="1500" dirty="0"/>
              <a:t>Before performing AMTSL, palpate the mother’s uterus to rule-out the presence of another baby</a:t>
            </a:r>
            <a:endParaRPr lang="en-US" sz="1500" dirty="0"/>
          </a:p>
        </p:txBody>
      </p:sp>
    </p:spTree>
    <p:extLst>
      <p:ext uri="{BB962C8B-B14F-4D97-AF65-F5344CB8AC3E}">
        <p14:creationId xmlns:p14="http://schemas.microsoft.com/office/powerpoint/2010/main" val="2090489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664" y="1059515"/>
            <a:ext cx="6286548" cy="4110138"/>
          </a:xfrm>
        </p:spPr>
      </p:pic>
      <p:sp>
        <p:nvSpPr>
          <p:cNvPr id="3" name="Date Placeholder 2"/>
          <p:cNvSpPr>
            <a:spLocks noGrp="1"/>
          </p:cNvSpPr>
          <p:nvPr>
            <p:ph type="dt" sz="half" idx="10"/>
          </p:nvPr>
        </p:nvSpPr>
        <p:spPr>
          <a:xfrm>
            <a:off x="6939474" y="5662116"/>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839137" y="5662115"/>
            <a:ext cx="512504" cy="273844"/>
          </a:xfrm>
        </p:spPr>
        <p:txBody>
          <a:bodyPr/>
          <a:lstStyle/>
          <a:p>
            <a:fld id="{25500860-9989-4DE1-BE30-C32FA144741C}" type="slidenum">
              <a:rPr lang="en-US" smtClean="0"/>
              <a:t>24</a:t>
            </a:fld>
            <a:endParaRPr lang="en-US" dirty="0"/>
          </a:p>
        </p:txBody>
      </p:sp>
      <p:sp>
        <p:nvSpPr>
          <p:cNvPr id="5" name="TextBox 4"/>
          <p:cNvSpPr txBox="1"/>
          <p:nvPr/>
        </p:nvSpPr>
        <p:spPr>
          <a:xfrm>
            <a:off x="1791345" y="5274548"/>
            <a:ext cx="8698908" cy="323165"/>
          </a:xfrm>
          <a:prstGeom prst="rect">
            <a:avLst/>
          </a:prstGeom>
          <a:noFill/>
        </p:spPr>
        <p:txBody>
          <a:bodyPr wrap="square" rtlCol="0">
            <a:spAutoFit/>
          </a:bodyPr>
          <a:lstStyle/>
          <a:p>
            <a:r>
              <a:rPr lang="en-GB" sz="1500" dirty="0"/>
              <a:t>Begin AMTSL by  giving the uterotonics in the upper thigh within one minute of delivery of the baby</a:t>
            </a:r>
            <a:endParaRPr lang="en-US" sz="1500" dirty="0"/>
          </a:p>
        </p:txBody>
      </p:sp>
    </p:spTree>
    <p:extLst>
      <p:ext uri="{BB962C8B-B14F-4D97-AF65-F5344CB8AC3E}">
        <p14:creationId xmlns:p14="http://schemas.microsoft.com/office/powerpoint/2010/main" val="2703356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7344" y="1119318"/>
            <a:ext cx="6294218" cy="4160884"/>
          </a:xfrm>
        </p:spPr>
      </p:pic>
      <p:sp>
        <p:nvSpPr>
          <p:cNvPr id="3" name="Date Placeholder 2"/>
          <p:cNvSpPr>
            <a:spLocks noGrp="1"/>
          </p:cNvSpPr>
          <p:nvPr>
            <p:ph type="dt" sz="half" idx="10"/>
          </p:nvPr>
        </p:nvSpPr>
        <p:spPr/>
        <p:txBody>
          <a:bodyPr/>
          <a:lstStyle/>
          <a:p>
            <a:r>
              <a:rPr lang="en-US" smtClean="0"/>
              <a:t>July 26, 2015</a:t>
            </a:r>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25</a:t>
            </a:fld>
            <a:endParaRPr lang="en-US"/>
          </a:p>
        </p:txBody>
      </p:sp>
      <p:sp>
        <p:nvSpPr>
          <p:cNvPr id="5" name="TextBox 4"/>
          <p:cNvSpPr txBox="1"/>
          <p:nvPr/>
        </p:nvSpPr>
        <p:spPr>
          <a:xfrm>
            <a:off x="2163307" y="5432824"/>
            <a:ext cx="8040351" cy="323165"/>
          </a:xfrm>
          <a:prstGeom prst="rect">
            <a:avLst/>
          </a:prstGeom>
          <a:noFill/>
        </p:spPr>
        <p:txBody>
          <a:bodyPr wrap="square" rtlCol="0">
            <a:spAutoFit/>
          </a:bodyPr>
          <a:lstStyle/>
          <a:p>
            <a:r>
              <a:rPr lang="en-GB" sz="1500" dirty="0"/>
              <a:t>Clamp the umbilical cord close to the perineum</a:t>
            </a:r>
            <a:endParaRPr lang="en-US" sz="1500" dirty="0"/>
          </a:p>
        </p:txBody>
      </p:sp>
    </p:spTree>
    <p:extLst>
      <p:ext uri="{BB962C8B-B14F-4D97-AF65-F5344CB8AC3E}">
        <p14:creationId xmlns:p14="http://schemas.microsoft.com/office/powerpoint/2010/main" val="695612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57251"/>
            <a:ext cx="7886700" cy="994172"/>
          </a:xfrm>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0120" y="1056629"/>
            <a:ext cx="6055721" cy="3981230"/>
          </a:xfrm>
        </p:spPr>
      </p:pic>
      <p:sp>
        <p:nvSpPr>
          <p:cNvPr id="3" name="Date Placeholder 2"/>
          <p:cNvSpPr>
            <a:spLocks noGrp="1"/>
          </p:cNvSpPr>
          <p:nvPr>
            <p:ph type="dt" sz="half" idx="10"/>
          </p:nvPr>
        </p:nvSpPr>
        <p:spPr>
          <a:xfrm>
            <a:off x="7073817" y="5726907"/>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757771" y="5735076"/>
            <a:ext cx="512504" cy="273844"/>
          </a:xfrm>
        </p:spPr>
        <p:txBody>
          <a:bodyPr/>
          <a:lstStyle/>
          <a:p>
            <a:fld id="{25500860-9989-4DE1-BE30-C32FA144741C}" type="slidenum">
              <a:rPr lang="en-US" smtClean="0"/>
              <a:t>26</a:t>
            </a:fld>
            <a:endParaRPr lang="en-US" dirty="0"/>
          </a:p>
        </p:txBody>
      </p:sp>
      <p:sp>
        <p:nvSpPr>
          <p:cNvPr id="5" name="TextBox 4"/>
          <p:cNvSpPr txBox="1"/>
          <p:nvPr/>
        </p:nvSpPr>
        <p:spPr>
          <a:xfrm>
            <a:off x="1663487" y="5181600"/>
            <a:ext cx="8671301" cy="784830"/>
          </a:xfrm>
          <a:prstGeom prst="rect">
            <a:avLst/>
          </a:prstGeom>
          <a:noFill/>
        </p:spPr>
        <p:txBody>
          <a:bodyPr wrap="square" rtlCol="0">
            <a:spAutoFit/>
          </a:bodyPr>
          <a:lstStyle/>
          <a:p>
            <a:r>
              <a:rPr lang="en-GB" sz="1500" dirty="0"/>
              <a:t>Prepare hands for the procedure by putting one hand on the uterine fundus and the other on the cord clamp while waiting for the next uterine contraction. Do not pull on the cord during this stage</a:t>
            </a:r>
            <a:endParaRPr lang="en-US" sz="1500" dirty="0"/>
          </a:p>
        </p:txBody>
      </p:sp>
    </p:spTree>
    <p:extLst>
      <p:ext uri="{BB962C8B-B14F-4D97-AF65-F5344CB8AC3E}">
        <p14:creationId xmlns:p14="http://schemas.microsoft.com/office/powerpoint/2010/main" val="4133998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6298" y="1131095"/>
            <a:ext cx="5858067" cy="3899893"/>
          </a:xfrm>
        </p:spPr>
      </p:pic>
      <p:sp>
        <p:nvSpPr>
          <p:cNvPr id="3" name="Date Placeholder 2"/>
          <p:cNvSpPr>
            <a:spLocks noGrp="1"/>
          </p:cNvSpPr>
          <p:nvPr>
            <p:ph type="dt" sz="half" idx="10"/>
          </p:nvPr>
        </p:nvSpPr>
        <p:spPr>
          <a:xfrm>
            <a:off x="7183573" y="5662116"/>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p:txBody>
          <a:bodyPr/>
          <a:lstStyle/>
          <a:p>
            <a:fld id="{25500860-9989-4DE1-BE30-C32FA144741C}" type="slidenum">
              <a:rPr lang="en-US" smtClean="0"/>
              <a:t>27</a:t>
            </a:fld>
            <a:endParaRPr lang="en-US"/>
          </a:p>
        </p:txBody>
      </p:sp>
      <p:sp>
        <p:nvSpPr>
          <p:cNvPr id="5" name="TextBox 4"/>
          <p:cNvSpPr txBox="1"/>
          <p:nvPr/>
        </p:nvSpPr>
        <p:spPr>
          <a:xfrm>
            <a:off x="2049066" y="5229225"/>
            <a:ext cx="7990284" cy="553998"/>
          </a:xfrm>
          <a:prstGeom prst="rect">
            <a:avLst/>
          </a:prstGeom>
          <a:noFill/>
        </p:spPr>
        <p:txBody>
          <a:bodyPr wrap="square" rtlCol="0">
            <a:spAutoFit/>
          </a:bodyPr>
          <a:lstStyle/>
          <a:p>
            <a:r>
              <a:rPr lang="en-GB" sz="1500" dirty="0"/>
              <a:t>During the next strong contraction, gently apply steady traction to the cord while applying steady counter-pressure to the uterus</a:t>
            </a:r>
            <a:endParaRPr lang="en-US" sz="1500" dirty="0"/>
          </a:p>
        </p:txBody>
      </p:sp>
    </p:spTree>
    <p:extLst>
      <p:ext uri="{BB962C8B-B14F-4D97-AF65-F5344CB8AC3E}">
        <p14:creationId xmlns:p14="http://schemas.microsoft.com/office/powerpoint/2010/main" val="4102566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678" y="1131095"/>
            <a:ext cx="5949422" cy="3960615"/>
          </a:xfrm>
        </p:spPr>
      </p:pic>
      <p:sp>
        <p:nvSpPr>
          <p:cNvPr id="3" name="Date Placeholder 2"/>
          <p:cNvSpPr>
            <a:spLocks noGrp="1"/>
          </p:cNvSpPr>
          <p:nvPr>
            <p:ph type="dt" sz="half" idx="10"/>
          </p:nvPr>
        </p:nvSpPr>
        <p:spPr/>
        <p:txBody>
          <a:bodyPr/>
          <a:lstStyle/>
          <a:p>
            <a:r>
              <a:rPr lang="en-US" smtClean="0"/>
              <a:t>July 26, 2015</a:t>
            </a:r>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28</a:t>
            </a:fld>
            <a:endParaRPr lang="en-US"/>
          </a:p>
        </p:txBody>
      </p:sp>
      <p:sp>
        <p:nvSpPr>
          <p:cNvPr id="5" name="TextBox 4"/>
          <p:cNvSpPr txBox="1"/>
          <p:nvPr/>
        </p:nvSpPr>
        <p:spPr>
          <a:xfrm>
            <a:off x="1941911" y="5379245"/>
            <a:ext cx="7865269" cy="323165"/>
          </a:xfrm>
          <a:prstGeom prst="rect">
            <a:avLst/>
          </a:prstGeom>
          <a:noFill/>
        </p:spPr>
        <p:txBody>
          <a:bodyPr wrap="square" rtlCol="0">
            <a:spAutoFit/>
          </a:bodyPr>
          <a:lstStyle/>
          <a:p>
            <a:r>
              <a:rPr lang="en-GB" sz="1500" dirty="0"/>
              <a:t>As the placenta delivers, hold it with both hands</a:t>
            </a:r>
            <a:endParaRPr lang="en-US" sz="1500" dirty="0"/>
          </a:p>
        </p:txBody>
      </p:sp>
    </p:spTree>
    <p:extLst>
      <p:ext uri="{BB962C8B-B14F-4D97-AF65-F5344CB8AC3E}">
        <p14:creationId xmlns:p14="http://schemas.microsoft.com/office/powerpoint/2010/main" val="3335567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663" y="1262861"/>
            <a:ext cx="5876586" cy="3868341"/>
          </a:xfrm>
        </p:spPr>
      </p:pic>
      <p:sp>
        <p:nvSpPr>
          <p:cNvPr id="3" name="Date Placeholder 2"/>
          <p:cNvSpPr>
            <a:spLocks noGrp="1"/>
          </p:cNvSpPr>
          <p:nvPr>
            <p:ph type="dt" sz="half" idx="10"/>
          </p:nvPr>
        </p:nvSpPr>
        <p:spPr>
          <a:xfrm>
            <a:off x="6974345" y="5736297"/>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710745" y="5736297"/>
            <a:ext cx="512504" cy="273844"/>
          </a:xfrm>
        </p:spPr>
        <p:txBody>
          <a:bodyPr/>
          <a:lstStyle/>
          <a:p>
            <a:fld id="{25500860-9989-4DE1-BE30-C32FA144741C}" type="slidenum">
              <a:rPr lang="en-US" smtClean="0"/>
              <a:t>29</a:t>
            </a:fld>
            <a:endParaRPr lang="en-US" dirty="0"/>
          </a:p>
        </p:txBody>
      </p:sp>
      <p:sp>
        <p:nvSpPr>
          <p:cNvPr id="5" name="TextBox 4"/>
          <p:cNvSpPr txBox="1"/>
          <p:nvPr/>
        </p:nvSpPr>
        <p:spPr>
          <a:xfrm>
            <a:off x="1963342" y="5218510"/>
            <a:ext cx="7961709" cy="553998"/>
          </a:xfrm>
          <a:prstGeom prst="rect">
            <a:avLst/>
          </a:prstGeom>
          <a:noFill/>
        </p:spPr>
        <p:txBody>
          <a:bodyPr wrap="square" rtlCol="0">
            <a:spAutoFit/>
          </a:bodyPr>
          <a:lstStyle/>
          <a:p>
            <a:r>
              <a:rPr lang="en-GB" sz="1500" dirty="0"/>
              <a:t>If the membranes do not slip out spontaneously, gently twist them into a rope and move them up and down gently to assist their separation from the uterus without tearing them.</a:t>
            </a:r>
            <a:endParaRPr lang="en-US" sz="1500" dirty="0"/>
          </a:p>
        </p:txBody>
      </p:sp>
    </p:spTree>
    <p:extLst>
      <p:ext uri="{BB962C8B-B14F-4D97-AF65-F5344CB8AC3E}">
        <p14:creationId xmlns:p14="http://schemas.microsoft.com/office/powerpoint/2010/main" val="3580065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CONTENTS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042872"/>
            <a:ext cx="6447501" cy="3345401"/>
          </a:xfrm>
        </p:spPr>
        <p:txBody>
          <a:bodyPr>
            <a:normAutofit/>
          </a:bodyPr>
          <a:lstStyle/>
          <a:p>
            <a:r>
              <a:rPr lang="en-GB" sz="2100" dirty="0"/>
              <a:t>Introduction</a:t>
            </a:r>
          </a:p>
          <a:p>
            <a:r>
              <a:rPr lang="en-GB" sz="2100" dirty="0"/>
              <a:t>Seminar</a:t>
            </a:r>
          </a:p>
          <a:p>
            <a:pPr lvl="1"/>
            <a:r>
              <a:rPr lang="en-GB" sz="1800" dirty="0"/>
              <a:t>Antenatal preparation</a:t>
            </a:r>
          </a:p>
          <a:p>
            <a:pPr lvl="1"/>
            <a:r>
              <a:rPr lang="en-GB" sz="1800" dirty="0"/>
              <a:t>Intrapartum care</a:t>
            </a:r>
          </a:p>
          <a:p>
            <a:pPr lvl="1"/>
            <a:r>
              <a:rPr lang="en-GB" sz="1800" dirty="0"/>
              <a:t>Postpartum care</a:t>
            </a:r>
          </a:p>
          <a:p>
            <a:r>
              <a:rPr lang="en-GB" sz="2100" dirty="0"/>
              <a:t>Summary</a:t>
            </a:r>
          </a:p>
          <a:p>
            <a:r>
              <a:rPr lang="en-GB" sz="2100" dirty="0"/>
              <a:t>Conclusion</a:t>
            </a:r>
          </a:p>
          <a:p>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a:t>
            </a:fld>
            <a:endParaRPr lang="en-US"/>
          </a:p>
        </p:txBody>
      </p:sp>
    </p:spTree>
    <p:extLst>
      <p:ext uri="{BB962C8B-B14F-4D97-AF65-F5344CB8AC3E}">
        <p14:creationId xmlns:p14="http://schemas.microsoft.com/office/powerpoint/2010/main" val="186986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10" y="1037451"/>
            <a:ext cx="6390085" cy="4242158"/>
          </a:xfrm>
        </p:spPr>
      </p:pic>
      <p:sp>
        <p:nvSpPr>
          <p:cNvPr id="3" name="Date Placeholder 2"/>
          <p:cNvSpPr>
            <a:spLocks noGrp="1"/>
          </p:cNvSpPr>
          <p:nvPr>
            <p:ph type="dt" sz="half" idx="10"/>
          </p:nvPr>
        </p:nvSpPr>
        <p:spPr>
          <a:xfrm>
            <a:off x="6927850" y="5648259"/>
            <a:ext cx="683954" cy="273844"/>
          </a:xfrm>
        </p:spPr>
        <p:txBody>
          <a:bodyPr/>
          <a:lstStyle/>
          <a:p>
            <a:r>
              <a:rPr lang="en-US" smtClean="0"/>
              <a:t>July 26, 2015</a:t>
            </a:r>
            <a:endParaRPr lang="en-US"/>
          </a:p>
        </p:txBody>
      </p:sp>
      <p:sp>
        <p:nvSpPr>
          <p:cNvPr id="6" name="Slide Number Placeholder 5"/>
          <p:cNvSpPr>
            <a:spLocks noGrp="1"/>
          </p:cNvSpPr>
          <p:nvPr>
            <p:ph type="sldNum" sz="quarter" idx="12"/>
          </p:nvPr>
        </p:nvSpPr>
        <p:spPr>
          <a:xfrm>
            <a:off x="7734523" y="5648259"/>
            <a:ext cx="512504" cy="273844"/>
          </a:xfrm>
        </p:spPr>
        <p:txBody>
          <a:bodyPr/>
          <a:lstStyle/>
          <a:p>
            <a:fld id="{25500860-9989-4DE1-BE30-C32FA144741C}" type="slidenum">
              <a:rPr lang="en-US" smtClean="0"/>
              <a:t>30</a:t>
            </a:fld>
            <a:endParaRPr lang="en-US" dirty="0"/>
          </a:p>
        </p:txBody>
      </p:sp>
      <p:sp>
        <p:nvSpPr>
          <p:cNvPr id="5" name="TextBox 4"/>
          <p:cNvSpPr txBox="1"/>
          <p:nvPr/>
        </p:nvSpPr>
        <p:spPr>
          <a:xfrm>
            <a:off x="1898139" y="5279608"/>
            <a:ext cx="8129588" cy="300082"/>
          </a:xfrm>
          <a:prstGeom prst="rect">
            <a:avLst/>
          </a:prstGeom>
          <a:noFill/>
        </p:spPr>
        <p:txBody>
          <a:bodyPr wrap="square" rtlCol="0">
            <a:spAutoFit/>
          </a:bodyPr>
          <a:lstStyle/>
          <a:p>
            <a:r>
              <a:rPr lang="en-GB" sz="1350" dirty="0"/>
              <a:t>After the delivery of the placenta, rub the uterus and ensure that it is contracted</a:t>
            </a:r>
            <a:endParaRPr lang="en-US" sz="1350" dirty="0"/>
          </a:p>
        </p:txBody>
      </p:sp>
    </p:spTree>
    <p:extLst>
      <p:ext uri="{BB962C8B-B14F-4D97-AF65-F5344CB8AC3E}">
        <p14:creationId xmlns:p14="http://schemas.microsoft.com/office/powerpoint/2010/main" val="2981291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869" y="1190961"/>
            <a:ext cx="6093620" cy="4034045"/>
          </a:xfrm>
        </p:spPr>
      </p:pic>
      <p:sp>
        <p:nvSpPr>
          <p:cNvPr id="3" name="Date Placeholder 2"/>
          <p:cNvSpPr>
            <a:spLocks noGrp="1"/>
          </p:cNvSpPr>
          <p:nvPr>
            <p:ph type="dt" sz="half" idx="10"/>
          </p:nvPr>
        </p:nvSpPr>
        <p:spPr/>
        <p:txBody>
          <a:bodyPr/>
          <a:lstStyle/>
          <a:p>
            <a:r>
              <a:rPr lang="en-US" smtClean="0"/>
              <a:t>July 26, 2015</a:t>
            </a:r>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31</a:t>
            </a:fld>
            <a:endParaRPr lang="en-US"/>
          </a:p>
        </p:txBody>
      </p:sp>
      <p:sp>
        <p:nvSpPr>
          <p:cNvPr id="5" name="TextBox 4"/>
          <p:cNvSpPr txBox="1"/>
          <p:nvPr/>
        </p:nvSpPr>
        <p:spPr>
          <a:xfrm>
            <a:off x="2152651" y="5293520"/>
            <a:ext cx="8211741" cy="323165"/>
          </a:xfrm>
          <a:prstGeom prst="rect">
            <a:avLst/>
          </a:prstGeom>
          <a:noFill/>
        </p:spPr>
        <p:txBody>
          <a:bodyPr wrap="square" rtlCol="0">
            <a:spAutoFit/>
          </a:bodyPr>
          <a:lstStyle/>
          <a:p>
            <a:r>
              <a:rPr lang="en-GB" sz="1500" dirty="0"/>
              <a:t>Check the placenta for completeness</a:t>
            </a:r>
            <a:endParaRPr lang="en-US" sz="1500" dirty="0"/>
          </a:p>
        </p:txBody>
      </p:sp>
    </p:spTree>
    <p:extLst>
      <p:ext uri="{BB962C8B-B14F-4D97-AF65-F5344CB8AC3E}">
        <p14:creationId xmlns:p14="http://schemas.microsoft.com/office/powerpoint/2010/main" val="2065375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2663" y="968574"/>
            <a:ext cx="5947172" cy="3942507"/>
          </a:xfrm>
        </p:spPr>
      </p:pic>
      <p:sp>
        <p:nvSpPr>
          <p:cNvPr id="3" name="Date Placeholder 2"/>
          <p:cNvSpPr>
            <a:spLocks noGrp="1"/>
          </p:cNvSpPr>
          <p:nvPr>
            <p:ph type="dt" sz="half" idx="10"/>
          </p:nvPr>
        </p:nvSpPr>
        <p:spPr/>
        <p:txBody>
          <a:bodyPr/>
          <a:lstStyle/>
          <a:p>
            <a:r>
              <a:rPr lang="en-US" smtClean="0"/>
              <a:t>July 26, 2015</a:t>
            </a:r>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32</a:t>
            </a:fld>
            <a:endParaRPr lang="en-US"/>
          </a:p>
        </p:txBody>
      </p:sp>
      <p:sp>
        <p:nvSpPr>
          <p:cNvPr id="5" name="TextBox 4"/>
          <p:cNvSpPr txBox="1"/>
          <p:nvPr/>
        </p:nvSpPr>
        <p:spPr>
          <a:xfrm>
            <a:off x="1845469" y="5207795"/>
            <a:ext cx="8583216" cy="323165"/>
          </a:xfrm>
          <a:prstGeom prst="rect">
            <a:avLst/>
          </a:prstGeom>
          <a:noFill/>
        </p:spPr>
        <p:txBody>
          <a:bodyPr wrap="square" rtlCol="0">
            <a:spAutoFit/>
          </a:bodyPr>
          <a:lstStyle/>
          <a:p>
            <a:r>
              <a:rPr lang="en-GB" sz="1500" dirty="0"/>
              <a:t>…Check the placenta for completeness </a:t>
            </a:r>
            <a:endParaRPr lang="en-US" sz="1500" dirty="0"/>
          </a:p>
        </p:txBody>
      </p:sp>
    </p:spTree>
    <p:extLst>
      <p:ext uri="{BB962C8B-B14F-4D97-AF65-F5344CB8AC3E}">
        <p14:creationId xmlns:p14="http://schemas.microsoft.com/office/powerpoint/2010/main" val="1192551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6272" y="957859"/>
            <a:ext cx="6007895" cy="4010857"/>
          </a:xfrm>
        </p:spPr>
      </p:pic>
      <p:sp>
        <p:nvSpPr>
          <p:cNvPr id="3" name="Date Placeholder 2"/>
          <p:cNvSpPr>
            <a:spLocks noGrp="1"/>
          </p:cNvSpPr>
          <p:nvPr>
            <p:ph type="dt" sz="half" idx="10"/>
          </p:nvPr>
        </p:nvSpPr>
        <p:spPr/>
        <p:txBody>
          <a:bodyPr/>
          <a:lstStyle/>
          <a:p>
            <a:r>
              <a:rPr lang="en-US" smtClean="0"/>
              <a:t>July 26, 2015</a:t>
            </a:r>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33</a:t>
            </a:fld>
            <a:endParaRPr lang="en-US"/>
          </a:p>
        </p:txBody>
      </p:sp>
      <p:sp>
        <p:nvSpPr>
          <p:cNvPr id="5" name="TextBox 4"/>
          <p:cNvSpPr txBox="1"/>
          <p:nvPr/>
        </p:nvSpPr>
        <p:spPr>
          <a:xfrm>
            <a:off x="1890117" y="5141950"/>
            <a:ext cx="8411766" cy="553998"/>
          </a:xfrm>
          <a:prstGeom prst="rect">
            <a:avLst/>
          </a:prstGeom>
          <a:noFill/>
        </p:spPr>
        <p:txBody>
          <a:bodyPr wrap="square" rtlCol="0">
            <a:spAutoFit/>
          </a:bodyPr>
          <a:lstStyle/>
          <a:p>
            <a:r>
              <a:rPr lang="en-GB" sz="1500" dirty="0"/>
              <a:t>Gently separate the labia and inspect the lower vagina and perineum for lacerations that may need to be repaired to prevent further blood loss</a:t>
            </a:r>
            <a:endParaRPr lang="en-US" sz="1500" dirty="0"/>
          </a:p>
        </p:txBody>
      </p:sp>
    </p:spTree>
    <p:extLst>
      <p:ext uri="{BB962C8B-B14F-4D97-AF65-F5344CB8AC3E}">
        <p14:creationId xmlns:p14="http://schemas.microsoft.com/office/powerpoint/2010/main" val="1697393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AMTSL step-by-step demonstration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3"/>
              </a:rPr>
              <a:t>AMTSL step-by-step demonstration</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34</a:t>
            </a:fld>
            <a:endParaRPr lang="en-US"/>
          </a:p>
        </p:txBody>
      </p:sp>
    </p:spTree>
    <p:extLst>
      <p:ext uri="{BB962C8B-B14F-4D97-AF65-F5344CB8AC3E}">
        <p14:creationId xmlns:p14="http://schemas.microsoft.com/office/powerpoint/2010/main" val="1250891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Review of Repair of Perineal Tear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3" action="ppaction://hlinkfile"/>
              </a:rPr>
              <a:t>repair of perineal tear/episiotomy</a:t>
            </a:r>
            <a:endParaRPr lang="en-US" dirty="0" smtClean="0"/>
          </a:p>
          <a:p>
            <a:r>
              <a:rPr lang="en-US" dirty="0">
                <a:hlinkClick r:id="rId4"/>
              </a:rPr>
              <a:t>online video of episiotomy repair</a:t>
            </a:r>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35</a:t>
            </a:fld>
            <a:endParaRPr lang="en-US"/>
          </a:p>
        </p:txBody>
      </p:sp>
    </p:spTree>
    <p:extLst>
      <p:ext uri="{BB962C8B-B14F-4D97-AF65-F5344CB8AC3E}">
        <p14:creationId xmlns:p14="http://schemas.microsoft.com/office/powerpoint/2010/main" val="3684219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880" y="1648533"/>
            <a:ext cx="4307405" cy="4504220"/>
          </a:xfrm>
        </p:spPr>
      </p:pic>
      <p:sp>
        <p:nvSpPr>
          <p:cNvPr id="3" name="Date Placeholder 2"/>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36</a:t>
            </a:fld>
            <a:endParaRPr lang="en-US"/>
          </a:p>
        </p:txBody>
      </p:sp>
    </p:spTree>
    <p:extLst>
      <p:ext uri="{BB962C8B-B14F-4D97-AF65-F5344CB8AC3E}">
        <p14:creationId xmlns:p14="http://schemas.microsoft.com/office/powerpoint/2010/main" val="1926176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100" dirty="0"/>
              <a:t>The immediate postpartum period (also known as the fourth stage of labour) is very important for the prevention of PPPH.</a:t>
            </a:r>
          </a:p>
          <a:p>
            <a:r>
              <a:rPr lang="en-GB" sz="2100" dirty="0"/>
              <a:t>This period begins with delivery of the placenta </a:t>
            </a:r>
            <a:r>
              <a:rPr lang="en-US" sz="2100" dirty="0"/>
              <a:t>and goes from one to six hours after delivery of the placenta, or until the uterus remains firm on its own.</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37</a:t>
            </a:fld>
            <a:endParaRPr lang="en-US"/>
          </a:p>
        </p:txBody>
      </p:sp>
    </p:spTree>
    <p:extLst>
      <p:ext uri="{BB962C8B-B14F-4D97-AF65-F5344CB8AC3E}">
        <p14:creationId xmlns:p14="http://schemas.microsoft.com/office/powerpoint/2010/main" val="188420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100" dirty="0"/>
              <a:t>In this stabilization phase, the uterus makes its initial readjustment to the non-pregnant state. </a:t>
            </a:r>
          </a:p>
          <a:p>
            <a:r>
              <a:rPr lang="en-US" sz="2100" dirty="0"/>
              <a:t>The primary goal is to prevent hemorrhage from </a:t>
            </a:r>
          </a:p>
          <a:p>
            <a:pPr lvl="1"/>
            <a:r>
              <a:rPr lang="en-US" sz="1800" dirty="0"/>
              <a:t>uterine atony and</a:t>
            </a:r>
          </a:p>
          <a:p>
            <a:pPr lvl="1"/>
            <a:r>
              <a:rPr lang="en-US" sz="1800" dirty="0"/>
              <a:t> cervical or vaginal lacerations.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38</a:t>
            </a:fld>
            <a:endParaRPr lang="en-US"/>
          </a:p>
        </p:txBody>
      </p:sp>
    </p:spTree>
    <p:extLst>
      <p:ext uri="{BB962C8B-B14F-4D97-AF65-F5344CB8AC3E}">
        <p14:creationId xmlns:p14="http://schemas.microsoft.com/office/powerpoint/2010/main" val="3844951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68099" y="2077743"/>
            <a:ext cx="7450811" cy="3310531"/>
          </a:xfrm>
        </p:spPr>
        <p:txBody>
          <a:bodyPr>
            <a:noAutofit/>
          </a:bodyPr>
          <a:lstStyle/>
          <a:p>
            <a:r>
              <a:rPr lang="en-GB" sz="2100" dirty="0"/>
              <a:t>Keep the urinary bladder empty</a:t>
            </a:r>
          </a:p>
          <a:p>
            <a:r>
              <a:rPr lang="en-GB" sz="2100" dirty="0"/>
              <a:t>Routinely inspect the patient</a:t>
            </a:r>
          </a:p>
          <a:p>
            <a:pPr lvl="1"/>
            <a:r>
              <a:rPr lang="en-GB" sz="1800" dirty="0"/>
              <a:t>Palpate the uterine fundus and ensure it remains contracted</a:t>
            </a:r>
          </a:p>
          <a:p>
            <a:pPr lvl="1"/>
            <a:r>
              <a:rPr lang="en-GB" sz="1800" dirty="0"/>
              <a:t>Check the perineal pad </a:t>
            </a:r>
          </a:p>
          <a:p>
            <a:pPr lvl="1"/>
            <a:r>
              <a:rPr lang="en-GB" sz="1800" dirty="0"/>
              <a:t>Check maternal pulse and blood pressure</a:t>
            </a:r>
            <a:endParaRPr lang="en-US" sz="1800" dirty="0"/>
          </a:p>
          <a:p>
            <a:r>
              <a:rPr lang="en-GB" sz="2100" dirty="0"/>
              <a:t>Explain to the patient early symptoms and signs of bleeding and what to do in case she experiences any of such</a:t>
            </a:r>
          </a:p>
          <a:p>
            <a:r>
              <a:rPr lang="en-GB" sz="2100" dirty="0"/>
              <a:t>Assist the patient to commence lactation as soon as possible after birth in the absence of any contraindication</a:t>
            </a:r>
          </a:p>
        </p:txBody>
      </p:sp>
      <p:sp>
        <p:nvSpPr>
          <p:cNvPr id="4" name="Date Placeholder 3"/>
          <p:cNvSpPr>
            <a:spLocks noGrp="1"/>
          </p:cNvSpPr>
          <p:nvPr>
            <p:ph type="dt" sz="half" idx="10"/>
          </p:nvPr>
        </p:nvSpPr>
        <p:spPr>
          <a:xfrm>
            <a:off x="6869731" y="5726907"/>
            <a:ext cx="683954" cy="273844"/>
          </a:xfrm>
        </p:spPr>
        <p:txBody>
          <a:bodyPr/>
          <a:lstStyle/>
          <a:p>
            <a:r>
              <a:rPr lang="en-US" smtClean="0"/>
              <a:t>July 26, 2015</a:t>
            </a:r>
            <a:endParaRPr lang="en-US" dirty="0"/>
          </a:p>
        </p:txBody>
      </p:sp>
      <p:sp>
        <p:nvSpPr>
          <p:cNvPr id="5" name="Slide Number Placeholder 4"/>
          <p:cNvSpPr>
            <a:spLocks noGrp="1"/>
          </p:cNvSpPr>
          <p:nvPr>
            <p:ph type="sldNum" sz="quarter" idx="12"/>
          </p:nvPr>
        </p:nvSpPr>
        <p:spPr>
          <a:xfrm>
            <a:off x="7792642" y="5726907"/>
            <a:ext cx="512504" cy="273844"/>
          </a:xfrm>
        </p:spPr>
        <p:txBody>
          <a:bodyPr/>
          <a:lstStyle/>
          <a:p>
            <a:fld id="{25500860-9989-4DE1-BE30-C32FA144741C}" type="slidenum">
              <a:rPr lang="en-US" smtClean="0"/>
              <a:t>39</a:t>
            </a:fld>
            <a:endParaRPr lang="en-US" dirty="0"/>
          </a:p>
        </p:txBody>
      </p:sp>
    </p:spTree>
    <p:extLst>
      <p:ext uri="{BB962C8B-B14F-4D97-AF65-F5344CB8AC3E}">
        <p14:creationId xmlns:p14="http://schemas.microsoft.com/office/powerpoint/2010/main" val="3538295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INTRODUCTION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98357" y="2135862"/>
            <a:ext cx="7253207" cy="3252411"/>
          </a:xfrm>
        </p:spPr>
        <p:txBody>
          <a:bodyPr>
            <a:normAutofit lnSpcReduction="10000"/>
          </a:bodyPr>
          <a:lstStyle/>
          <a:p>
            <a:r>
              <a:rPr lang="en-GB" sz="2100" dirty="0"/>
              <a:t>Definition of PPPH: the loss of 500 mL or more of blood within the first 24 hours after birth</a:t>
            </a:r>
          </a:p>
          <a:p>
            <a:r>
              <a:rPr lang="en-GB" sz="2100" dirty="0"/>
              <a:t>It is a leading cause of maternal morbidity and mortality</a:t>
            </a:r>
          </a:p>
          <a:p>
            <a:pPr lvl="1"/>
            <a:r>
              <a:rPr lang="en-GB" sz="1800" dirty="0"/>
              <a:t>Estimated 14 million cases of pregnancy-related haemorrhage annually</a:t>
            </a:r>
          </a:p>
          <a:p>
            <a:pPr lvl="1"/>
            <a:r>
              <a:rPr lang="en-GB" sz="1800" dirty="0"/>
              <a:t>Of which there are about 150 000 deaths</a:t>
            </a:r>
          </a:p>
          <a:p>
            <a:r>
              <a:rPr lang="en-GB" sz="1950" dirty="0"/>
              <a:t>A woman can die within 2 hours after the onset of PPH if she does not receive proper treatment</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a:t>
            </a:fld>
            <a:endParaRPr lang="en-US"/>
          </a:p>
        </p:txBody>
      </p:sp>
    </p:spTree>
    <p:extLst>
      <p:ext uri="{BB962C8B-B14F-4D97-AF65-F5344CB8AC3E}">
        <p14:creationId xmlns:p14="http://schemas.microsoft.com/office/powerpoint/2010/main" val="1962316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FREQUENTLY ASKED QUESTIONS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1" y="1975242"/>
            <a:ext cx="7105542" cy="3742840"/>
          </a:xfrm>
        </p:spPr>
        <p:txBody>
          <a:bodyPr>
            <a:noAutofit/>
          </a:bodyPr>
          <a:lstStyle/>
          <a:p>
            <a:r>
              <a:rPr lang="en-GB" dirty="0"/>
              <a:t>QUESTION 1</a:t>
            </a:r>
          </a:p>
          <a:p>
            <a:pPr lvl="1"/>
            <a:r>
              <a:rPr lang="en-US" sz="1500" dirty="0"/>
              <a:t>If the woman has an IV oxytocin infusion running at the time the baby is born, how should oxytocin be delivered (dosage and route)?</a:t>
            </a:r>
          </a:p>
          <a:p>
            <a:r>
              <a:rPr lang="en-GB" dirty="0"/>
              <a:t>ANSWER</a:t>
            </a:r>
          </a:p>
          <a:p>
            <a:pPr lvl="1"/>
            <a:r>
              <a:rPr lang="en-US" sz="1500" dirty="0"/>
              <a:t>In patients on IV oxytocin infusion, the provider should increase the rate of oxytocin infusion (60dpm) for about 2-5mins, thereafter regulate to about 20-30dpm for some period (30-60mins) </a:t>
            </a:r>
            <a:r>
              <a:rPr lang="en-US" sz="1500"/>
              <a:t>after birth.</a:t>
            </a:r>
            <a:endParaRPr lang="en-US" sz="1500" dirty="0"/>
          </a:p>
          <a:p>
            <a:r>
              <a:rPr lang="en-GB" dirty="0"/>
              <a:t>QUESTION 2</a:t>
            </a:r>
          </a:p>
          <a:p>
            <a:pPr lvl="1"/>
            <a:r>
              <a:rPr lang="en-GB" sz="1500" dirty="0"/>
              <a:t>What is the role of misoprostol in the prevention and management of PPH</a:t>
            </a:r>
            <a:r>
              <a:rPr lang="en-US" sz="1500" dirty="0"/>
              <a:t>?</a:t>
            </a:r>
            <a:endParaRPr lang="en-GB" sz="1500" dirty="0"/>
          </a:p>
          <a:p>
            <a:r>
              <a:rPr lang="en-GB" dirty="0"/>
              <a:t>ANSWER</a:t>
            </a:r>
          </a:p>
          <a:p>
            <a:pPr lvl="1"/>
            <a:r>
              <a:rPr lang="en-GB" sz="1500" dirty="0"/>
              <a:t>Misoprostol is recommended for prevention and treatment only in situations where injectable uterotonics are not available.</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40</a:t>
            </a:fld>
            <a:endParaRPr lang="en-US"/>
          </a:p>
        </p:txBody>
      </p:sp>
    </p:spTree>
    <p:extLst>
      <p:ext uri="{BB962C8B-B14F-4D97-AF65-F5344CB8AC3E}">
        <p14:creationId xmlns:p14="http://schemas.microsoft.com/office/powerpoint/2010/main" val="165134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effectLst>
                  <a:outerShdw blurRad="38100" dist="38100" dir="2700000" algn="tl">
                    <a:srgbClr val="000000">
                      <a:alpha val="43137"/>
                    </a:srgbClr>
                  </a:outerShdw>
                </a:effectLst>
              </a:rPr>
              <a:t>FREQUENTLY ASKED QUESTIONS (CONT’D)</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100" dirty="0"/>
              <a:t>QUESTION 3</a:t>
            </a:r>
          </a:p>
          <a:p>
            <a:pPr lvl="1"/>
            <a:r>
              <a:rPr lang="en-GB" sz="1800" dirty="0"/>
              <a:t>What is the recommended treatment for a patient with PPH</a:t>
            </a:r>
          </a:p>
          <a:p>
            <a:pPr lvl="1"/>
            <a:r>
              <a:rPr lang="en-GB" sz="1800" dirty="0"/>
              <a:t>ANSWER</a:t>
            </a:r>
          </a:p>
          <a:p>
            <a:pPr lvl="1"/>
            <a:r>
              <a:rPr lang="en-GB" sz="1800" dirty="0"/>
              <a:t>The recommended treatment is IV oxytocin 20-40 IU in 500mL of N/S </a:t>
            </a:r>
          </a:p>
          <a:p>
            <a:pPr lvl="1"/>
            <a:endParaRPr lang="en-US" sz="1800" dirty="0"/>
          </a:p>
          <a:p>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41</a:t>
            </a:fld>
            <a:endParaRPr lang="en-US"/>
          </a:p>
        </p:txBody>
      </p:sp>
    </p:spTree>
    <p:extLst>
      <p:ext uri="{BB962C8B-B14F-4D97-AF65-F5344CB8AC3E}">
        <p14:creationId xmlns:p14="http://schemas.microsoft.com/office/powerpoint/2010/main" val="4140168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SUMMARY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147485"/>
            <a:ext cx="6447501" cy="3473262"/>
          </a:xfrm>
        </p:spPr>
        <p:txBody>
          <a:bodyPr>
            <a:noAutofit/>
          </a:bodyPr>
          <a:lstStyle/>
          <a:p>
            <a:r>
              <a:rPr lang="en-GB" sz="2100" dirty="0"/>
              <a:t>Prevent anaemia in pregnancy</a:t>
            </a:r>
          </a:p>
          <a:p>
            <a:pPr lvl="1"/>
            <a:r>
              <a:rPr lang="en-GB" sz="1800" dirty="0"/>
              <a:t>Ensure patient takes haematinics</a:t>
            </a:r>
          </a:p>
          <a:p>
            <a:pPr lvl="1"/>
            <a:r>
              <a:rPr lang="en-GB" sz="1800" dirty="0"/>
              <a:t>Prompt treatment of malaria</a:t>
            </a:r>
          </a:p>
          <a:p>
            <a:r>
              <a:rPr lang="en-GB" sz="2100" dirty="0"/>
              <a:t>Identify high risk patients</a:t>
            </a:r>
          </a:p>
          <a:p>
            <a:r>
              <a:rPr lang="en-GB" sz="2100" dirty="0"/>
              <a:t>Note however that 2/3 of PPH occurs in patients without risks. Therefore, all pregnancies are at risk</a:t>
            </a:r>
          </a:p>
          <a:p>
            <a:r>
              <a:rPr lang="en-GB" sz="2100" dirty="0"/>
              <a:t>Establish interpersonal relationship with your patient</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42</a:t>
            </a:fld>
            <a:endParaRPr lang="en-US"/>
          </a:p>
        </p:txBody>
      </p:sp>
    </p:spTree>
    <p:extLst>
      <p:ext uri="{BB962C8B-B14F-4D97-AF65-F5344CB8AC3E}">
        <p14:creationId xmlns:p14="http://schemas.microsoft.com/office/powerpoint/2010/main" val="2479804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SUMMARY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305051"/>
            <a:ext cx="6447501" cy="3083222"/>
          </a:xfrm>
        </p:spPr>
        <p:txBody>
          <a:bodyPr>
            <a:noAutofit/>
          </a:bodyPr>
          <a:lstStyle/>
          <a:p>
            <a:r>
              <a:rPr lang="en-GB" sz="2100" dirty="0"/>
              <a:t>Ensure urinary bladder is empty throughout labour and immediate delivery period</a:t>
            </a:r>
          </a:p>
          <a:p>
            <a:r>
              <a:rPr lang="en-GB" sz="2100" dirty="0"/>
              <a:t>Avoid patient bearing down before full cervical dilatation</a:t>
            </a:r>
          </a:p>
          <a:p>
            <a:r>
              <a:rPr lang="en-GB" sz="2100" dirty="0"/>
              <a:t>Avoid routine episiotomy</a:t>
            </a:r>
          </a:p>
          <a:p>
            <a:r>
              <a:rPr lang="en-GB" sz="2100" dirty="0"/>
              <a:t>Perform AMTSL</a:t>
            </a:r>
          </a:p>
          <a:p>
            <a:r>
              <a:rPr lang="en-GB" sz="2100" dirty="0"/>
              <a:t>Monitor patient closely in the immediate postpartum period</a:t>
            </a:r>
            <a:endParaRPr lang="en-US" sz="2100" dirty="0"/>
          </a:p>
          <a:p>
            <a:endParaRPr lang="en-US" sz="21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43</a:t>
            </a:fld>
            <a:endParaRPr lang="en-US"/>
          </a:p>
        </p:txBody>
      </p:sp>
    </p:spTree>
    <p:extLst>
      <p:ext uri="{BB962C8B-B14F-4D97-AF65-F5344CB8AC3E}">
        <p14:creationId xmlns:p14="http://schemas.microsoft.com/office/powerpoint/2010/main" val="16508015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14595" y="2205603"/>
            <a:ext cx="7136969" cy="3568485"/>
          </a:xfrm>
        </p:spPr>
        <p:txBody>
          <a:bodyPr>
            <a:noAutofit/>
          </a:bodyPr>
          <a:lstStyle/>
          <a:p>
            <a:r>
              <a:rPr lang="en-GB" sz="1950" dirty="0"/>
              <a:t>The present incidence of PPH in this facility is high </a:t>
            </a:r>
          </a:p>
          <a:p>
            <a:r>
              <a:rPr lang="en-GB" sz="1950" dirty="0"/>
              <a:t>The management is determined to decrease this incidence</a:t>
            </a:r>
          </a:p>
          <a:p>
            <a:r>
              <a:rPr lang="en-GB" sz="1950" dirty="0"/>
              <a:t>Achieving this requires the cooperative effort of all</a:t>
            </a:r>
          </a:p>
          <a:p>
            <a:r>
              <a:rPr lang="en-GB" sz="1950" dirty="0"/>
              <a:t>The aim is to decrease the incidence to consistently below 10% before the of the year</a:t>
            </a:r>
          </a:p>
          <a:p>
            <a:r>
              <a:rPr lang="en-GB" sz="1950" dirty="0"/>
              <a:t>This seminar is the first of the efforts aimed at achieving this target</a:t>
            </a:r>
          </a:p>
          <a:p>
            <a:r>
              <a:rPr lang="en-GB" sz="1950" dirty="0"/>
              <a:t>Data will be collected routinely to measure improvements.</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44</a:t>
            </a:fld>
            <a:endParaRPr lang="en-US"/>
          </a:p>
        </p:txBody>
      </p:sp>
    </p:spTree>
    <p:extLst>
      <p:ext uri="{BB962C8B-B14F-4D97-AF65-F5344CB8AC3E}">
        <p14:creationId xmlns:p14="http://schemas.microsoft.com/office/powerpoint/2010/main" val="1391238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FURTHER READING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dirty="0"/>
              <a:t>Active Management of the Third Stage of Labour: </a:t>
            </a:r>
            <a:r>
              <a:rPr lang="en-GB" dirty="0">
                <a:hlinkClick r:id="rId2"/>
              </a:rPr>
              <a:t>http://www.accesstohealth.org/toolres/amtslweb/amtsl.html</a:t>
            </a:r>
            <a:endParaRPr lang="en-GB" dirty="0"/>
          </a:p>
          <a:p>
            <a:r>
              <a:rPr lang="en-GB" dirty="0"/>
              <a:t>Global Health Learning certificate course on Postpartum Haemorrhage </a:t>
            </a:r>
            <a:r>
              <a:rPr lang="en-US" dirty="0">
                <a:hlinkClick r:id="rId3"/>
              </a:rPr>
              <a:t>http://www.globalhealthlearning.org/course/preventing-postpartum-hemorrhage</a:t>
            </a:r>
            <a:endParaRPr lang="en-US" dirty="0"/>
          </a:p>
          <a:p>
            <a:r>
              <a:rPr lang="en-US" dirty="0"/>
              <a:t>Episiotomy And Perineal Tear Repair: Seminar presentation at Olanrewaju Hospital 8</a:t>
            </a:r>
            <a:r>
              <a:rPr lang="en-US" baseline="30000" dirty="0"/>
              <a:t>th</a:t>
            </a:r>
            <a:r>
              <a:rPr lang="en-US" dirty="0"/>
              <a:t> June, 2014.</a:t>
            </a:r>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45</a:t>
            </a:fld>
            <a:endParaRPr lang="en-US"/>
          </a:p>
        </p:txBody>
      </p:sp>
    </p:spTree>
    <p:extLst>
      <p:ext uri="{BB962C8B-B14F-4D97-AF65-F5344CB8AC3E}">
        <p14:creationId xmlns:p14="http://schemas.microsoft.com/office/powerpoint/2010/main" val="2068404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b="1" dirty="0">
                <a:effectLst>
                  <a:outerShdw blurRad="38100" dist="38100" dir="2700000" algn="tl">
                    <a:srgbClr val="000000">
                      <a:alpha val="43137"/>
                    </a:srgbClr>
                  </a:outerShdw>
                </a:effectLst>
              </a:rPr>
              <a:t>QUESTIONS</a:t>
            </a:r>
            <a:endParaRPr lang="en-US"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3460" y="2069466"/>
            <a:ext cx="3554391" cy="3554391"/>
          </a:xfrm>
        </p:spPr>
      </p:pic>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46</a:t>
            </a:fld>
            <a:endParaRPr lang="en-US"/>
          </a:p>
        </p:txBody>
      </p:sp>
    </p:spTree>
    <p:extLst>
      <p:ext uri="{BB962C8B-B14F-4D97-AF65-F5344CB8AC3E}">
        <p14:creationId xmlns:p14="http://schemas.microsoft.com/office/powerpoint/2010/main" val="1142976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a:xfrm>
            <a:off x="1640238" y="1989496"/>
            <a:ext cx="8090115" cy="4011255"/>
          </a:xfrm>
        </p:spPr>
        <p:txBody>
          <a:bodyPr>
            <a:noAutofit/>
          </a:bodyPr>
          <a:lstStyle/>
          <a:p>
            <a:r>
              <a:rPr lang="en-GB" dirty="0"/>
              <a:t>Incidence of Primary Postpartum Haemorrhage in a Private Hospital in Kwara State, Nigeria, a Quality Improvement Project.</a:t>
            </a:r>
          </a:p>
          <a:p>
            <a:r>
              <a:rPr lang="en-GB" dirty="0"/>
              <a:t>Active Management of the Third Stage of Labour: </a:t>
            </a:r>
            <a:r>
              <a:rPr lang="en-GB" dirty="0">
                <a:hlinkClick r:id="rId3"/>
              </a:rPr>
              <a:t>http://www.accesstohealth.org/toolres/amtslweb/amtsl.html</a:t>
            </a:r>
            <a:endParaRPr lang="en-GB" dirty="0"/>
          </a:p>
          <a:p>
            <a:r>
              <a:rPr lang="en-GB" dirty="0"/>
              <a:t>Global Health Learning certificate course on Postpartum Haemorrhage </a:t>
            </a:r>
            <a:r>
              <a:rPr lang="en-US" dirty="0">
                <a:hlinkClick r:id="rId4"/>
              </a:rPr>
              <a:t>http://www.globalhealthlearning.org/course/preventing-postpartum-hemorrhage</a:t>
            </a:r>
            <a:endParaRPr lang="en-US" dirty="0"/>
          </a:p>
          <a:p>
            <a:r>
              <a:rPr lang="en-US" dirty="0"/>
              <a:t>Prevention of Postpartum Hemorrhage: Implementing Active Management of the Third Stage of Labor (AMTSL); Prevention of Postpartum Haemorrhage Initiative (POPPHI) 2007. </a:t>
            </a:r>
          </a:p>
          <a:p>
            <a:r>
              <a:rPr lang="en-US" dirty="0"/>
              <a:t>Episiotomy And Perineal Tear Repair: Seminar presentation at Olanrewaju Hospital 8</a:t>
            </a:r>
            <a:r>
              <a:rPr lang="en-US" baseline="30000" dirty="0"/>
              <a:t>th</a:t>
            </a:r>
            <a:r>
              <a:rPr lang="en-US" dirty="0"/>
              <a:t> June, 2014.</a:t>
            </a:r>
          </a:p>
          <a:p>
            <a:endParaRPr lang="en-US"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47</a:t>
            </a:fld>
            <a:endParaRPr lang="en-US"/>
          </a:p>
        </p:txBody>
      </p:sp>
    </p:spTree>
    <p:extLst>
      <p:ext uri="{BB962C8B-B14F-4D97-AF65-F5344CB8AC3E}">
        <p14:creationId xmlns:p14="http://schemas.microsoft.com/office/powerpoint/2010/main" val="1150955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a:t>
            </a:r>
            <a:r>
              <a:rPr lang="en-GB" b="1" smtClean="0">
                <a:effectLst>
                  <a:outerShdw blurRad="38100" dist="38100" dir="2700000" algn="tl">
                    <a:srgbClr val="000000">
                      <a:alpha val="43137"/>
                    </a:srgbClr>
                  </a:outerShdw>
                </a:effectLst>
              </a:rPr>
              <a:t>OF PPH</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429816" indent="-429816"/>
            <a:r>
              <a:rPr lang="en-GB" sz="2400" b="1" dirty="0"/>
              <a:t>Incidence of PPH (foreign and national)</a:t>
            </a:r>
          </a:p>
          <a:p>
            <a:pPr lvl="1">
              <a:buFont typeface="Wingdings" panose="05000000000000000000" pitchFamily="2" charset="2"/>
              <a:buChar char="§"/>
            </a:pPr>
            <a:r>
              <a:rPr lang="en-GB" sz="2100" dirty="0"/>
              <a:t>JUTH		0.95%</a:t>
            </a:r>
          </a:p>
          <a:p>
            <a:pPr lvl="1">
              <a:buFont typeface="Wingdings" panose="05000000000000000000" pitchFamily="2" charset="2"/>
              <a:buChar char="§"/>
            </a:pPr>
            <a:r>
              <a:rPr lang="en-GB" sz="2100" dirty="0"/>
              <a:t>UITH		</a:t>
            </a:r>
            <a:r>
              <a:rPr lang="en-GB" sz="2100" dirty="0" smtClean="0"/>
              <a:t>	4.5</a:t>
            </a:r>
            <a:r>
              <a:rPr lang="en-GB" sz="2100" dirty="0"/>
              <a:t>%</a:t>
            </a:r>
          </a:p>
          <a:p>
            <a:pPr lvl="1">
              <a:buFont typeface="Wingdings" panose="05000000000000000000" pitchFamily="2" charset="2"/>
              <a:buChar char="§"/>
            </a:pPr>
            <a:r>
              <a:rPr lang="en-GB" sz="2100" dirty="0"/>
              <a:t>WHO	</a:t>
            </a:r>
            <a:r>
              <a:rPr lang="en-GB" sz="2100"/>
              <a:t>	</a:t>
            </a:r>
            <a:r>
              <a:rPr lang="en-GB" sz="2100" smtClean="0"/>
              <a:t>	2</a:t>
            </a:r>
            <a:r>
              <a:rPr lang="en-GB" sz="2100" dirty="0"/>
              <a:t>%</a:t>
            </a:r>
          </a:p>
          <a:p>
            <a:pPr lvl="1">
              <a:buFont typeface="Wingdings" panose="05000000000000000000" pitchFamily="2" charset="2"/>
              <a:buChar char="§"/>
            </a:pPr>
            <a:r>
              <a:rPr lang="en-GB" sz="2100" dirty="0"/>
              <a:t>ACOG		4-6%</a:t>
            </a:r>
          </a:p>
          <a:p>
            <a:pPr marL="438912" lvl="1" indent="0">
              <a:buNone/>
            </a:pPr>
            <a:endParaRPr lang="en-GB" sz="2400" dirty="0"/>
          </a:p>
          <a:p>
            <a:endParaRPr lang="en-US" sz="2400" dirty="0"/>
          </a:p>
        </p:txBody>
      </p:sp>
      <p:sp>
        <p:nvSpPr>
          <p:cNvPr id="4" name="Date Placeholder 3"/>
          <p:cNvSpPr>
            <a:spLocks noGrp="1"/>
          </p:cNvSpPr>
          <p:nvPr>
            <p:ph type="dt" sz="half" idx="10"/>
          </p:nvPr>
        </p:nvSpPr>
        <p:spPr/>
        <p:txBody>
          <a:bodyPr/>
          <a:lstStyle/>
          <a:p>
            <a:r>
              <a:rPr lang="en-US" smtClean="0"/>
              <a:t>July 26, 2015</a:t>
            </a:r>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5</a:t>
            </a:fld>
            <a:endParaRPr lang="en-US"/>
          </a:p>
        </p:txBody>
      </p:sp>
    </p:spTree>
    <p:extLst>
      <p:ext uri="{BB962C8B-B14F-4D97-AF65-F5344CB8AC3E}">
        <p14:creationId xmlns:p14="http://schemas.microsoft.com/office/powerpoint/2010/main" val="1729896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IN OLANREWAJU HOSPITAL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32002" y="2100990"/>
            <a:ext cx="6447501" cy="3287282"/>
          </a:xfrm>
        </p:spPr>
        <p:txBody>
          <a:bodyPr/>
          <a:lstStyle/>
          <a:p>
            <a:r>
              <a:rPr lang="en-GB" dirty="0"/>
              <a:t> Data was collected between January 2014 – April 2015</a:t>
            </a:r>
          </a:p>
          <a:p>
            <a:pPr marL="0" indent="0">
              <a:buNone/>
            </a:pPr>
            <a:endParaRPr lang="en-GB" dirty="0"/>
          </a:p>
          <a:p>
            <a:endParaRPr lang="en-US" dirty="0"/>
          </a:p>
        </p:txBody>
      </p:sp>
      <p:sp>
        <p:nvSpPr>
          <p:cNvPr id="5" name="Date Placeholder 4"/>
          <p:cNvSpPr>
            <a:spLocks noGrp="1"/>
          </p:cNvSpPr>
          <p:nvPr>
            <p:ph type="dt" sz="half" idx="10"/>
          </p:nvPr>
        </p:nvSpPr>
        <p:spPr>
          <a:xfrm>
            <a:off x="6962721" y="5713050"/>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746147" y="5713050"/>
            <a:ext cx="512504" cy="273844"/>
          </a:xfrm>
        </p:spPr>
        <p:txBody>
          <a:bodyPr/>
          <a:lstStyle/>
          <a:p>
            <a:fld id="{25500860-9989-4DE1-BE30-C32FA144741C}" type="slidenum">
              <a:rPr lang="en-US" smtClean="0"/>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8180654"/>
              </p:ext>
            </p:extLst>
          </p:nvPr>
        </p:nvGraphicFramePr>
        <p:xfrm>
          <a:off x="2124991" y="2647303"/>
          <a:ext cx="6354512" cy="3033793"/>
        </p:xfrm>
        <a:graphic>
          <a:graphicData uri="http://schemas.openxmlformats.org/drawingml/2006/table">
            <a:tbl>
              <a:tblPr firstRow="1" bandRow="1">
                <a:tableStyleId>{5C22544A-7EE6-4342-B048-85BDC9FD1C3A}</a:tableStyleId>
              </a:tblPr>
              <a:tblGrid>
                <a:gridCol w="1588628"/>
                <a:gridCol w="1588628"/>
                <a:gridCol w="1588628"/>
                <a:gridCol w="1588628"/>
              </a:tblGrid>
              <a:tr h="581774">
                <a:tc>
                  <a:txBody>
                    <a:bodyPr/>
                    <a:lstStyle/>
                    <a:p>
                      <a:pPr algn="ctr"/>
                      <a:endParaRPr lang="en-GB" sz="1000" dirty="0" smtClean="0"/>
                    </a:p>
                  </a:txBody>
                  <a:tcPr marL="68580" marR="68580" marT="34290" marB="34290" anchor="ctr"/>
                </a:tc>
                <a:tc>
                  <a:txBody>
                    <a:bodyPr/>
                    <a:lstStyle/>
                    <a:p>
                      <a:pPr algn="ctr"/>
                      <a:r>
                        <a:rPr lang="en-GB" sz="1000" dirty="0" smtClean="0"/>
                        <a:t>PPPH</a:t>
                      </a:r>
                      <a:endParaRPr lang="en-US" sz="1000" dirty="0"/>
                    </a:p>
                  </a:txBody>
                  <a:tcPr marL="68580" marR="68580" marT="34290" marB="34290" anchor="ctr"/>
                </a:tc>
                <a:tc>
                  <a:txBody>
                    <a:bodyPr/>
                    <a:lstStyle/>
                    <a:p>
                      <a:pPr algn="ctr"/>
                      <a:r>
                        <a:rPr lang="en-GB" sz="1000" dirty="0" smtClean="0"/>
                        <a:t>Episiotomy</a:t>
                      </a:r>
                      <a:endParaRPr lang="en-US" sz="1000" dirty="0"/>
                    </a:p>
                  </a:txBody>
                  <a:tcPr marL="68580" marR="68580" marT="34290" marB="34290" anchor="ctr"/>
                </a:tc>
                <a:tc>
                  <a:txBody>
                    <a:bodyPr/>
                    <a:lstStyle/>
                    <a:p>
                      <a:pPr algn="ctr"/>
                      <a:r>
                        <a:rPr lang="en-GB" sz="1000" dirty="0" smtClean="0"/>
                        <a:t>Perineal</a:t>
                      </a:r>
                      <a:r>
                        <a:rPr lang="en-GB" sz="1000" baseline="0" dirty="0" smtClean="0"/>
                        <a:t> tear</a:t>
                      </a:r>
                      <a:endParaRPr lang="en-US" sz="1000" dirty="0"/>
                    </a:p>
                  </a:txBody>
                  <a:tcPr marL="68580" marR="68580" marT="34290" marB="34290" anchor="ctr"/>
                </a:tc>
              </a:tr>
              <a:tr h="589853">
                <a:tc>
                  <a:txBody>
                    <a:bodyPr/>
                    <a:lstStyle/>
                    <a:p>
                      <a:pPr algn="ctr"/>
                      <a:r>
                        <a:rPr lang="en-GB" sz="1000" dirty="0" smtClean="0"/>
                        <a:t>Mean</a:t>
                      </a:r>
                      <a:endParaRPr lang="en-US" sz="1000" dirty="0"/>
                    </a:p>
                  </a:txBody>
                  <a:tcPr marL="68580" marR="68580" marT="34290" marB="34290" anchor="ctr"/>
                </a:tc>
                <a:tc>
                  <a:txBody>
                    <a:bodyPr/>
                    <a:lstStyle/>
                    <a:p>
                      <a:pPr algn="ctr"/>
                      <a:r>
                        <a:rPr lang="en-GB" sz="1000" dirty="0" smtClean="0"/>
                        <a:t>16.3</a:t>
                      </a:r>
                      <a:endParaRPr lang="en-US" sz="1000" dirty="0"/>
                    </a:p>
                  </a:txBody>
                  <a:tcPr marL="68580" marR="68580" marT="34290" marB="34290" anchor="ctr"/>
                </a:tc>
                <a:tc>
                  <a:txBody>
                    <a:bodyPr/>
                    <a:lstStyle/>
                    <a:p>
                      <a:pPr algn="ctr"/>
                      <a:r>
                        <a:rPr lang="en-GB" sz="1000" dirty="0" smtClean="0"/>
                        <a:t>22.4</a:t>
                      </a:r>
                      <a:endParaRPr lang="en-US" sz="1000" dirty="0"/>
                    </a:p>
                  </a:txBody>
                  <a:tcPr marL="68580" marR="68580" marT="34290" marB="34290" anchor="ctr"/>
                </a:tc>
                <a:tc>
                  <a:txBody>
                    <a:bodyPr/>
                    <a:lstStyle/>
                    <a:p>
                      <a:pPr algn="ctr"/>
                      <a:r>
                        <a:rPr lang="en-GB" sz="1000" dirty="0" smtClean="0"/>
                        <a:t>44.0</a:t>
                      </a:r>
                      <a:endParaRPr lang="en-US" sz="1000" dirty="0"/>
                    </a:p>
                  </a:txBody>
                  <a:tcPr marL="68580" marR="68580" marT="34290" marB="34290" anchor="ctr"/>
                </a:tc>
              </a:tr>
              <a:tr h="589853">
                <a:tc>
                  <a:txBody>
                    <a:bodyPr/>
                    <a:lstStyle/>
                    <a:p>
                      <a:pPr algn="ctr"/>
                      <a:r>
                        <a:rPr lang="en-GB" sz="1000" dirty="0" smtClean="0"/>
                        <a:t>Min</a:t>
                      </a:r>
                      <a:endParaRPr lang="en-US" sz="1000" dirty="0"/>
                    </a:p>
                  </a:txBody>
                  <a:tcPr marL="68580" marR="68580" marT="34290" marB="34290" anchor="ctr"/>
                </a:tc>
                <a:tc>
                  <a:txBody>
                    <a:bodyPr/>
                    <a:lstStyle/>
                    <a:p>
                      <a:pPr algn="ctr"/>
                      <a:r>
                        <a:rPr lang="en-GB" sz="1000" dirty="0" smtClean="0"/>
                        <a:t>5.0</a:t>
                      </a:r>
                      <a:endParaRPr lang="en-US" sz="1000" dirty="0"/>
                    </a:p>
                  </a:txBody>
                  <a:tcPr marL="68580" marR="68580" marT="34290" marB="34290" anchor="ctr"/>
                </a:tc>
                <a:tc>
                  <a:txBody>
                    <a:bodyPr/>
                    <a:lstStyle/>
                    <a:p>
                      <a:pPr algn="ctr"/>
                      <a:r>
                        <a:rPr lang="en-GB" sz="1000" dirty="0" smtClean="0"/>
                        <a:t>10.0</a:t>
                      </a:r>
                      <a:endParaRPr lang="en-US" sz="1000" dirty="0"/>
                    </a:p>
                  </a:txBody>
                  <a:tcPr marL="68580" marR="68580" marT="34290" marB="34290" anchor="ctr"/>
                </a:tc>
                <a:tc>
                  <a:txBody>
                    <a:bodyPr/>
                    <a:lstStyle/>
                    <a:p>
                      <a:pPr algn="ctr"/>
                      <a:r>
                        <a:rPr lang="en-GB" sz="1000" dirty="0" smtClean="0"/>
                        <a:t>29.4</a:t>
                      </a:r>
                      <a:endParaRPr lang="en-US" sz="1000" dirty="0"/>
                    </a:p>
                  </a:txBody>
                  <a:tcPr marL="68580" marR="68580" marT="34290" marB="34290" anchor="ctr"/>
                </a:tc>
              </a:tr>
              <a:tr h="682460">
                <a:tc>
                  <a:txBody>
                    <a:bodyPr/>
                    <a:lstStyle/>
                    <a:p>
                      <a:pPr algn="ctr"/>
                      <a:r>
                        <a:rPr lang="en-GB" sz="1000" dirty="0" smtClean="0"/>
                        <a:t>Median</a:t>
                      </a:r>
                      <a:endParaRPr lang="en-US" sz="1000" dirty="0"/>
                    </a:p>
                  </a:txBody>
                  <a:tcPr marL="68580" marR="68580" marT="34290" marB="34290" anchor="ctr"/>
                </a:tc>
                <a:tc>
                  <a:txBody>
                    <a:bodyPr/>
                    <a:lstStyle/>
                    <a:p>
                      <a:pPr algn="ctr"/>
                      <a:r>
                        <a:rPr lang="en-GB" sz="1000" dirty="0" smtClean="0"/>
                        <a:t>17.5</a:t>
                      </a:r>
                      <a:endParaRPr lang="en-US" sz="1000" dirty="0"/>
                    </a:p>
                  </a:txBody>
                  <a:tcPr marL="68580" marR="68580" marT="34290" marB="34290" anchor="ctr"/>
                </a:tc>
                <a:tc>
                  <a:txBody>
                    <a:bodyPr/>
                    <a:lstStyle/>
                    <a:p>
                      <a:pPr algn="ctr"/>
                      <a:r>
                        <a:rPr lang="en-GB" sz="1000" dirty="0" smtClean="0"/>
                        <a:t>20.6</a:t>
                      </a:r>
                      <a:endParaRPr lang="en-US" sz="1000" dirty="0"/>
                    </a:p>
                  </a:txBody>
                  <a:tcPr marL="68580" marR="68580" marT="34290" marB="34290" anchor="ctr"/>
                </a:tc>
                <a:tc>
                  <a:txBody>
                    <a:bodyPr/>
                    <a:lstStyle/>
                    <a:p>
                      <a:pPr algn="ctr"/>
                      <a:r>
                        <a:rPr lang="en-GB" sz="1000" dirty="0" smtClean="0"/>
                        <a:t>44.0</a:t>
                      </a:r>
                    </a:p>
                    <a:p>
                      <a:pPr algn="ctr"/>
                      <a:endParaRPr lang="en-US" sz="1000" dirty="0"/>
                    </a:p>
                  </a:txBody>
                  <a:tcPr marL="68580" marR="68580" marT="34290" marB="34290" anchor="ctr"/>
                </a:tc>
              </a:tr>
              <a:tr h="589853">
                <a:tc>
                  <a:txBody>
                    <a:bodyPr/>
                    <a:lstStyle/>
                    <a:p>
                      <a:pPr algn="ctr"/>
                      <a:r>
                        <a:rPr lang="en-GB" sz="1000" dirty="0" smtClean="0"/>
                        <a:t>Max</a:t>
                      </a:r>
                      <a:endParaRPr lang="en-US" sz="1000" dirty="0"/>
                    </a:p>
                  </a:txBody>
                  <a:tcPr marL="68580" marR="68580" marT="34290" marB="34290" anchor="ctr"/>
                </a:tc>
                <a:tc>
                  <a:txBody>
                    <a:bodyPr/>
                    <a:lstStyle/>
                    <a:p>
                      <a:pPr algn="ctr"/>
                      <a:r>
                        <a:rPr lang="en-GB" sz="1000" dirty="0" smtClean="0"/>
                        <a:t>29.4</a:t>
                      </a:r>
                      <a:endParaRPr lang="en-US" sz="1000" dirty="0"/>
                    </a:p>
                  </a:txBody>
                  <a:tcPr marL="68580" marR="68580" marT="34290" marB="34290" anchor="ctr"/>
                </a:tc>
                <a:tc>
                  <a:txBody>
                    <a:bodyPr/>
                    <a:lstStyle/>
                    <a:p>
                      <a:pPr algn="ctr"/>
                      <a:r>
                        <a:rPr lang="en-GB" sz="1000" dirty="0" smtClean="0"/>
                        <a:t>37.0</a:t>
                      </a:r>
                      <a:endParaRPr lang="en-US" sz="1000" dirty="0"/>
                    </a:p>
                  </a:txBody>
                  <a:tcPr marL="68580" marR="68580" marT="34290" marB="34290" anchor="ctr"/>
                </a:tc>
                <a:tc>
                  <a:txBody>
                    <a:bodyPr/>
                    <a:lstStyle/>
                    <a:p>
                      <a:pPr algn="ctr"/>
                      <a:r>
                        <a:rPr lang="en-GB" sz="1000" dirty="0" smtClean="0"/>
                        <a:t>66.7</a:t>
                      </a:r>
                      <a:endParaRPr lang="en-US" sz="1000" dirty="0"/>
                    </a:p>
                  </a:txBody>
                  <a:tcPr marL="68580" marR="68580" marT="34290" marB="34290" anchor="ctr"/>
                </a:tc>
              </a:tr>
            </a:tbl>
          </a:graphicData>
        </a:graphic>
      </p:graphicFrame>
    </p:spTree>
    <p:extLst>
      <p:ext uri="{BB962C8B-B14F-4D97-AF65-F5344CB8AC3E}">
        <p14:creationId xmlns:p14="http://schemas.microsoft.com/office/powerpoint/2010/main" val="329317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(CONT’D) </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04955328"/>
              </p:ext>
            </p:extLst>
          </p:nvPr>
        </p:nvGraphicFramePr>
        <p:xfrm>
          <a:off x="1625567" y="1977871"/>
          <a:ext cx="7395738" cy="3052298"/>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r>
              <a:rPr lang="en-US" smtClean="0"/>
              <a:t>July 26, 2015</a:t>
            </a:r>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7</a:t>
            </a:fld>
            <a:endParaRPr lang="en-US"/>
          </a:p>
        </p:txBody>
      </p:sp>
    </p:spTree>
    <p:extLst>
      <p:ext uri="{BB962C8B-B14F-4D97-AF65-F5344CB8AC3E}">
        <p14:creationId xmlns:p14="http://schemas.microsoft.com/office/powerpoint/2010/main" val="921082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873" y="1081976"/>
            <a:ext cx="6447501" cy="990600"/>
          </a:xfrm>
        </p:spPr>
        <p:txBody>
          <a:bodyPr/>
          <a:lstStyle/>
          <a:p>
            <a:r>
              <a:rPr lang="en-GB" b="1" dirty="0" smtClean="0">
                <a:effectLst>
                  <a:outerShdw blurRad="38100" dist="38100" dir="2700000" algn="tl">
                    <a:srgbClr val="000000">
                      <a:alpha val="43137"/>
                    </a:srgbClr>
                  </a:outerShdw>
                </a:effectLst>
              </a:rPr>
              <a:t>INCIDENCE (CONT’D)</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8568192"/>
              </p:ext>
            </p:extLst>
          </p:nvPr>
        </p:nvGraphicFramePr>
        <p:xfrm>
          <a:off x="1768100" y="1810397"/>
          <a:ext cx="6892871" cy="3835831"/>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a:xfrm>
            <a:off x="6939474" y="5726907"/>
            <a:ext cx="683954" cy="273844"/>
          </a:xfrm>
        </p:spPr>
        <p:txBody>
          <a:bodyPr/>
          <a:lstStyle/>
          <a:p>
            <a:r>
              <a:rPr lang="en-US" smtClean="0"/>
              <a:t>July 26, 2015</a:t>
            </a:r>
            <a:endParaRPr lang="en-US" dirty="0"/>
          </a:p>
        </p:txBody>
      </p:sp>
      <p:sp>
        <p:nvSpPr>
          <p:cNvPr id="7" name="Slide Number Placeholder 6"/>
          <p:cNvSpPr>
            <a:spLocks noGrp="1"/>
          </p:cNvSpPr>
          <p:nvPr>
            <p:ph type="sldNum" sz="quarter" idx="12"/>
          </p:nvPr>
        </p:nvSpPr>
        <p:spPr>
          <a:xfrm>
            <a:off x="7769394" y="5726906"/>
            <a:ext cx="512504" cy="273844"/>
          </a:xfrm>
        </p:spPr>
        <p:txBody>
          <a:bodyPr/>
          <a:lstStyle/>
          <a:p>
            <a:fld id="{25500860-9989-4DE1-BE30-C32FA144741C}" type="slidenum">
              <a:rPr lang="en-US" smtClean="0"/>
              <a:t>8</a:t>
            </a:fld>
            <a:endParaRPr lang="en-US" dirty="0"/>
          </a:p>
        </p:txBody>
      </p:sp>
    </p:spTree>
    <p:extLst>
      <p:ext uri="{BB962C8B-B14F-4D97-AF65-F5344CB8AC3E}">
        <p14:creationId xmlns:p14="http://schemas.microsoft.com/office/powerpoint/2010/main" val="195276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INCIDENCE (CONT’D)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10"/>
          </p:nvPr>
        </p:nvSpPr>
        <p:spPr>
          <a:xfrm>
            <a:off x="6927850" y="5747922"/>
            <a:ext cx="683954" cy="273844"/>
          </a:xfrm>
        </p:spPr>
        <p:txBody>
          <a:bodyPr/>
          <a:lstStyle/>
          <a:p>
            <a:r>
              <a:rPr lang="en-US" smtClean="0"/>
              <a:t>July 26, 2015</a:t>
            </a:r>
            <a:endParaRPr lang="en-US" dirty="0"/>
          </a:p>
        </p:txBody>
      </p:sp>
      <p:sp>
        <p:nvSpPr>
          <p:cNvPr id="6" name="Slide Number Placeholder 5"/>
          <p:cNvSpPr>
            <a:spLocks noGrp="1"/>
          </p:cNvSpPr>
          <p:nvPr>
            <p:ph type="sldNum" sz="quarter" idx="12"/>
          </p:nvPr>
        </p:nvSpPr>
        <p:spPr>
          <a:xfrm>
            <a:off x="7757770" y="5744329"/>
            <a:ext cx="512504" cy="273844"/>
          </a:xfrm>
        </p:spPr>
        <p:txBody>
          <a:bodyPr/>
          <a:lstStyle/>
          <a:p>
            <a:fld id="{25500860-9989-4DE1-BE30-C32FA144741C}" type="slidenum">
              <a:rPr lang="en-US" smtClean="0"/>
              <a:t>9</a:t>
            </a:fld>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3800892323"/>
              </p:ext>
            </p:extLst>
          </p:nvPr>
        </p:nvGraphicFramePr>
        <p:xfrm>
          <a:off x="1806844" y="1979169"/>
          <a:ext cx="7702658" cy="3765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1979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1375</TotalTime>
  <Words>2021</Words>
  <Application>Microsoft Office PowerPoint</Application>
  <PresentationFormat>Widescreen</PresentationFormat>
  <Paragraphs>375</Paragraphs>
  <Slides>47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Aharoni</vt:lpstr>
      <vt:lpstr>Arial</vt:lpstr>
      <vt:lpstr>Calibri</vt:lpstr>
      <vt:lpstr>Centaur</vt:lpstr>
      <vt:lpstr>Trebuchet MS</vt:lpstr>
      <vt:lpstr>Wingdings</vt:lpstr>
      <vt:lpstr>Wingdings 3</vt:lpstr>
      <vt:lpstr>Facet</vt:lpstr>
      <vt:lpstr>DECREASING THE INCIDENCE OF PPPH IN OLANREWAJU HOSPITAL                      A quality improvement project</vt:lpstr>
      <vt:lpstr>Team Members </vt:lpstr>
      <vt:lpstr>CONTENTS </vt:lpstr>
      <vt:lpstr>INTRODUCTION</vt:lpstr>
      <vt:lpstr>INCIDENCE OF PPH</vt:lpstr>
      <vt:lpstr>INCIDENCE IN OLANREWAJU HOSPITAL</vt:lpstr>
      <vt:lpstr>INCIDENCE (CONT’D) </vt:lpstr>
      <vt:lpstr>INCIDENCE (CONT’D)</vt:lpstr>
      <vt:lpstr>INCIDENCE (CONT’D)</vt:lpstr>
      <vt:lpstr>INTRODUCTION (CONT’D)</vt:lpstr>
      <vt:lpstr>ANC PREPARATION</vt:lpstr>
      <vt:lpstr>ANC Preparation</vt:lpstr>
      <vt:lpstr>ANC Preparation (cont’d)</vt:lpstr>
      <vt:lpstr>INTRAPARTUM CARE</vt:lpstr>
      <vt:lpstr>First Stage of Labour(Cont’d)</vt:lpstr>
      <vt:lpstr>Second Stage of Labour</vt:lpstr>
      <vt:lpstr>Second Stage of Labour (Cont’d)</vt:lpstr>
      <vt:lpstr>Second Stage of Labour (cont’d)</vt:lpstr>
      <vt:lpstr>Third Stage of Labour</vt:lpstr>
      <vt:lpstr>AMTSL</vt:lpstr>
      <vt:lpstr> </vt:lpstr>
      <vt:lpstr>Active Management of Third Stage of Labour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AMTSL step-by-step demonstration</vt:lpstr>
      <vt:lpstr>Review of Repair of Perineal Tear</vt:lpstr>
      <vt:lpstr>POSTPARTUM PERIOD</vt:lpstr>
      <vt:lpstr>POSTPARTUM PERIOD</vt:lpstr>
      <vt:lpstr>POSTPARTUM PERIOD (CONT’D)</vt:lpstr>
      <vt:lpstr>POSTPARTUM PERIOD (CONT’D)</vt:lpstr>
      <vt:lpstr>FREQUENTLY ASKED QUESTIONS</vt:lpstr>
      <vt:lpstr>FREQUENTLY ASKED QUESTIONS (CONT’D)</vt:lpstr>
      <vt:lpstr>SUMMARY</vt:lpstr>
      <vt:lpstr>SUMMARY (CONT’D)</vt:lpstr>
      <vt:lpstr>CONCLUSION</vt:lpstr>
      <vt:lpstr>FURTHER READING</vt:lpstr>
      <vt:lpstr>QUESTIONS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DECREASING THE INCIDENCE OF PPPH IN OLANREWAJU HOSPITAL</dc:title>
  <dc:creator>Taiye Balogun</dc:creator>
  <cp:lastModifiedBy>Taiye Balogun</cp:lastModifiedBy>
  <cp:revision>119</cp:revision>
  <cp:lastPrinted>2015-07-04T09:40:24Z</cp:lastPrinted>
  <dcterms:created xsi:type="dcterms:W3CDTF">2015-06-13T11:48:45Z</dcterms:created>
  <dcterms:modified xsi:type="dcterms:W3CDTF">2015-07-26T10:55:30Z</dcterms:modified>
</cp:coreProperties>
</file>