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87" r:id="rId4"/>
    <p:sldId id="258" r:id="rId5"/>
    <p:sldId id="260" r:id="rId6"/>
    <p:sldId id="261" r:id="rId7"/>
    <p:sldId id="263" r:id="rId8"/>
    <p:sldId id="288" r:id="rId9"/>
    <p:sldId id="289" r:id="rId10"/>
    <p:sldId id="264" r:id="rId11"/>
    <p:sldId id="265" r:id="rId12"/>
    <p:sldId id="286" r:id="rId13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2A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56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fld id="{2937C269-7B56-47DC-8C2E-DBAAB0C6B65E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3922021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CA" altLang="fr-FR" smtClean="0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r-CA" altLang="fr-FR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D12B0098-AAAC-4875-B7C9-B49BED0239D3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39533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B4DEFBD-F7F1-427A-9817-B5AFDF69D65B}" type="slidenum">
              <a:rPr lang="en-GB" altLang="fr-FR">
                <a:solidFill>
                  <a:srgbClr val="000000"/>
                </a:solidFill>
              </a:rPr>
              <a:pPr/>
              <a:t>1</a:t>
            </a:fld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fr-CA" altLang="fr-FR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CA" altLang="fr-FR" smtClean="0"/>
          </a:p>
        </p:txBody>
      </p:sp>
    </p:spTree>
    <p:extLst>
      <p:ext uri="{BB962C8B-B14F-4D97-AF65-F5344CB8AC3E}">
        <p14:creationId xmlns:p14="http://schemas.microsoft.com/office/powerpoint/2010/main" val="106801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B8FBCD9-D344-4E6F-A865-66CB370894BE}" type="slidenum">
              <a:rPr lang="en-GB" altLang="fr-FR">
                <a:solidFill>
                  <a:srgbClr val="000000"/>
                </a:solidFill>
              </a:rPr>
              <a:pPr/>
              <a:t>2</a:t>
            </a:fld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fr-CA" altLang="fr-FR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CA" altLang="fr-FR" smtClean="0"/>
          </a:p>
        </p:txBody>
      </p:sp>
    </p:spTree>
    <p:extLst>
      <p:ext uri="{BB962C8B-B14F-4D97-AF65-F5344CB8AC3E}">
        <p14:creationId xmlns:p14="http://schemas.microsoft.com/office/powerpoint/2010/main" val="396762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1170119-098F-44D0-AD0C-853CA3552ED0}" type="slidenum">
              <a:rPr lang="en-GB" altLang="fr-FR">
                <a:solidFill>
                  <a:srgbClr val="000000"/>
                </a:solidFill>
              </a:rPr>
              <a:pPr/>
              <a:t>4</a:t>
            </a:fld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fr-CA" altLang="fr-F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CA" altLang="fr-FR" smtClean="0"/>
          </a:p>
        </p:txBody>
      </p:sp>
    </p:spTree>
    <p:extLst>
      <p:ext uri="{BB962C8B-B14F-4D97-AF65-F5344CB8AC3E}">
        <p14:creationId xmlns:p14="http://schemas.microsoft.com/office/powerpoint/2010/main" val="542787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CED6E05-FD9D-4D53-B038-31680C242F3F}" type="slidenum">
              <a:rPr lang="en-GB" altLang="fr-FR">
                <a:solidFill>
                  <a:srgbClr val="000000"/>
                </a:solidFill>
              </a:rPr>
              <a:pPr/>
              <a:t>5</a:t>
            </a:fld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fr-CA" altLang="fr-FR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CA" altLang="fr-FR" smtClean="0"/>
          </a:p>
        </p:txBody>
      </p:sp>
    </p:spTree>
    <p:extLst>
      <p:ext uri="{BB962C8B-B14F-4D97-AF65-F5344CB8AC3E}">
        <p14:creationId xmlns:p14="http://schemas.microsoft.com/office/powerpoint/2010/main" val="2155337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92C7FBA-AAC7-4269-B0CB-14350D561287}" type="slidenum">
              <a:rPr lang="en-GB" altLang="fr-FR">
                <a:solidFill>
                  <a:srgbClr val="000000"/>
                </a:solidFill>
              </a:rPr>
              <a:pPr/>
              <a:t>6</a:t>
            </a:fld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fr-CA" altLang="fr-FR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CA" altLang="fr-FR" smtClean="0"/>
          </a:p>
        </p:txBody>
      </p:sp>
    </p:spTree>
    <p:extLst>
      <p:ext uri="{BB962C8B-B14F-4D97-AF65-F5344CB8AC3E}">
        <p14:creationId xmlns:p14="http://schemas.microsoft.com/office/powerpoint/2010/main" val="1854774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A77C940-E0AE-436F-A101-5D939486AAD0}" type="slidenum">
              <a:rPr lang="en-GB" altLang="fr-FR">
                <a:solidFill>
                  <a:srgbClr val="000000"/>
                </a:solidFill>
              </a:rPr>
              <a:pPr/>
              <a:t>7</a:t>
            </a:fld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fr-CA" altLang="fr-FR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CA" altLang="fr-FR" smtClean="0"/>
          </a:p>
        </p:txBody>
      </p:sp>
    </p:spTree>
    <p:extLst>
      <p:ext uri="{BB962C8B-B14F-4D97-AF65-F5344CB8AC3E}">
        <p14:creationId xmlns:p14="http://schemas.microsoft.com/office/powerpoint/2010/main" val="2817014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7E1111F-154F-49E0-AE67-2F72BB9755F9}" type="slidenum">
              <a:rPr lang="en-GB" altLang="fr-FR">
                <a:solidFill>
                  <a:srgbClr val="000000"/>
                </a:solidFill>
              </a:rPr>
              <a:pPr/>
              <a:t>10</a:t>
            </a:fld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fr-CA" altLang="fr-FR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CA" altLang="fr-FR" smtClean="0"/>
          </a:p>
        </p:txBody>
      </p:sp>
    </p:spTree>
    <p:extLst>
      <p:ext uri="{BB962C8B-B14F-4D97-AF65-F5344CB8AC3E}">
        <p14:creationId xmlns:p14="http://schemas.microsoft.com/office/powerpoint/2010/main" val="2495284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F9A53E-4484-44A5-A0AE-2E40DDA8A614}" type="slidenum">
              <a:rPr lang="en-GB" altLang="fr-FR">
                <a:solidFill>
                  <a:srgbClr val="000000"/>
                </a:solidFill>
              </a:rPr>
              <a:pPr/>
              <a:t>11</a:t>
            </a:fld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fr-CA" altLang="fr-FR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CA" altLang="fr-FR" smtClean="0"/>
          </a:p>
        </p:txBody>
      </p:sp>
    </p:spTree>
    <p:extLst>
      <p:ext uri="{BB962C8B-B14F-4D97-AF65-F5344CB8AC3E}">
        <p14:creationId xmlns:p14="http://schemas.microsoft.com/office/powerpoint/2010/main" val="2286240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B2C98DB-C35B-43A0-9B6F-7A89EEF04D59}" type="slidenum">
              <a:rPr lang="en-GB" altLang="fr-FR">
                <a:solidFill>
                  <a:srgbClr val="000000"/>
                </a:solidFill>
              </a:rPr>
              <a:pPr/>
              <a:t>12</a:t>
            </a:fld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fr-CA" altLang="fr-F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CA" altLang="fr-FR" smtClean="0"/>
          </a:p>
        </p:txBody>
      </p:sp>
    </p:spTree>
    <p:extLst>
      <p:ext uri="{BB962C8B-B14F-4D97-AF65-F5344CB8AC3E}">
        <p14:creationId xmlns:p14="http://schemas.microsoft.com/office/powerpoint/2010/main" val="48164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207963" y="228600"/>
            <a:ext cx="4953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Segoe UI Semibold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Segoe UI Light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967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629" y="152400"/>
            <a:ext cx="8850085" cy="849086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rgbClr val="FF0000"/>
                </a:solidFill>
                <a:latin typeface="Segoe UI Semibold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132114"/>
            <a:ext cx="8839200" cy="499404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FontTx/>
              <a:buBlip>
                <a:blip r:embed="rId2"/>
              </a:buBlip>
              <a:defRPr sz="2800">
                <a:latin typeface="Segoe UI Light" pitchFamily="34" charset="0"/>
              </a:defRPr>
            </a:lvl1pPr>
            <a:lvl2pPr>
              <a:buFont typeface="Wingdings" pitchFamily="2" charset="2"/>
              <a:buChar char="Ø"/>
              <a:defRPr sz="2400">
                <a:latin typeface="Segoe UI Light" pitchFamily="34" charset="0"/>
              </a:defRPr>
            </a:lvl2pPr>
            <a:lvl3pPr>
              <a:defRPr sz="2000">
                <a:latin typeface="Segoe UI Light" pitchFamily="34" charset="0"/>
              </a:defRPr>
            </a:lvl3pPr>
            <a:lvl4pPr>
              <a:defRPr>
                <a:latin typeface="Segoe UI Light" pitchFamily="34" charset="0"/>
              </a:defRPr>
            </a:lvl4pPr>
            <a:lvl5pPr>
              <a:defRPr>
                <a:latin typeface="Segoe UI Light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6318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7482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021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337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36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0" y="6496050"/>
            <a:ext cx="9144000" cy="363538"/>
          </a:xfrm>
          <a:prstGeom prst="rect">
            <a:avLst/>
          </a:prstGeom>
          <a:solidFill>
            <a:srgbClr val="02298A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 defTabSz="762000">
              <a:defRPr/>
            </a:pPr>
            <a:endParaRPr lang="fr-FR">
              <a:latin typeface="Frutiger 45" charset="0"/>
            </a:endParaRP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0" y="6524625"/>
            <a:ext cx="53022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>
            <a:lvl1pPr defTabSz="7620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652179E-84A3-476C-984C-88492F437800}" type="slidenum">
              <a:rPr lang="fr-FR" altLang="fr-FR" sz="1600">
                <a:solidFill>
                  <a:schemeClr val="tx1"/>
                </a:solidFill>
              </a:rPr>
              <a:pPr/>
              <a:t>‹N°›</a:t>
            </a:fld>
            <a:endParaRPr lang="fr-FR" altLang="fr-FR" sz="1600">
              <a:solidFill>
                <a:schemeClr val="tx1"/>
              </a:solidFill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481013" y="6464300"/>
            <a:ext cx="8662987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>
              <a:defRPr/>
            </a:pPr>
            <a:fld id="{8E66BB16-E908-4DFD-9624-BF128234D38D}" type="datetime1">
              <a:rPr lang="fr-FR" sz="1600">
                <a:solidFill>
                  <a:schemeClr val="tx1"/>
                </a:solidFill>
                <a:latin typeface="Segoe UI Light" pitchFamily="34" charset="0"/>
              </a:rPr>
              <a:pPr defTabSz="762000">
                <a:defRPr/>
              </a:pPr>
              <a:t>02/11/2018</a:t>
            </a:fld>
            <a:r>
              <a:rPr lang="fr-FR" sz="1600" dirty="0">
                <a:solidFill>
                  <a:schemeClr val="tx1"/>
                </a:solidFill>
                <a:latin typeface="Segoe UI Light" pitchFamily="34" charset="0"/>
              </a:rPr>
              <a:t>    </a:t>
            </a:r>
            <a:r>
              <a:rPr lang="fr-FR" sz="1600" b="1" dirty="0">
                <a:latin typeface="Segoe UI Light" pitchFamily="34" charset="0"/>
              </a:rPr>
              <a:t>Initiation POO - Python-  </a:t>
            </a:r>
            <a:r>
              <a:rPr lang="fr-FR" sz="1600" b="1" dirty="0" err="1">
                <a:latin typeface="Segoe UI Light" pitchFamily="34" charset="0"/>
              </a:rPr>
              <a:t>Hafed</a:t>
            </a:r>
            <a:r>
              <a:rPr lang="fr-FR" sz="1600" b="1" dirty="0">
                <a:latin typeface="Segoe UI Light" pitchFamily="34" charset="0"/>
              </a:rPr>
              <a:t> Benteftifa</a:t>
            </a:r>
          </a:p>
          <a:p>
            <a:pPr algn="r" defTabSz="762000">
              <a:defRPr/>
            </a:pPr>
            <a:endParaRPr lang="fr-FR" sz="1600" b="1" dirty="0">
              <a:latin typeface="Segoe UI Ligh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defTabSz="7620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defTabSz="762000" rtl="0" fontAlgn="base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fontAlgn="base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defTabSz="762000" rtl="0" fontAlgn="base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defTabSz="762000" rtl="0" fontAlgn="base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defTabSz="762000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fr-FR" smtClean="0"/>
              <a:t>Fichiers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>
              <a:buFont typeface="Calibri" panose="020F050202020403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mtClean="0"/>
              <a:t>Hafed Benteftifa</a:t>
            </a:r>
          </a:p>
        </p:txBody>
      </p:sp>
    </p:spTree>
  </p:cSld>
  <p:clrMapOvr>
    <a:masterClrMapping/>
  </p:clrMapOvr>
  <p:transition advTm="18432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0175" y="152400"/>
            <a:ext cx="8850313" cy="849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CA" altLang="fr-FR" smtClean="0"/>
              <a:t>Découpage de chaine</a:t>
            </a:r>
          </a:p>
        </p:txBody>
      </p:sp>
      <p:sp>
        <p:nvSpPr>
          <p:cNvPr id="12291" name="Espace réservé du contenu 9"/>
          <p:cNvSpPr>
            <a:spLocks noGrp="1"/>
          </p:cNvSpPr>
          <p:nvPr>
            <p:ph idx="1"/>
          </p:nvPr>
        </p:nvSpPr>
        <p:spPr bwMode="auto">
          <a:xfrm>
            <a:off x="152400" y="1131888"/>
            <a:ext cx="8839200" cy="2513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Blip>
                <a:blip r:embed="rId3"/>
              </a:buBlip>
              <a:tabLst>
                <a:tab pos="4805363" algn="l"/>
              </a:tabLst>
            </a:pPr>
            <a:r>
              <a:rPr lang="en-US" altLang="fr-FR" smtClean="0"/>
              <a:t>La méthode </a:t>
            </a:r>
            <a:r>
              <a:rPr lang="en-US" altLang="fr-FR" smtClean="0">
                <a:latin typeface="Courier New" panose="02070309020205020404" pitchFamily="49" charset="0"/>
              </a:rPr>
              <a:t>split()</a:t>
            </a:r>
            <a:r>
              <a:rPr lang="en-US" altLang="fr-FR" smtClean="0"/>
              <a:t> découpe une chaine en tokens  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4805363" algn="l"/>
              </a:tabLst>
            </a:pPr>
            <a:r>
              <a:rPr lang="en-US" altLang="fr-FR" smtClean="0"/>
              <a:t>	</a:t>
            </a:r>
            <a:r>
              <a:rPr lang="en-US" altLang="fr-FR" b="1" smtClean="0"/>
              <a:t>chaine</a:t>
            </a:r>
            <a:r>
              <a:rPr lang="en-US" altLang="fr-FR" smtClean="0">
                <a:latin typeface="Courier New" panose="02070309020205020404" pitchFamily="49" charset="0"/>
              </a:rPr>
              <a:t>.split()	</a:t>
            </a:r>
            <a:r>
              <a:rPr lang="en-US" altLang="fr-FR" b="1" smtClean="0">
                <a:solidFill>
                  <a:schemeClr val="hlink"/>
                </a:solidFill>
                <a:latin typeface="Courier New" panose="02070309020205020404" pitchFamily="49" charset="0"/>
              </a:rPr>
              <a:t># par espace vide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4805363" algn="l"/>
              </a:tabLst>
            </a:pPr>
            <a:r>
              <a:rPr lang="en-US" altLang="fr-FR" smtClean="0"/>
              <a:t>	</a:t>
            </a:r>
            <a:r>
              <a:rPr lang="en-US" altLang="fr-FR" b="1" smtClean="0"/>
              <a:t>chaine</a:t>
            </a:r>
            <a:r>
              <a:rPr lang="en-US" altLang="fr-FR" smtClean="0">
                <a:latin typeface="Courier New" panose="02070309020205020404" pitchFamily="49" charset="0"/>
              </a:rPr>
              <a:t>.split(</a:t>
            </a:r>
            <a:r>
              <a:rPr lang="en-US" altLang="fr-FR" b="1" smtClean="0"/>
              <a:t>delimiteur</a:t>
            </a:r>
            <a:r>
              <a:rPr lang="en-US" altLang="fr-FR" smtClean="0">
                <a:latin typeface="Courier New" panose="02070309020205020404" pitchFamily="49" charset="0"/>
              </a:rPr>
              <a:t>)	</a:t>
            </a:r>
            <a:r>
              <a:rPr lang="en-US" altLang="fr-FR" b="1" smtClean="0">
                <a:solidFill>
                  <a:schemeClr val="hlink"/>
                </a:solidFill>
                <a:latin typeface="Courier New" panose="02070309020205020404" pitchFamily="49" charset="0"/>
              </a:rPr>
              <a:t># par delimiteur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4805363" algn="l"/>
              </a:tabLst>
            </a:pPr>
            <a:endParaRPr lang="en-US" altLang="fr-FR" sz="1200" b="1" smtClean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Blip>
                <a:blip r:embed="rId3"/>
              </a:buBlip>
              <a:tabLst>
                <a:tab pos="4805363" algn="l"/>
              </a:tabLst>
            </a:pPr>
            <a:r>
              <a:rPr lang="en-US" altLang="fr-FR" smtClean="0"/>
              <a:t>La méthode </a:t>
            </a:r>
            <a:r>
              <a:rPr lang="en-US" altLang="fr-FR" smtClean="0">
                <a:latin typeface="Courier New" panose="02070309020205020404" pitchFamily="49" charset="0"/>
              </a:rPr>
              <a:t>join()</a:t>
            </a:r>
            <a:r>
              <a:rPr lang="en-US" altLang="fr-FR" smtClean="0"/>
              <a:t> effectue l'inverse du  </a:t>
            </a:r>
            <a:r>
              <a:rPr lang="en-US" altLang="fr-FR" smtClean="0">
                <a:latin typeface="Courier New" panose="02070309020205020404" pitchFamily="49" charset="0"/>
              </a:rPr>
              <a:t>split()</a:t>
            </a:r>
            <a:endParaRPr lang="en-US" altLang="fr-FR" smtClean="0"/>
          </a:p>
          <a:p>
            <a:pPr lvl="1">
              <a:lnSpc>
                <a:spcPct val="90000"/>
              </a:lnSpc>
              <a:buFontTx/>
              <a:buNone/>
              <a:tabLst>
                <a:tab pos="4805363" algn="l"/>
              </a:tabLst>
            </a:pPr>
            <a:r>
              <a:rPr lang="en-US" altLang="fr-FR" smtClean="0"/>
              <a:t>	</a:t>
            </a:r>
            <a:r>
              <a:rPr lang="en-US" altLang="fr-FR" b="1" smtClean="0"/>
              <a:t>delimiteur</a:t>
            </a:r>
            <a:r>
              <a:rPr lang="en-US" altLang="fr-FR" smtClean="0">
                <a:latin typeface="Courier New" panose="02070309020205020404" pitchFamily="49" charset="0"/>
              </a:rPr>
              <a:t>.join(</a:t>
            </a:r>
            <a:r>
              <a:rPr lang="en-US" altLang="fr-FR" b="1" smtClean="0"/>
              <a:t>liste de tokens</a:t>
            </a:r>
            <a:r>
              <a:rPr lang="en-US" altLang="fr-FR" smtClean="0">
                <a:latin typeface="Courier New" panose="02070309020205020404" pitchFamily="49" charset="0"/>
              </a:rPr>
              <a:t>)</a:t>
            </a:r>
            <a:endParaRPr lang="en-US" altLang="fr-FR" b="1" smtClean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Tx/>
              <a:buBlip>
                <a:blip r:embed="rId3"/>
              </a:buBlip>
              <a:tabLst>
                <a:tab pos="4805363" algn="l"/>
              </a:tabLst>
            </a:pPr>
            <a:endParaRPr lang="fr-CA" altLang="fr-FR" smtClean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47800" y="3630613"/>
            <a:ext cx="6248400" cy="24193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2880" tIns="91440" rIns="182880" bIns="91440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>
                <a:latin typeface="Courier New" pitchFamily="49" charset="0"/>
              </a:rPr>
              <a:t>&gt;&gt;&gt; </a:t>
            </a:r>
            <a:r>
              <a:rPr lang="en-US" b="1">
                <a:latin typeface="Courier New" pitchFamily="49" charset="0"/>
              </a:rPr>
              <a:t>name = "Brave Sir Robin"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>
                <a:latin typeface="Courier New" pitchFamily="49" charset="0"/>
              </a:rPr>
              <a:t>&gt;&gt;&gt; </a:t>
            </a:r>
            <a:r>
              <a:rPr lang="en-US" b="1">
                <a:latin typeface="Courier New" pitchFamily="49" charset="0"/>
              </a:rPr>
              <a:t>for word in name.split():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b="1">
                <a:latin typeface="Courier New" pitchFamily="49" charset="0"/>
              </a:rPr>
              <a:t>...     print(word)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>
                <a:latin typeface="Courier New" pitchFamily="49" charset="0"/>
              </a:rPr>
              <a:t>Brave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>
                <a:latin typeface="Courier New" pitchFamily="49" charset="0"/>
              </a:rPr>
              <a:t>Sir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>
                <a:latin typeface="Courier New" pitchFamily="49" charset="0"/>
              </a:rPr>
              <a:t>Robin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>
                <a:latin typeface="Courier New" pitchFamily="49" charset="0"/>
              </a:rPr>
              <a:t>&gt;&gt;&gt; </a:t>
            </a:r>
            <a:r>
              <a:rPr lang="en-US" b="1">
                <a:latin typeface="Courier New" pitchFamily="49" charset="0"/>
              </a:rPr>
              <a:t>"LL".join(name.split("r"))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>
                <a:latin typeface="Courier New" pitchFamily="49" charset="0"/>
              </a:rPr>
              <a:t>'BLLave SiLL Robin</a:t>
            </a:r>
          </a:p>
        </p:txBody>
      </p:sp>
    </p:spTree>
  </p:cSld>
  <p:clrMapOvr>
    <a:masterClrMapping/>
  </p:clrMapOvr>
  <p:transition advTm="124928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0175" y="152400"/>
            <a:ext cx="8850313" cy="849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CA" altLang="fr-FR" smtClean="0"/>
              <a:t>Découpage de chaine en variables</a:t>
            </a:r>
          </a:p>
        </p:txBody>
      </p:sp>
      <p:sp>
        <p:nvSpPr>
          <p:cNvPr id="13315" name="Espace réservé du contenu 6"/>
          <p:cNvSpPr>
            <a:spLocks noGrp="1"/>
          </p:cNvSpPr>
          <p:nvPr>
            <p:ph idx="1"/>
          </p:nvPr>
        </p:nvSpPr>
        <p:spPr bwMode="auto">
          <a:xfrm>
            <a:off x="152400" y="1131888"/>
            <a:ext cx="8839200" cy="215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Blip>
                <a:blip r:embed="rId3"/>
              </a:buBlip>
              <a:tabLst>
                <a:tab pos="4805363" algn="l"/>
              </a:tabLst>
            </a:pPr>
            <a:r>
              <a:rPr lang="en-US" altLang="fr-FR" smtClean="0"/>
              <a:t>Si l'on connait le nombre de tokens, on peut faire un </a:t>
            </a:r>
            <a:r>
              <a:rPr lang="en-US" altLang="fr-FR" smtClean="0">
                <a:latin typeface="Courier New" panose="02070309020205020404" pitchFamily="49" charset="0"/>
              </a:rPr>
              <a:t>split</a:t>
            </a:r>
            <a:r>
              <a:rPr lang="en-US" altLang="fr-FR" smtClean="0"/>
              <a:t> directement dans des variables.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4805363" algn="l"/>
              </a:tabLst>
            </a:pPr>
            <a:r>
              <a:rPr lang="en-US" altLang="fr-FR" smtClean="0"/>
              <a:t>	</a:t>
            </a:r>
            <a:endParaRPr lang="en-US" altLang="fr-FR" b="1" smtClean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  <a:tabLst>
                <a:tab pos="4805363" algn="l"/>
              </a:tabLst>
            </a:pPr>
            <a:endParaRPr lang="en-US" altLang="fr-FR" sz="1200" b="1" smtClean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Blip>
                <a:blip r:embed="rId3"/>
              </a:buBlip>
              <a:tabLst>
                <a:tab pos="4805363" algn="l"/>
              </a:tabLst>
            </a:pPr>
            <a:r>
              <a:rPr lang="en-US" altLang="fr-FR" smtClean="0"/>
              <a:t>Utile dans le cas de conversion:   </a:t>
            </a:r>
            <a:r>
              <a:rPr lang="en-US" altLang="fr-FR" b="1" smtClean="0"/>
              <a:t>type</a:t>
            </a:r>
            <a:r>
              <a:rPr lang="en-US" altLang="fr-FR" smtClean="0">
                <a:latin typeface="Courier New" panose="02070309020205020404" pitchFamily="49" charset="0"/>
              </a:rPr>
              <a:t>(</a:t>
            </a:r>
            <a:r>
              <a:rPr lang="en-US" altLang="fr-FR" b="1" smtClean="0"/>
              <a:t>valeur</a:t>
            </a:r>
            <a:r>
              <a:rPr lang="en-US" altLang="fr-FR" smtClean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Blip>
                <a:blip r:embed="rId3"/>
              </a:buBlip>
              <a:tabLst>
                <a:tab pos="4805363" algn="l"/>
              </a:tabLst>
            </a:pPr>
            <a:endParaRPr lang="fr-CA" altLang="fr-FR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47800" y="3276600"/>
            <a:ext cx="6248400" cy="24193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2880" tIns="91440" rIns="182880" bIns="91440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itchFamily="49" charset="0"/>
              </a:rPr>
              <a:t>&gt;&gt;&gt; </a:t>
            </a:r>
            <a:r>
              <a:rPr lang="en-US" b="1" dirty="0">
                <a:latin typeface="Courier New" pitchFamily="49" charset="0"/>
              </a:rPr>
              <a:t>s = "Jessica 31 647.28"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itchFamily="49" charset="0"/>
              </a:rPr>
              <a:t>&gt;&gt;&gt;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name, age, money =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s.split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()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itchFamily="49" charset="0"/>
              </a:rPr>
              <a:t>&gt;&gt;&gt; </a:t>
            </a:r>
            <a:r>
              <a:rPr lang="en-US" b="1" dirty="0">
                <a:latin typeface="Courier New" pitchFamily="49" charset="0"/>
              </a:rPr>
              <a:t>name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itchFamily="49" charset="0"/>
              </a:rPr>
              <a:t>'Jessica'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(age)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itchFamily="49" charset="0"/>
              </a:rPr>
              <a:t>31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itchFamily="49" charset="0"/>
              </a:rPr>
              <a:t>&gt;&gt;&gt; </a:t>
            </a:r>
            <a:r>
              <a:rPr lang="en-US" b="1" dirty="0">
                <a:latin typeface="Courier New" pitchFamily="49" charset="0"/>
              </a:rPr>
              <a:t>float(money)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itchFamily="49" charset="0"/>
              </a:rPr>
              <a:t>647.28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250" y="1989138"/>
            <a:ext cx="547370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...,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chaine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fr-CA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24928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0175" y="152400"/>
            <a:ext cx="8850313" cy="849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fr-FR" smtClean="0"/>
              <a:t>Conclusion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" y="1131888"/>
            <a:ext cx="8839200" cy="4994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Blip>
                <a:blip r:embed="rId3"/>
              </a:buBlip>
            </a:pPr>
            <a:r>
              <a:rPr lang="fr-CA" altLang="fr-FR" smtClean="0"/>
              <a:t>Dans cette présentation, on a vu les points suivants:</a:t>
            </a:r>
            <a:br>
              <a:rPr lang="fr-CA" altLang="fr-FR" smtClean="0"/>
            </a:br>
            <a:endParaRPr lang="fr-CA" altLang="fr-FR" smtClean="0"/>
          </a:p>
          <a:p>
            <a:pPr>
              <a:buFontTx/>
              <a:buBlip>
                <a:blip r:embed="rId3"/>
              </a:buBlip>
            </a:pPr>
            <a:r>
              <a:rPr lang="fr-CA" altLang="fr-FR" smtClean="0"/>
              <a:t>Lecture de fichier</a:t>
            </a:r>
          </a:p>
          <a:p>
            <a:pPr>
              <a:buFontTx/>
              <a:buBlip>
                <a:blip r:embed="rId3"/>
              </a:buBlip>
            </a:pPr>
            <a:r>
              <a:rPr lang="en-CA" altLang="fr-FR" smtClean="0"/>
              <a:t>Ecriture dans un fichier</a:t>
            </a:r>
          </a:p>
          <a:p>
            <a:pPr>
              <a:buFontTx/>
              <a:buBlip>
                <a:blip r:embed="rId3"/>
              </a:buBlip>
            </a:pPr>
            <a:r>
              <a:rPr lang="en-CA" altLang="fr-FR" smtClean="0"/>
              <a:t>Découpage de chaine</a:t>
            </a:r>
            <a:endParaRPr lang="fr-CA" altLang="fr-FR" smtClean="0"/>
          </a:p>
        </p:txBody>
      </p:sp>
    </p:spTree>
  </p:cSld>
  <p:clrMapOvr>
    <a:masterClrMapping/>
  </p:clrMapOvr>
  <p:transition advTm="604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6" dur="2000" fill="hold" masterRel="sameClick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12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0175" y="152400"/>
            <a:ext cx="8850313" cy="849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CA" altLang="fr-FR" smtClean="0"/>
              <a:t>Agenda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" y="1131888"/>
            <a:ext cx="8839200" cy="4994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Blip>
                <a:blip r:embed="rId3"/>
              </a:buBlip>
            </a:pPr>
            <a:r>
              <a:rPr lang="fr-CA" altLang="fr-FR" smtClean="0"/>
              <a:t>Les objectifs de cette présentation sont les suivants:</a:t>
            </a:r>
            <a:br>
              <a:rPr lang="fr-CA" altLang="fr-FR" smtClean="0"/>
            </a:br>
            <a:endParaRPr lang="fr-CA" altLang="fr-FR" smtClean="0"/>
          </a:p>
          <a:p>
            <a:pPr>
              <a:buFontTx/>
              <a:buBlip>
                <a:blip r:embed="rId3"/>
              </a:buBlip>
            </a:pPr>
            <a:r>
              <a:rPr lang="fr-CA" altLang="fr-FR" smtClean="0"/>
              <a:t>Lecture de fichier</a:t>
            </a:r>
          </a:p>
          <a:p>
            <a:pPr>
              <a:buFontTx/>
              <a:buBlip>
                <a:blip r:embed="rId3"/>
              </a:buBlip>
            </a:pPr>
            <a:r>
              <a:rPr lang="en-CA" altLang="fr-FR" smtClean="0"/>
              <a:t>Ecriture dans un fichier</a:t>
            </a:r>
          </a:p>
          <a:p>
            <a:pPr>
              <a:buFontTx/>
              <a:buBlip>
                <a:blip r:embed="rId3"/>
              </a:buBlip>
            </a:pPr>
            <a:r>
              <a:rPr lang="en-CA" altLang="fr-FR" smtClean="0"/>
              <a:t>Découpage de chaine</a:t>
            </a:r>
            <a:endParaRPr lang="fr-CA" altLang="fr-FR" smtClean="0"/>
          </a:p>
        </p:txBody>
      </p:sp>
    </p:spTree>
  </p:cSld>
  <p:clrMapOvr>
    <a:masterClrMapping/>
  </p:clrMapOvr>
  <p:transition advTm="604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6" dur="2000" fill="hold" masterRel="sameClick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12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 bwMode="auto">
          <a:xfrm>
            <a:off x="130175" y="152400"/>
            <a:ext cx="8850313" cy="849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fr-FR" smtClean="0"/>
              <a:t>Manipulation de fichiers</a:t>
            </a:r>
            <a:endParaRPr lang="fr-CA" altLang="fr-FR" smtClean="0"/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52400" y="1131888"/>
            <a:ext cx="8839200" cy="2009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Blip>
                <a:blip r:embed="rId2"/>
              </a:buBlip>
            </a:pPr>
            <a:r>
              <a:rPr lang="en-CA" altLang="fr-FR" smtClean="0"/>
              <a:t>Toutes les manipulations seront faites en utilisant un objet de type </a:t>
            </a:r>
            <a:r>
              <a:rPr lang="en-CA" altLang="fr-FR" b="1" smtClean="0"/>
              <a:t>file</a:t>
            </a:r>
          </a:p>
          <a:p>
            <a:pPr lvl="1"/>
            <a:r>
              <a:rPr lang="en-CA" altLang="fr-FR" smtClean="0"/>
              <a:t>Permet d'utiliser ses méthodes</a:t>
            </a:r>
          </a:p>
          <a:p>
            <a:pPr lvl="1"/>
            <a:r>
              <a:rPr lang="en-CA" altLang="fr-FR" smtClean="0"/>
              <a:t>Permet de savoir la quantité d'info écrite ou lue du fichier</a:t>
            </a:r>
            <a:endParaRPr lang="fr-CA" altLang="fr-FR" smtClean="0"/>
          </a:p>
        </p:txBody>
      </p:sp>
      <p:sp>
        <p:nvSpPr>
          <p:cNvPr id="4" name="Rectangle 3"/>
          <p:cNvSpPr/>
          <p:nvPr/>
        </p:nvSpPr>
        <p:spPr>
          <a:xfrm>
            <a:off x="2555875" y="3500438"/>
            <a:ext cx="5530850" cy="4619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objet_file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open("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")</a:t>
            </a:r>
            <a:endParaRPr lang="fr-CA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0175" y="152400"/>
            <a:ext cx="8850313" cy="849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CA" altLang="fr-FR" smtClean="0"/>
              <a:t>Lecture de fichiers</a:t>
            </a:r>
            <a:br>
              <a:rPr lang="fr-CA" altLang="fr-FR" smtClean="0"/>
            </a:br>
            <a:r>
              <a:rPr lang="fr-CA" altLang="fr-FR" smtClean="0"/>
              <a:t/>
            </a:r>
            <a:br>
              <a:rPr lang="fr-CA" altLang="fr-FR" smtClean="0"/>
            </a:br>
            <a:endParaRPr lang="fr-CA" altLang="fr-FR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2400" y="1131888"/>
            <a:ext cx="8839200" cy="2081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Blip>
                <a:blip r:embed="rId3"/>
              </a:buBlip>
              <a:tabLst>
                <a:tab pos="3884613" algn="l"/>
              </a:tabLst>
            </a:pPr>
            <a:r>
              <a:rPr lang="en-US" altLang="fr-FR" smtClean="0"/>
              <a:t>Ouvrir le fichier pour lecture et retourner un objet de type </a:t>
            </a:r>
            <a:r>
              <a:rPr lang="en-US" altLang="fr-FR" b="1" smtClean="0"/>
              <a:t>file</a:t>
            </a:r>
          </a:p>
          <a:p>
            <a:pPr>
              <a:lnSpc>
                <a:spcPct val="90000"/>
              </a:lnSpc>
              <a:buFontTx/>
              <a:buBlip>
                <a:blip r:embed="rId3"/>
              </a:buBlip>
              <a:tabLst>
                <a:tab pos="3884613" algn="l"/>
              </a:tabLst>
            </a:pPr>
            <a:endParaRPr lang="en-US" altLang="fr-FR" b="1" smtClean="0"/>
          </a:p>
          <a:p>
            <a:pPr>
              <a:lnSpc>
                <a:spcPct val="90000"/>
              </a:lnSpc>
              <a:buFontTx/>
              <a:buNone/>
              <a:tabLst>
                <a:tab pos="3884613" algn="l"/>
              </a:tabLst>
            </a:pPr>
            <a:endParaRPr lang="en-US" altLang="fr-FR" smtClean="0"/>
          </a:p>
          <a:p>
            <a:pPr>
              <a:lnSpc>
                <a:spcPct val="90000"/>
              </a:lnSpc>
              <a:buFontTx/>
              <a:buBlip>
                <a:blip r:embed="rId3"/>
              </a:buBlip>
              <a:tabLst>
                <a:tab pos="3884613" algn="l"/>
              </a:tabLst>
            </a:pPr>
            <a:r>
              <a:rPr lang="en-US" altLang="fr-FR" smtClean="0"/>
              <a:t>Lire le contenu du fichier comme une chaine de caractères</a:t>
            </a:r>
            <a:r>
              <a:rPr lang="en-US" altLang="fr-FR" sz="2200" smtClean="0"/>
              <a:t>   </a:t>
            </a:r>
          </a:p>
          <a:p>
            <a:pPr>
              <a:lnSpc>
                <a:spcPct val="90000"/>
              </a:lnSpc>
              <a:buFontTx/>
              <a:buBlip>
                <a:blip r:embed="rId3"/>
              </a:buBlip>
              <a:tabLst>
                <a:tab pos="3884613" algn="l"/>
              </a:tabLst>
            </a:pPr>
            <a:endParaRPr lang="en-US" altLang="fr-FR" sz="2200" smtClean="0"/>
          </a:p>
          <a:p>
            <a:pPr>
              <a:lnSpc>
                <a:spcPct val="90000"/>
              </a:lnSpc>
              <a:buFontTx/>
              <a:buBlip>
                <a:blip r:embed="rId3"/>
              </a:buBlip>
              <a:tabLst>
                <a:tab pos="3884613" algn="l"/>
              </a:tabLst>
            </a:pPr>
            <a:endParaRPr lang="en-US" altLang="fr-FR" sz="2200" smtClean="0"/>
          </a:p>
          <a:p>
            <a:pPr>
              <a:lnSpc>
                <a:spcPct val="90000"/>
              </a:lnSpc>
              <a:buFontTx/>
              <a:buBlip>
                <a:blip r:embed="rId3"/>
              </a:buBlip>
              <a:tabLst>
                <a:tab pos="3884613" algn="l"/>
              </a:tabLst>
            </a:pPr>
            <a:r>
              <a:rPr lang="en-US" altLang="fr-FR" smtClean="0"/>
              <a:t>Exemple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92275" y="4868863"/>
            <a:ext cx="5410200" cy="14605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2880" tIns="91440" rIns="182880" bIns="9144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itchFamily="49" charset="0"/>
              </a:rPr>
              <a:t>&gt;&gt;&gt; </a:t>
            </a:r>
            <a:r>
              <a:rPr lang="en-US" b="1" dirty="0">
                <a:latin typeface="Courier New" pitchFamily="49" charset="0"/>
              </a:rPr>
              <a:t>f = open("toto.txt")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</a:rPr>
              <a:t>f.read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itchFamily="49" charset="0"/>
              </a:rPr>
              <a:t>'</a:t>
            </a:r>
            <a:r>
              <a:rPr lang="nb-NO" dirty="0">
                <a:latin typeface="Courier New" pitchFamily="49" charset="0"/>
              </a:rPr>
              <a:t>123 Susan 12.5 8.1 7.6 3.2\n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nb-NO" dirty="0">
                <a:latin typeface="Courier New" pitchFamily="49" charset="0"/>
              </a:rPr>
              <a:t>456 Brad 4.0 11.6 6.5 2.7 12\n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nb-NO" dirty="0">
                <a:latin typeface="Courier New" pitchFamily="49" charset="0"/>
              </a:rPr>
              <a:t>789 Jenn 8.0 8.0 8.0 8.0 7.5\n'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5875" y="1844675"/>
            <a:ext cx="4183063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</a:t>
            </a:r>
            <a:endParaRPr lang="fr-CA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500" y="3789363"/>
            <a:ext cx="252730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objet_file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fr-CA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0175" y="152400"/>
            <a:ext cx="8850313" cy="849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CA" altLang="fr-FR" smtClean="0"/>
              <a:t>Lecture de fichiers par ligne</a:t>
            </a:r>
          </a:p>
        </p:txBody>
      </p:sp>
      <p:sp>
        <p:nvSpPr>
          <p:cNvPr id="7171" name="Espace réservé du contenu 4"/>
          <p:cNvSpPr>
            <a:spLocks noGrp="1"/>
          </p:cNvSpPr>
          <p:nvPr>
            <p:ph idx="1"/>
          </p:nvPr>
        </p:nvSpPr>
        <p:spPr bwMode="auto">
          <a:xfrm>
            <a:off x="152400" y="1131888"/>
            <a:ext cx="8839200" cy="2441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Blip>
                <a:blip r:embed="rId3"/>
              </a:buBlip>
              <a:tabLst>
                <a:tab pos="3884613" algn="l"/>
              </a:tabLst>
            </a:pPr>
            <a:r>
              <a:rPr lang="en-US" altLang="fr-FR" dirty="0" smtClean="0"/>
              <a:t>Lecture </a:t>
            </a:r>
            <a:r>
              <a:rPr lang="en-US" altLang="fr-FR" dirty="0" err="1" smtClean="0"/>
              <a:t>d'une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ligne</a:t>
            </a:r>
            <a:r>
              <a:rPr lang="en-US" altLang="fr-FR" dirty="0" smtClean="0"/>
              <a:t> du </a:t>
            </a:r>
            <a:r>
              <a:rPr lang="en-US" altLang="fr-FR" dirty="0" err="1" smtClean="0"/>
              <a:t>fichier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comme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une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chaine</a:t>
            </a:r>
            <a:endParaRPr lang="en-US" altLang="fr-FR" dirty="0" smtClean="0"/>
          </a:p>
          <a:p>
            <a:pPr>
              <a:buFontTx/>
              <a:buNone/>
              <a:tabLst>
                <a:tab pos="3884613" algn="l"/>
              </a:tabLst>
            </a:pPr>
            <a:r>
              <a:rPr lang="en-US" altLang="fr-FR" dirty="0" smtClean="0">
                <a:latin typeface="Courier New" panose="02070309020205020404" pitchFamily="49" charset="0"/>
              </a:rPr>
              <a:t>	 </a:t>
            </a:r>
            <a:endParaRPr lang="en-US" altLang="fr-FR" sz="2200" dirty="0" smtClean="0"/>
          </a:p>
          <a:p>
            <a:pPr lvl="1">
              <a:tabLst>
                <a:tab pos="3884613" algn="l"/>
              </a:tabLst>
            </a:pPr>
            <a:r>
              <a:rPr lang="en-US" altLang="fr-FR" dirty="0" smtClean="0"/>
              <a:t>Lit le </a:t>
            </a:r>
            <a:r>
              <a:rPr lang="en-US" altLang="fr-FR" dirty="0" err="1" smtClean="0"/>
              <a:t>contenu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jusqu'à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trouver</a:t>
            </a:r>
            <a:r>
              <a:rPr lang="en-US" altLang="fr-FR" dirty="0" smtClean="0"/>
              <a:t> le premier </a:t>
            </a:r>
            <a:r>
              <a:rPr lang="en-US" altLang="fr-FR" dirty="0" err="1" smtClean="0"/>
              <a:t>caractère</a:t>
            </a:r>
            <a:r>
              <a:rPr lang="en-US" altLang="fr-FR" dirty="0" smtClean="0"/>
              <a:t> de retour de </a:t>
            </a:r>
            <a:r>
              <a:rPr lang="en-US" altLang="fr-FR" dirty="0" err="1" smtClean="0"/>
              <a:t>ligne</a:t>
            </a:r>
            <a:endParaRPr lang="en-US" altLang="fr-FR" dirty="0" smtClean="0"/>
          </a:p>
          <a:p>
            <a:pPr lvl="1">
              <a:tabLst>
                <a:tab pos="3884613" algn="l"/>
              </a:tabLst>
            </a:pPr>
            <a:r>
              <a:rPr lang="en-US" altLang="fr-FR" dirty="0" err="1" smtClean="0"/>
              <a:t>Retourne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une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chaine</a:t>
            </a:r>
            <a:r>
              <a:rPr lang="en-US" altLang="fr-FR" dirty="0" smtClean="0"/>
              <a:t> vide </a:t>
            </a:r>
            <a:r>
              <a:rPr lang="en-US" altLang="fr-FR" dirty="0" err="1" smtClean="0"/>
              <a:t>s'il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n'y</a:t>
            </a:r>
            <a:r>
              <a:rPr lang="en-US" altLang="fr-FR" dirty="0" smtClean="0"/>
              <a:t> a plus de </a:t>
            </a:r>
            <a:r>
              <a:rPr lang="en-US" altLang="fr-FR" dirty="0" err="1" smtClean="0"/>
              <a:t>lignes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dans</a:t>
            </a:r>
            <a:r>
              <a:rPr lang="en-US" altLang="fr-FR" dirty="0" smtClean="0"/>
              <a:t> le </a:t>
            </a:r>
            <a:r>
              <a:rPr lang="en-US" altLang="fr-FR" dirty="0" err="1" smtClean="0"/>
              <a:t>fichiers</a:t>
            </a:r>
            <a:endParaRPr lang="en-US" altLang="fr-FR" dirty="0" smtClean="0"/>
          </a:p>
          <a:p>
            <a:pPr>
              <a:buFontTx/>
              <a:buBlip>
                <a:blip r:embed="rId3"/>
              </a:buBlip>
              <a:tabLst>
                <a:tab pos="3884613" algn="l"/>
              </a:tabLst>
            </a:pPr>
            <a:r>
              <a:rPr lang="en-US" altLang="fr-FR" sz="2600" dirty="0" smtClean="0"/>
              <a:t>Lire </a:t>
            </a:r>
            <a:r>
              <a:rPr lang="en-US" altLang="fr-FR" sz="2600" dirty="0" err="1" smtClean="0"/>
              <a:t>contenu</a:t>
            </a:r>
            <a:r>
              <a:rPr lang="en-US" altLang="fr-FR" sz="2600" dirty="0" smtClean="0"/>
              <a:t> du </a:t>
            </a:r>
            <a:r>
              <a:rPr lang="en-US" altLang="fr-FR" sz="2600" dirty="0" err="1" smtClean="0"/>
              <a:t>fichier</a:t>
            </a:r>
            <a:r>
              <a:rPr lang="en-US" altLang="fr-FR" sz="2600" dirty="0" smtClean="0"/>
              <a:t> </a:t>
            </a:r>
            <a:r>
              <a:rPr lang="en-US" altLang="fr-FR" sz="2600" dirty="0" err="1" smtClean="0"/>
              <a:t>comme</a:t>
            </a:r>
            <a:r>
              <a:rPr lang="en-US" altLang="fr-FR" sz="2600" dirty="0" smtClean="0"/>
              <a:t> </a:t>
            </a:r>
            <a:r>
              <a:rPr lang="en-US" altLang="fr-FR" sz="2600" dirty="0" err="1" smtClean="0"/>
              <a:t>une</a:t>
            </a:r>
            <a:r>
              <a:rPr lang="en-US" altLang="fr-FR" sz="2600" dirty="0" smtClean="0"/>
              <a:t> </a:t>
            </a:r>
            <a:r>
              <a:rPr lang="en-US" altLang="fr-FR" sz="2600" dirty="0" err="1" smtClean="0"/>
              <a:t>liste</a:t>
            </a:r>
            <a:r>
              <a:rPr lang="en-US" altLang="fr-FR" sz="2600" dirty="0" smtClean="0"/>
              <a:t> de </a:t>
            </a:r>
            <a:r>
              <a:rPr lang="en-US" altLang="fr-FR" sz="2600" dirty="0" err="1" smtClean="0"/>
              <a:t>lignes</a:t>
            </a:r>
            <a:endParaRPr lang="en-US" altLang="fr-FR" sz="2600" dirty="0" smtClean="0"/>
          </a:p>
          <a:p>
            <a:pPr>
              <a:buFontTx/>
              <a:buBlip>
                <a:blip r:embed="rId3"/>
              </a:buBlip>
              <a:tabLst>
                <a:tab pos="3884613" algn="l"/>
              </a:tabLst>
            </a:pPr>
            <a:endParaRPr lang="en-US" altLang="fr-FR" sz="2600" dirty="0" smtClean="0"/>
          </a:p>
          <a:p>
            <a:pPr>
              <a:buFontTx/>
              <a:buBlip>
                <a:blip r:embed="rId3"/>
              </a:buBlip>
              <a:tabLst>
                <a:tab pos="3884613" algn="l"/>
              </a:tabLst>
            </a:pPr>
            <a:r>
              <a:rPr lang="en-US" altLang="fr-FR" sz="2600" dirty="0" err="1" smtClean="0"/>
              <a:t>Exemple</a:t>
            </a:r>
            <a:endParaRPr lang="en-US" altLang="fr-FR" sz="2600" dirty="0" smtClean="0"/>
          </a:p>
          <a:p>
            <a:pPr>
              <a:buFontTx/>
              <a:buBlip>
                <a:blip r:embed="rId3"/>
              </a:buBlip>
              <a:tabLst>
                <a:tab pos="3884613" algn="l"/>
              </a:tabLst>
            </a:pPr>
            <a:endParaRPr lang="fr-CA" altLang="fr-FR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24075" y="4724400"/>
            <a:ext cx="5410200" cy="168751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2880" tIns="91440" rIns="182880" bIns="9144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objet_file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=open(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"heures.txt"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listing=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objet_file.readlines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print(listing)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i="1" dirty="0">
                <a:latin typeface="Courier New" pitchFamily="49" charset="0"/>
                <a:cs typeface="Courier New" pitchFamily="49" charset="0"/>
              </a:rPr>
              <a:t>#Boucle for-each</a:t>
            </a:r>
            <a:br>
              <a:rPr lang="en-US" i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listing: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987675" y="1700213"/>
            <a:ext cx="3079750" cy="369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objet_file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fr-CA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0243" y="4162242"/>
            <a:ext cx="3217863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objet_file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fr-CA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24928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0175" y="152400"/>
            <a:ext cx="8850313" cy="849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CA" altLang="fr-FR" smtClean="0"/>
              <a:t>Boucle for …in pour fichier</a:t>
            </a:r>
          </a:p>
        </p:txBody>
      </p:sp>
      <p:sp>
        <p:nvSpPr>
          <p:cNvPr id="8195" name="Espace réservé du contenu 4"/>
          <p:cNvSpPr>
            <a:spLocks noGrp="1"/>
          </p:cNvSpPr>
          <p:nvPr>
            <p:ph idx="1"/>
          </p:nvPr>
        </p:nvSpPr>
        <p:spPr bwMode="auto">
          <a:xfrm>
            <a:off x="152400" y="1131888"/>
            <a:ext cx="8839200" cy="3017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altLang="fr-FR" sz="3200" smtClean="0"/>
              <a:t>On peut utiliser un objet file dans une structure de boucle </a:t>
            </a:r>
            <a:r>
              <a:rPr lang="en-US" altLang="fr-FR" sz="3200" smtClean="0">
                <a:latin typeface="Courier New" panose="02070309020205020404" pitchFamily="49" charset="0"/>
              </a:rPr>
              <a:t>for</a:t>
            </a:r>
            <a:r>
              <a:rPr lang="en-US" altLang="fr-FR" sz="3200" smtClean="0"/>
              <a:t> ... </a:t>
            </a:r>
            <a:r>
              <a:rPr lang="en-US" altLang="fr-FR" sz="3200" smtClean="0">
                <a:latin typeface="Courier New" panose="02070309020205020404" pitchFamily="49" charset="0"/>
              </a:rPr>
              <a:t>in</a:t>
            </a:r>
            <a:r>
              <a:rPr lang="en-US" altLang="fr-FR" sz="3200" smtClean="0"/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fr-FR" sz="10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en-US" altLang="fr-FR" sz="3200" smtClean="0"/>
              <a:t>Approche:</a:t>
            </a:r>
            <a:endParaRPr lang="en-US" altLang="fr-FR" sz="16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fr-FR" sz="10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fr-FR" sz="3200" smtClean="0">
                <a:latin typeface="Courier New" panose="02070309020205020404" pitchFamily="49" charset="0"/>
              </a:rPr>
              <a:t>	for ligne in open("</a:t>
            </a:r>
            <a:r>
              <a:rPr lang="en-US" altLang="fr-FR" sz="3200" b="1" smtClean="0"/>
              <a:t>filename</a:t>
            </a:r>
            <a:r>
              <a:rPr lang="en-US" altLang="fr-FR" sz="3200" smtClean="0">
                <a:latin typeface="Courier New" panose="02070309020205020404" pitchFamily="49" charset="0"/>
              </a:rPr>
              <a:t>"):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fr-FR" sz="3200" smtClean="0">
                <a:latin typeface="Courier New" panose="02070309020205020404" pitchFamily="49" charset="0"/>
              </a:rPr>
              <a:t>	    </a:t>
            </a:r>
            <a:r>
              <a:rPr lang="en-US" altLang="fr-FR" sz="3200" b="1" smtClean="0"/>
              <a:t>statements</a:t>
            </a:r>
          </a:p>
          <a:p>
            <a:pPr>
              <a:buFontTx/>
              <a:buNone/>
            </a:pPr>
            <a:endParaRPr lang="fr-CA" altLang="fr-FR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7088" y="4365625"/>
            <a:ext cx="7467600" cy="17081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2880" tIns="91440" rIns="182880" bIns="91440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Courier New" pitchFamily="49" charset="0"/>
              </a:rPr>
              <a:t>&gt;&gt;&gt; </a:t>
            </a:r>
            <a:r>
              <a:rPr lang="en-US" b="1" dirty="0">
                <a:latin typeface="Courier New" pitchFamily="49" charset="0"/>
              </a:rPr>
              <a:t>for line in open("hours.txt"):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itchFamily="49" charset="0"/>
              </a:rPr>
              <a:t>...     print(</a:t>
            </a:r>
            <a:r>
              <a:rPr lang="en-US" b="1" dirty="0" err="1">
                <a:latin typeface="Courier New" pitchFamily="49" charset="0"/>
              </a:rPr>
              <a:t>line.strip</a:t>
            </a:r>
            <a:r>
              <a:rPr lang="en-US" b="1" dirty="0">
                <a:latin typeface="Courier New" pitchFamily="49" charset="0"/>
              </a:rPr>
              <a:t>()) 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# strip() removes \n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nb-NO" dirty="0">
                <a:latin typeface="Courier New" pitchFamily="49" charset="0"/>
              </a:rPr>
              <a:t>123 Susan 12.5 8.1 7.6 3.2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nb-NO" dirty="0">
                <a:latin typeface="Courier New" pitchFamily="49" charset="0"/>
              </a:rPr>
              <a:t>456 Brad 4.0 11.6 6.5 2.7 12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nb-NO" dirty="0">
                <a:latin typeface="Courier New" pitchFamily="49" charset="0"/>
              </a:rPr>
              <a:t>789 Jenn 8.0 8.0 8.0 8.0 7.5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 advTm="124928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0175" y="152400"/>
            <a:ext cx="8850313" cy="849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CA" altLang="fr-FR" smtClean="0"/>
              <a:t>Écriture dans fichier</a:t>
            </a:r>
            <a:br>
              <a:rPr lang="fr-CA" altLang="fr-FR" smtClean="0"/>
            </a:br>
            <a:endParaRPr lang="fr-CA" altLang="fr-FR" smtClean="0"/>
          </a:p>
        </p:txBody>
      </p:sp>
      <p:sp>
        <p:nvSpPr>
          <p:cNvPr id="9219" name="Espace réservé du contenu 4"/>
          <p:cNvSpPr>
            <a:spLocks noGrp="1"/>
          </p:cNvSpPr>
          <p:nvPr>
            <p:ph idx="1"/>
          </p:nvPr>
        </p:nvSpPr>
        <p:spPr bwMode="auto">
          <a:xfrm>
            <a:off x="152400" y="1131888"/>
            <a:ext cx="8839200" cy="3736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90000"/>
              </a:lnSpc>
              <a:tabLst>
                <a:tab pos="3775075" algn="l"/>
              </a:tabLst>
            </a:pPr>
            <a:endParaRPr lang="en-US" altLang="fr-FR" sz="800" smtClean="0"/>
          </a:p>
          <a:p>
            <a:pPr>
              <a:lnSpc>
                <a:spcPct val="90000"/>
              </a:lnSpc>
              <a:buFontTx/>
              <a:buBlip>
                <a:blip r:embed="rId3"/>
              </a:buBlip>
              <a:tabLst>
                <a:tab pos="3775075" algn="l"/>
              </a:tabLst>
            </a:pPr>
            <a:r>
              <a:rPr lang="en-US" altLang="fr-FR" smtClean="0"/>
              <a:t>Ouvrir le fichier pour </a:t>
            </a:r>
            <a:r>
              <a:rPr lang="en-US" altLang="fr-FR" u="sng" smtClean="0"/>
              <a:t>write</a:t>
            </a:r>
            <a:r>
              <a:rPr lang="en-US" altLang="fr-FR" smtClean="0"/>
              <a:t> (écriture écrase ancien contenu) </a:t>
            </a:r>
          </a:p>
          <a:p>
            <a:pPr>
              <a:lnSpc>
                <a:spcPct val="90000"/>
              </a:lnSpc>
              <a:buFontTx/>
              <a:buBlip>
                <a:blip r:embed="rId3"/>
              </a:buBlip>
              <a:tabLst>
                <a:tab pos="3775075" algn="l"/>
              </a:tabLst>
            </a:pPr>
            <a:r>
              <a:rPr lang="en-US" altLang="fr-FR" smtClean="0"/>
              <a:t>Ouvrir le fichier pour </a:t>
            </a:r>
            <a:r>
              <a:rPr lang="en-US" altLang="fr-FR" u="sng" smtClean="0"/>
              <a:t>append</a:t>
            </a:r>
            <a:r>
              <a:rPr lang="en-US" altLang="fr-FR" smtClean="0"/>
              <a:t> (nouvelle données est placée après le contenu ancien)</a:t>
            </a:r>
          </a:p>
          <a:p>
            <a:pPr>
              <a:lnSpc>
                <a:spcPct val="90000"/>
              </a:lnSpc>
              <a:buFontTx/>
              <a:buBlip>
                <a:blip r:embed="rId3"/>
              </a:buBlip>
              <a:tabLst>
                <a:tab pos="3775075" algn="l"/>
              </a:tabLst>
            </a:pPr>
            <a:endParaRPr lang="en-US" altLang="fr-FR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Blip>
                <a:blip r:embed="rId3"/>
              </a:buBlip>
              <a:tabLst>
                <a:tab pos="3775075" algn="l"/>
              </a:tabLst>
            </a:pPr>
            <a:r>
              <a:rPr lang="en-US" altLang="fr-FR" smtClean="0"/>
              <a:t>Écrire une chaine dans le fichier</a:t>
            </a:r>
            <a:endParaRPr lang="en-US" altLang="fr-FR" sz="2200" smtClean="0"/>
          </a:p>
          <a:p>
            <a:pPr>
              <a:buFontTx/>
              <a:buNone/>
              <a:tabLst>
                <a:tab pos="3775075" algn="l"/>
              </a:tabLst>
            </a:pPr>
            <a:endParaRPr lang="en-US" altLang="fr-FR" sz="2200" smtClean="0"/>
          </a:p>
          <a:p>
            <a:pPr>
              <a:buFontTx/>
              <a:buBlip>
                <a:blip r:embed="rId3"/>
              </a:buBlip>
              <a:tabLst>
                <a:tab pos="3775075" algn="l"/>
              </a:tabLst>
            </a:pPr>
            <a:endParaRPr lang="fr-CA" altLang="fr-FR" sz="2400" smtClean="0"/>
          </a:p>
        </p:txBody>
      </p:sp>
      <p:sp>
        <p:nvSpPr>
          <p:cNvPr id="5" name="Rectangle 4"/>
          <p:cNvSpPr/>
          <p:nvPr/>
        </p:nvSpPr>
        <p:spPr>
          <a:xfrm>
            <a:off x="2411413" y="1844675"/>
            <a:ext cx="5976937" cy="306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3775075" algn="l"/>
              </a:tabLst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"w"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write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1775" y="2997200"/>
            <a:ext cx="6372225" cy="306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3775075" algn="l"/>
              </a:tabLs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objet_file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"a"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append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3348038" y="4868863"/>
            <a:ext cx="3492500" cy="369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objet_file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chaine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fr-CA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24928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 bwMode="auto">
          <a:xfrm>
            <a:off x="130175" y="152400"/>
            <a:ext cx="8850313" cy="849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fr-FR" smtClean="0"/>
              <a:t>Exemple: écriture</a:t>
            </a:r>
            <a:endParaRPr lang="fr-CA" altLang="fr-FR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92275" y="3068638"/>
            <a:ext cx="5410200" cy="19923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82880" tIns="91440" rIns="182880" bIns="91440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>
                <a:latin typeface="Courier New" pitchFamily="49" charset="0"/>
              </a:rPr>
              <a:t>&gt;&gt;&gt; </a:t>
            </a:r>
            <a:r>
              <a:rPr lang="en-US" b="1">
                <a:latin typeface="Courier New" pitchFamily="49" charset="0"/>
              </a:rPr>
              <a:t>out = open("output.txt", "w")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>
                <a:latin typeface="Courier New" pitchFamily="49" charset="0"/>
              </a:rPr>
              <a:t>&gt;&gt;&gt; </a:t>
            </a:r>
            <a:r>
              <a:rPr lang="en-US" b="1">
                <a:latin typeface="Courier New" pitchFamily="49" charset="0"/>
              </a:rPr>
              <a:t>out.write("Hello, world!\n")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>
                <a:latin typeface="Courier New" pitchFamily="49" charset="0"/>
              </a:rPr>
              <a:t>&gt;&gt;&gt; </a:t>
            </a:r>
            <a:r>
              <a:rPr lang="en-US" b="1">
                <a:latin typeface="Courier New" pitchFamily="49" charset="0"/>
              </a:rPr>
              <a:t>out.write("How are you?")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>
                <a:latin typeface="Courier New" pitchFamily="49" charset="0"/>
              </a:rPr>
              <a:t>&gt;&gt;&gt; </a:t>
            </a:r>
            <a:r>
              <a:rPr lang="en-US" b="1">
                <a:latin typeface="Courier New" pitchFamily="49" charset="0"/>
              </a:rPr>
              <a:t>out.close()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sz="800">
              <a:latin typeface="Courier New" pitchFamily="49" charset="0"/>
            </a:endParaRP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>
                <a:latin typeface="Courier New" pitchFamily="49" charset="0"/>
              </a:rPr>
              <a:t>&gt;&gt;&gt; open("output.txt").read()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>
                <a:latin typeface="Courier New" pitchFamily="49" charset="0"/>
              </a:rPr>
              <a:t>'</a:t>
            </a:r>
            <a:r>
              <a:rPr lang="nb-NO">
                <a:latin typeface="Courier New" pitchFamily="49" charset="0"/>
              </a:rPr>
              <a:t>Hello, world!\nHow are you?'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 bwMode="auto">
          <a:xfrm>
            <a:off x="130175" y="152400"/>
            <a:ext cx="8850313" cy="849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fr-FR" smtClean="0"/>
              <a:t>Fermeture de fichier</a:t>
            </a:r>
            <a:endParaRPr lang="fr-CA" altLang="fr-FR" smtClean="0"/>
          </a:p>
        </p:txBody>
      </p:sp>
      <p:sp>
        <p:nvSpPr>
          <p:cNvPr id="11267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52400" y="1131888"/>
            <a:ext cx="8839200" cy="4994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Blip>
                <a:blip r:embed="rId2"/>
              </a:buBlip>
            </a:pPr>
            <a:r>
              <a:rPr lang="en-CA" altLang="fr-FR" smtClean="0"/>
              <a:t>Après avoir manipulé le fichier, il est important de fermer l'objet </a:t>
            </a:r>
            <a:r>
              <a:rPr lang="en-CA" altLang="fr-FR" b="1" smtClean="0"/>
              <a:t>file</a:t>
            </a:r>
          </a:p>
          <a:p>
            <a:pPr lvl="1"/>
            <a:r>
              <a:rPr lang="en-CA" altLang="fr-FR" smtClean="0"/>
              <a:t>permet de libérer des ressources systèmes</a:t>
            </a:r>
          </a:p>
          <a:p>
            <a:pPr lvl="1"/>
            <a:r>
              <a:rPr lang="en-CA" altLang="fr-FR" smtClean="0"/>
              <a:t>permet à d'autres codes de manipuler le fichier</a:t>
            </a:r>
          </a:p>
          <a:p>
            <a:pPr lvl="1"/>
            <a:r>
              <a:rPr lang="en-CA" altLang="fr-FR" smtClean="0"/>
              <a:t>Les objets de type file sont automatiquement fermés lorsque le script python se termine</a:t>
            </a:r>
            <a:endParaRPr lang="fr-CA" altLang="fr-FR" smtClean="0"/>
          </a:p>
        </p:txBody>
      </p:sp>
      <p:sp>
        <p:nvSpPr>
          <p:cNvPr id="4" name="Rectangle 3"/>
          <p:cNvSpPr/>
          <p:nvPr/>
        </p:nvSpPr>
        <p:spPr>
          <a:xfrm>
            <a:off x="3708400" y="4221163"/>
            <a:ext cx="2665413" cy="369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objet_file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fr-CA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thon_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python_theme</Template>
  <TotalTime>2044</TotalTime>
  <Words>472</Words>
  <Application>Microsoft Office PowerPoint</Application>
  <PresentationFormat>Affichage à l'écran (4:3)</PresentationFormat>
  <Paragraphs>117</Paragraphs>
  <Slides>12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Frutiger 45</vt:lpstr>
      <vt:lpstr>Segoe UI Light</vt:lpstr>
      <vt:lpstr>Segoe UI Semibold</vt:lpstr>
      <vt:lpstr>Times New Roman</vt:lpstr>
      <vt:lpstr>Wingdings</vt:lpstr>
      <vt:lpstr>python_theme</vt:lpstr>
      <vt:lpstr>Fichiers</vt:lpstr>
      <vt:lpstr>Agenda</vt:lpstr>
      <vt:lpstr>Manipulation de fichiers</vt:lpstr>
      <vt:lpstr>Lecture de fichiers  </vt:lpstr>
      <vt:lpstr>Lecture de fichiers par ligne</vt:lpstr>
      <vt:lpstr>Boucle for …in pour fichier</vt:lpstr>
      <vt:lpstr>Écriture dans fichier </vt:lpstr>
      <vt:lpstr>Exemple: écriture</vt:lpstr>
      <vt:lpstr>Fermeture de fichier</vt:lpstr>
      <vt:lpstr>Découpage de chaine</vt:lpstr>
      <vt:lpstr>Découpage de chaine en variables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Contenu d'une classe</dc:title>
  <dc:creator>HafedB</dc:creator>
  <cp:lastModifiedBy>Hafed Benteftifa</cp:lastModifiedBy>
  <cp:revision>148</cp:revision>
  <dcterms:modified xsi:type="dcterms:W3CDTF">2018-11-03T00:38:16Z</dcterms:modified>
</cp:coreProperties>
</file>