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5"/>
  </p:notesMasterIdLst>
  <p:handoutMasterIdLst>
    <p:handoutMasterId r:id="rId16"/>
  </p:handoutMasterIdLst>
  <p:sldIdLst>
    <p:sldId id="257" r:id="rId5"/>
    <p:sldId id="389" r:id="rId6"/>
    <p:sldId id="384" r:id="rId7"/>
    <p:sldId id="317" r:id="rId8"/>
    <p:sldId id="392" r:id="rId9"/>
    <p:sldId id="393" r:id="rId10"/>
    <p:sldId id="394" r:id="rId11"/>
    <p:sldId id="279" r:id="rId12"/>
    <p:sldId id="321" r:id="rId13"/>
    <p:sldId id="39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2" autoAdjust="0"/>
    <p:restoredTop sz="93725" autoAdjust="0"/>
  </p:normalViewPr>
  <p:slideViewPr>
    <p:cSldViewPr snapToGrid="0">
      <p:cViewPr varScale="1">
        <p:scale>
          <a:sx n="57" d="100"/>
          <a:sy n="57" d="100"/>
        </p:scale>
        <p:origin x="102" y="78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2/27/2023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2/27/2023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765625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2745113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4202851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3" y="1051551"/>
            <a:ext cx="3955519" cy="2384898"/>
          </a:xfrm>
        </p:spPr>
        <p:txBody>
          <a:bodyPr anchor="b" anchorCtr="0">
            <a:normAutofit fontScale="90000"/>
          </a:bodyPr>
          <a:lstStyle/>
          <a:p>
            <a:r>
              <a:rPr lang="en-US" dirty="0"/>
              <a:t>Tracking cryptocurrency and stock </a:t>
            </a:r>
            <a:r>
              <a:rPr lang="en-US" dirty="0" err="1"/>
              <a:t>marke</a:t>
            </a:r>
            <a:r>
              <a:rPr lang="en-US" dirty="0"/>
              <a:t> trends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Group 2 – Project 3</a:t>
            </a:r>
          </a:p>
          <a:p>
            <a:r>
              <a:rPr lang="en-US" dirty="0"/>
              <a:t>Steve – Levi – Jared - Zac</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4396976" cy="3415519"/>
          </a:xfrm>
        </p:spPr>
        <p:txBody>
          <a:bodyPr/>
          <a:lstStyle/>
          <a:p>
            <a:r>
              <a:rPr lang="en-US" dirty="0"/>
              <a:t>Steve: Quick-Dive Analysis</a:t>
            </a:r>
          </a:p>
          <a:p>
            <a:r>
              <a:rPr lang="en-US" dirty="0"/>
              <a:t>Jared: 6 Mo Crypto Trends</a:t>
            </a:r>
          </a:p>
          <a:p>
            <a:r>
              <a:rPr lang="en-US" dirty="0"/>
              <a:t>Zac: Stock/Crypto News: How Do They Relate?</a:t>
            </a:r>
          </a:p>
          <a:p>
            <a:r>
              <a:rPr lang="en-US" dirty="0"/>
              <a:t>Levi: Flask API Data &amp; Insight Report</a:t>
            </a:r>
          </a:p>
          <a:p>
            <a:endParaRPr lang="en-US" dirty="0"/>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71616"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581144" y="3922480"/>
            <a:ext cx="7061200" cy="2732397"/>
          </a:xfrm>
          <a:noFill/>
        </p:spPr>
        <p:txBody>
          <a:bodyPr>
            <a:normAutofit/>
          </a:bodyPr>
          <a:lstStyle/>
          <a:p>
            <a:pPr marL="0" indent="0">
              <a:buNone/>
            </a:pPr>
            <a:r>
              <a:rPr lang="en-US" sz="2200" b="0" dirty="0">
                <a:solidFill>
                  <a:srgbClr val="D1D5DB"/>
                </a:solidFill>
                <a:effectLst/>
                <a:latin typeface="Söhne"/>
              </a:rPr>
              <a:t>We are excited to introduce you to our new web app that provides an insightful look into the last 6 months of stock market and cryptocurrency trends. As we all know, financial markets can be volatile and unpredictable, but by analyzing the trends and patterns over time, we can gain a better understanding of the market behavior and make more informed investment decisions. Let's dive in!</a:t>
            </a:r>
            <a:endParaRPr lang="en-US" sz="2200" dirty="0"/>
          </a:p>
        </p:txBody>
      </p:sp>
      <p:pic>
        <p:nvPicPr>
          <p:cNvPr id="1026" name="Picture 2" descr="Stock Market Photos, Download The BEST Free Stock Market Stock Photos &amp; HD  Images">
            <a:extLst>
              <a:ext uri="{FF2B5EF4-FFF2-40B4-BE49-F238E27FC236}">
                <a16:creationId xmlns:a16="http://schemas.microsoft.com/office/drawing/2014/main" id="{75E29641-7865-34EF-AB3F-42C5011143C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659"/>
            <a:ext cx="5383950" cy="377647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C Learn | Why markets exist, and should I invest in stocks?">
            <a:extLst>
              <a:ext uri="{FF2B5EF4-FFF2-40B4-BE49-F238E27FC236}">
                <a16:creationId xmlns:a16="http://schemas.microsoft.com/office/drawing/2014/main" id="{2920DFD5-49D0-2DB6-4AE1-078B8E4345D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83950" y="0"/>
            <a:ext cx="6808050" cy="3774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7"/>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89367" y="1330169"/>
            <a:ext cx="6374870" cy="3081435"/>
          </a:xfrm>
        </p:spPr>
        <p:txBody>
          <a:bodyPr vert="horz" wrap="square" lIns="0" tIns="0" rIns="0" bIns="0" rtlCol="0" anchor="b" anchorCtr="0">
            <a:normAutofit fontScale="90000"/>
          </a:bodyPr>
          <a:lstStyle/>
          <a:p>
            <a:r>
              <a:rPr lang="en-US" dirty="0"/>
              <a:t>Steve R. </a:t>
            </a:r>
            <a:br>
              <a:rPr lang="en-US" dirty="0"/>
            </a:br>
            <a:br>
              <a:rPr lang="en-US" dirty="0"/>
            </a:br>
            <a:r>
              <a:rPr lang="en-US" dirty="0"/>
              <a:t>Quick-Dive Analysis</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7"/>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89367" y="1330169"/>
            <a:ext cx="6790366" cy="3081435"/>
          </a:xfrm>
        </p:spPr>
        <p:txBody>
          <a:bodyPr vert="horz" wrap="square" lIns="0" tIns="0" rIns="0" bIns="0" rtlCol="0" anchor="b" anchorCtr="0">
            <a:normAutofit fontScale="90000"/>
          </a:bodyPr>
          <a:lstStyle/>
          <a:p>
            <a:r>
              <a:rPr lang="en-US" dirty="0"/>
              <a:t>Jared H. </a:t>
            </a:r>
            <a:br>
              <a:rPr lang="en-US" dirty="0"/>
            </a:br>
            <a:br>
              <a:rPr lang="en-US" dirty="0"/>
            </a:br>
            <a:r>
              <a:rPr lang="en-US" dirty="0"/>
              <a:t>6 Month Cryptocurrency</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32438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7"/>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89367" y="1330169"/>
            <a:ext cx="6374870" cy="3081435"/>
          </a:xfrm>
        </p:spPr>
        <p:txBody>
          <a:bodyPr vert="horz" wrap="square" lIns="0" tIns="0" rIns="0" bIns="0" rtlCol="0" anchor="b" anchorCtr="0">
            <a:normAutofit fontScale="90000"/>
          </a:bodyPr>
          <a:lstStyle/>
          <a:p>
            <a:r>
              <a:rPr lang="en-US" dirty="0"/>
              <a:t>Zac L.</a:t>
            </a:r>
            <a:br>
              <a:rPr lang="en-US" dirty="0"/>
            </a:br>
            <a:br>
              <a:rPr lang="en-US" dirty="0"/>
            </a:br>
            <a:r>
              <a:rPr lang="en-US" dirty="0"/>
              <a:t>News Cycle Correlation</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1301640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7"/>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24088" y="2399414"/>
            <a:ext cx="6374870" cy="3081435"/>
          </a:xfrm>
        </p:spPr>
        <p:txBody>
          <a:bodyPr vert="horz" wrap="square" lIns="0" tIns="0" rIns="0" bIns="0" rtlCol="0" anchor="b" anchorCtr="0">
            <a:normAutofit fontScale="90000"/>
          </a:bodyPr>
          <a:lstStyle/>
          <a:p>
            <a:r>
              <a:rPr lang="en-US" dirty="0"/>
              <a:t>Levi M.</a:t>
            </a:r>
            <a:br>
              <a:rPr lang="en-US" dirty="0"/>
            </a:br>
            <a:br>
              <a:rPr lang="en-US" dirty="0"/>
            </a:br>
            <a:r>
              <a:rPr lang="en-US" dirty="0"/>
              <a:t>Flask API Data &amp; Insight Report</a:t>
            </a:r>
            <a:br>
              <a:rPr lang="en-US" dirty="0"/>
            </a:b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3540610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fontScale="90000"/>
          </a:bodyPr>
          <a:lstStyle/>
          <a:p>
            <a:r>
              <a:rPr lang="en-US" b="0" i="0" dirty="0">
                <a:solidFill>
                  <a:srgbClr val="D1D5DB"/>
                </a:solidFill>
                <a:effectLst/>
                <a:latin typeface="Söhne"/>
              </a:rPr>
              <a:t>"The stock market is filled with individuals who know the price of everything, but the value of nothing."</a:t>
            </a:r>
            <a:endParaRPr lang="en-US" dirty="0"/>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2" y="4097338"/>
            <a:ext cx="5291137" cy="2351087"/>
          </a:xfrm>
        </p:spPr>
        <p:txBody>
          <a:bodyPr/>
          <a:lstStyle/>
          <a:p>
            <a:r>
              <a:rPr lang="en-US" dirty="0"/>
              <a:t>- Philip Fisher,  American Investor &amp; Author of “Common Stocks and Uncommon Profits”</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95518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4030133" y="4172379"/>
            <a:ext cx="7453690" cy="2235200"/>
          </a:xfrm>
        </p:spPr>
        <p:txBody>
          <a:bodyPr>
            <a:noAutofit/>
          </a:bodyPr>
          <a:lstStyle/>
          <a:p>
            <a:pPr marL="0" indent="0">
              <a:buNone/>
            </a:pPr>
            <a:r>
              <a:rPr lang="en-US" sz="2200" dirty="0"/>
              <a:t>It's important to note that the performance financial markets can be affected by different factors, such as changes in market sentiment, geopolitical events, and economic data. Therefore, any comparison of their performance should be done with caution and with an understanding of the unique characteristics and drivers of the market. </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352156130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{19FD564B-A5A9-4CB8-B852-20DF9C3F2310}tf33713516_win32</Template>
  <TotalTime>101</TotalTime>
  <Words>284</Words>
  <Application>Microsoft Office PowerPoint</Application>
  <PresentationFormat>Widescreen</PresentationFormat>
  <Paragraphs>40</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Söhne</vt:lpstr>
      <vt:lpstr>Arial</vt:lpstr>
      <vt:lpstr>Calibri</vt:lpstr>
      <vt:lpstr>Gill Sans MT</vt:lpstr>
      <vt:lpstr>Walbaum Display</vt:lpstr>
      <vt:lpstr>3DFloatVTI</vt:lpstr>
      <vt:lpstr>Tracking cryptocurrency and stock marke trends</vt:lpstr>
      <vt:lpstr>Agenda</vt:lpstr>
      <vt:lpstr>Introduction</vt:lpstr>
      <vt:lpstr>Steve R.   Quick-Dive Analysis</vt:lpstr>
      <vt:lpstr>Jared H.   6 Month Cryptocurrency</vt:lpstr>
      <vt:lpstr>Zac L.  News Cycle Correlation</vt:lpstr>
      <vt:lpstr>Levi M.  Flask API Data &amp; Insight Report </vt:lpstr>
      <vt:lpstr>"The stock market is filled with individuals who know the price of everything, but the value of nothing."</vt:lpstr>
      <vt:lpstr>Summary</vt:lpstr>
      <vt:lpstr>Thank You</vt:lpstr>
    </vt:vector>
  </TitlesOfParts>
  <Company>Helmerich and Payne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Tracking cryptocurrency and stock marke trends</dc:title>
  <dc:creator>Steve Reed</dc:creator>
  <cp:lastModifiedBy>Steve Reed</cp:lastModifiedBy>
  <cp:revision>1</cp:revision>
  <dcterms:created xsi:type="dcterms:W3CDTF">2023-02-27T21:26:49Z</dcterms:created>
  <dcterms:modified xsi:type="dcterms:W3CDTF">2023-02-27T23:08:27Z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