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3.jpeg" ContentType="image/jpeg"/>
  <Override PartName="/ppt/media/image11.png" ContentType="image/png"/>
  <Override PartName="/ppt/media/image12.jpeg" ContentType="image/jpeg"/>
  <Override PartName="/ppt/media/image19.png" ContentType="image/png"/>
  <Override PartName="/ppt/media/image6.png" ContentType="image/png"/>
  <Override PartName="/ppt/media/image21.png" ContentType="image/png"/>
  <Override PartName="/ppt/media/image14.jpeg" ContentType="image/jpeg"/>
  <Override PartName="/ppt/media/image5.png" ContentType="image/png"/>
  <Override PartName="/ppt/media/image20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GB" sz="2000" spc="-1">
                <a:latin typeface="Arial"/>
              </a:rPr>
              <a:t>Click to edit the notes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en-GB" sz="1400" spc="-1">
                <a:latin typeface="Times New Roman"/>
              </a:rPr>
              <a:t>&lt;header&gt;</a:t>
            </a:r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GB" sz="1400" spc="-1">
                <a:latin typeface="Times New Roman"/>
              </a:rPr>
              <a:t>&lt;date/time&gt;</a:t>
            </a:r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n-GB" sz="1400" spc="-1">
                <a:latin typeface="Times New Roman"/>
              </a:rPr>
              <a:t>&lt;footer&gt;</a:t>
            </a:r>
            <a:endParaRPr/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DC1F1DBB-98D4-498E-A970-92B8959746A4}" type="slidenum">
              <a:rPr lang="en-GB" sz="1400" spc="-1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7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53E2C3C-D03F-4DCA-85E1-09AF29D37893}" type="slidenum">
              <a:rPr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9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A7C936A-96FC-4709-A194-36261B85BCD8}" type="slidenum">
              <a:rPr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9142920" cy="78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523880" y="4466520"/>
            <a:ext cx="9142920" cy="78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4461480" cy="78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08920" y="3602160"/>
            <a:ext cx="4461480" cy="78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08920" y="4466520"/>
            <a:ext cx="4461480" cy="78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1523880" y="4466520"/>
            <a:ext cx="4461480" cy="78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9142920" cy="1654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523880" y="3602160"/>
            <a:ext cx="9142920" cy="1654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5058360" y="3602160"/>
            <a:ext cx="2073600" cy="165456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5058360" y="3602160"/>
            <a:ext cx="2073600" cy="1654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2920" cy="1654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9142920" cy="1654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4461480" cy="1654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08920" y="3602160"/>
            <a:ext cx="4461480" cy="1654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2920" cy="11063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4461480" cy="78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1523880" y="4466520"/>
            <a:ext cx="4461480" cy="78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08920" y="3602160"/>
            <a:ext cx="4461480" cy="1654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2920" cy="1654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4461480" cy="1654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08920" y="3602160"/>
            <a:ext cx="4461480" cy="78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08920" y="4466520"/>
            <a:ext cx="4461480" cy="78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4461480" cy="78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08920" y="3602160"/>
            <a:ext cx="4461480" cy="78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1523880" y="4466520"/>
            <a:ext cx="9142920" cy="78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9142920" cy="78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1523880" y="4466520"/>
            <a:ext cx="9142920" cy="78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4461480" cy="78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08920" y="3602160"/>
            <a:ext cx="4461480" cy="78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08920" y="4466520"/>
            <a:ext cx="4461480" cy="78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1523880" y="4466520"/>
            <a:ext cx="4461480" cy="78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9142920" cy="1654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1523880" y="3602160"/>
            <a:ext cx="9142920" cy="1654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5058360" y="3602160"/>
            <a:ext cx="2073600" cy="165456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5058360" y="3602160"/>
            <a:ext cx="2073600" cy="1654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9142920" cy="1654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4461480" cy="1654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08920" y="3602160"/>
            <a:ext cx="4461480" cy="1654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2920" cy="11063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4461480" cy="78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523880" y="4466520"/>
            <a:ext cx="4461480" cy="78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08920" y="3602160"/>
            <a:ext cx="4461480" cy="1654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4461480" cy="1654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08920" y="3602160"/>
            <a:ext cx="4461480" cy="78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08920" y="4466520"/>
            <a:ext cx="4461480" cy="78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4461480" cy="78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08920" y="3602160"/>
            <a:ext cx="4461480" cy="78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1523880" y="4466520"/>
            <a:ext cx="9142920" cy="78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9142920" cy="16545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18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GB" sz="1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18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GB" sz="18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18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18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18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GB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GB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9" Type="http://schemas.openxmlformats.org/officeDocument/2006/relationships/image" Target="../media/image32.png"/><Relationship Id="rId10" Type="http://schemas.openxmlformats.org/officeDocument/2006/relationships/image" Target="../media/image33.png"/><Relationship Id="rId1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://www.openflights.org/" TargetMode="Externa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://stat-computing.org/dataexpo/2009/" TargetMode="Externa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://seor.gmu.edu/~klaskey/papers/delay.pdf" TargetMode="External"/><Relationship Id="rId2" Type="http://schemas.openxmlformats.org/officeDocument/2006/relationships/hyperlink" Target="http://seor.gmu.edu/~klaskey/papers/delay.pdf" TargetMode="External"/><Relationship Id="rId3" Type="http://schemas.openxmlformats.org/officeDocument/2006/relationships/hyperlink" Target="http://catsr.ite.gmu.edu/pubs/Smith_ICRATPaper.pdf" TargetMode="External"/><Relationship Id="rId4" Type="http://schemas.openxmlformats.org/officeDocument/2006/relationships/image" Target="../media/image12.jpeg"/><Relationship Id="rId5" Type="http://schemas.openxmlformats.org/officeDocument/2006/relationships/image" Target="../media/image13.jpeg"/><Relationship Id="rId6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://www.datawrangling.com/how-flightcaster-squeezes-predictions-from-flight-data/" TargetMode="External"/><Relationship Id="rId2" Type="http://schemas.openxmlformats.org/officeDocument/2006/relationships/image" Target="../media/image14.jpe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90000"/>
              </a:lnSpc>
            </a:pPr>
            <a:r>
              <a:rPr lang="en-GB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Airline On Time Performance</a:t>
            </a:r>
            <a:endParaRPr/>
          </a:p>
        </p:txBody>
      </p:sp>
      <p:sp>
        <p:nvSpPr>
          <p:cNvPr id="78" name="CustomShape 2"/>
          <p:cNvSpPr/>
          <p:nvPr/>
        </p:nvSpPr>
        <p:spPr>
          <a:xfrm>
            <a:off x="1523880" y="3602160"/>
            <a:ext cx="9142920" cy="165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90000"/>
              </a:lnSpc>
            </a:pPr>
            <a:r>
              <a:rPr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Adrian Lim, Lynnette Ng, Toh Zijing</a:t>
            </a:r>
            <a:endParaRPr/>
          </a:p>
          <a:p>
            <a:pPr algn="ctr">
              <a:lnSpc>
                <a:spcPct val="90000"/>
              </a:lnSpc>
            </a:pPr>
            <a:r>
              <a:rPr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Group 34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Our Approach</a:t>
            </a:r>
            <a:endParaRPr/>
          </a:p>
        </p:txBody>
      </p:sp>
      <p:sp>
        <p:nvSpPr>
          <p:cNvPr id="135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buFont typeface="Arial"/>
              <a:buChar char="•"/>
            </a:pPr>
            <a:r>
              <a:rPr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Use ASA flight data from Years 2007: ~7m records (1.04GB)</a:t>
            </a:r>
            <a:endParaRPr/>
          </a:p>
          <a:p>
            <a:pPr marL="228600" indent="-227520">
              <a:lnSpc>
                <a:spcPct val="90000"/>
              </a:lnSpc>
              <a:buFont typeface="Arial"/>
              <a:buChar char="•"/>
            </a:pPr>
            <a:r>
              <a:rPr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Add weather data from NOAA: </a:t>
            </a:r>
            <a:r>
              <a:rPr i="1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Daily Wind Speed, Daily Min/Max temperature, Daily Precipitation</a:t>
            </a:r>
            <a:endParaRPr/>
          </a:p>
          <a:p>
            <a:pPr marL="228600" indent="-227520">
              <a:lnSpc>
                <a:spcPct val="90000"/>
              </a:lnSpc>
              <a:buFont typeface="Arial"/>
              <a:buChar char="•"/>
            </a:pPr>
            <a:r>
              <a:rPr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Add distance between airports</a:t>
            </a:r>
            <a:endParaRPr/>
          </a:p>
          <a:p>
            <a:pPr marL="228600" indent="-227520">
              <a:lnSpc>
                <a:spcPct val="90000"/>
              </a:lnSpc>
              <a:buFont typeface="Arial"/>
              <a:buChar char="•"/>
            </a:pPr>
            <a:r>
              <a:rPr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Python, Sklearn, Hadoop (Map-Reduce), Plot.ly for visualisation</a:t>
            </a:r>
            <a:endParaRPr/>
          </a:p>
          <a:p>
            <a:pPr marL="228600" indent="-227520">
              <a:lnSpc>
                <a:spcPct val="90000"/>
              </a:lnSpc>
              <a:buFont typeface="Arial"/>
              <a:buChar char="•"/>
            </a:pPr>
            <a:r>
              <a:rPr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Tembusu Compute Cluster</a:t>
            </a:r>
            <a:endParaRPr/>
          </a:p>
        </p:txBody>
      </p:sp>
      <p:sp>
        <p:nvSpPr>
          <p:cNvPr id="136" name="CustomShape 3"/>
          <p:cNvSpPr/>
          <p:nvPr/>
        </p:nvSpPr>
        <p:spPr>
          <a:xfrm>
            <a:off x="2722320" y="4826520"/>
            <a:ext cx="6454080" cy="1753200"/>
          </a:xfrm>
          <a:prstGeom prst="rect">
            <a:avLst/>
          </a:prstGeom>
          <a:solidFill>
            <a:srgbClr val="f7caa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Given a flight details, can we whether the flight will be delayed?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Input: Flight data + Weather Data + Distance data</a:t>
            </a:r>
            <a:endParaRPr/>
          </a:p>
          <a:p>
            <a:pPr>
              <a:lnSpc>
                <a:spcPct val="100000"/>
              </a:lnSpc>
            </a:pPr>
            <a:r>
              <a:rPr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Output: Predicted IsDelayed with 95% confidence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Delay = Delay Time &gt; 15 minutes (by RITA definition)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Our Approach – Exploring the Data </a:t>
            </a:r>
            <a:endParaRPr/>
          </a:p>
        </p:txBody>
      </p:sp>
      <p:sp>
        <p:nvSpPr>
          <p:cNvPr id="138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buFont typeface="Arial"/>
              <a:buChar char="•"/>
            </a:pPr>
            <a:r>
              <a:rPr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Preprocessing/ Merging the data </a:t>
            </a:r>
            <a:endParaRPr/>
          </a:p>
          <a:p>
            <a:pPr lvl="1" marL="685800" indent="-227520">
              <a:lnSpc>
                <a:spcPct val="90000"/>
              </a:lnSpc>
              <a:buFont typeface="Arial"/>
              <a:buChar char="•"/>
            </a:pPr>
            <a:r>
              <a:rPr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Total Delay = Arrival Delay + Departure Delay + Carrier Delay + Security Delay </a:t>
            </a:r>
            <a:r>
              <a:rPr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+ Weather Delay + Security Delay + Late Aircraft Delay</a:t>
            </a:r>
            <a:endParaRPr/>
          </a:p>
          <a:p>
            <a:pPr lvl="1" marL="685800" indent="-227520">
              <a:lnSpc>
                <a:spcPct val="90000"/>
              </a:lnSpc>
              <a:buFont typeface="Arial"/>
              <a:buChar char="•"/>
            </a:pPr>
            <a:r>
              <a:rPr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Boolean variable IsDelayed if Total Delay &gt; 15 minutes </a:t>
            </a:r>
            <a:endParaRPr/>
          </a:p>
          <a:p>
            <a:pPr lvl="1" marL="685800" indent="-227520">
              <a:lnSpc>
                <a:spcPct val="90000"/>
              </a:lnSpc>
              <a:buFont typeface="Arial"/>
              <a:buChar char="•"/>
            </a:pPr>
            <a:r>
              <a:rPr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If aircraft cancelled, Total Delay and IsDelayed set to infinity</a:t>
            </a:r>
            <a:endParaRPr/>
          </a:p>
          <a:p>
            <a:pPr lvl="1" marL="685800" indent="-227520">
              <a:lnSpc>
                <a:spcPct val="90000"/>
              </a:lnSpc>
              <a:buFont typeface="Arial"/>
              <a:buChar char="•"/>
            </a:pPr>
            <a:r>
              <a:rPr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Days from nearest holiday</a:t>
            </a:r>
            <a:endParaRPr/>
          </a:p>
          <a:p>
            <a:pPr marL="228600" indent="-227520">
              <a:lnSpc>
                <a:spcPct val="90000"/>
              </a:lnSpc>
              <a:buFont typeface="Arial"/>
              <a:buChar char="•"/>
            </a:pPr>
            <a:r>
              <a:rPr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Add weather data and distances between airports</a:t>
            </a:r>
            <a:endParaRPr/>
          </a:p>
          <a:p>
            <a:pPr marL="228600" indent="-227520">
              <a:lnSpc>
                <a:spcPct val="90000"/>
              </a:lnSpc>
              <a:buFont typeface="Arial"/>
              <a:buChar char="•"/>
            </a:pPr>
            <a:r>
              <a:rPr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Sorted the data by DateTime</a:t>
            </a:r>
            <a:endParaRPr/>
          </a:p>
          <a:p>
            <a:pPr marL="228600" indent="-227520">
              <a:lnSpc>
                <a:spcPct val="90000"/>
              </a:lnSpc>
              <a:buFont typeface="Arial"/>
              <a:buChar char="•"/>
            </a:pPr>
            <a:r>
              <a:rPr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Nominal data columns to numeric data columns</a:t>
            </a:r>
            <a:endParaRPr/>
          </a:p>
          <a:p>
            <a:pPr marL="228600" indent="-227520">
              <a:lnSpc>
                <a:spcPct val="100000"/>
              </a:lnSpc>
              <a:buClr>
                <a:srgbClr val="1f4e79"/>
              </a:buClr>
              <a:buFont typeface="Arial"/>
              <a:buChar char="•"/>
            </a:pPr>
            <a:r>
              <a:rPr lang="en-GB" sz="2400" spc="-1" strike="noStrike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Number of Flight Delays in 2007: 2244514 Delayed Flights, 30%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2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1" name="Picture 3" descr=""/>
          <p:cNvPicPr/>
          <p:nvPr/>
        </p:nvPicPr>
        <p:blipFill>
          <a:blip r:embed="rId1"/>
          <a:stretch/>
        </p:blipFill>
        <p:spPr>
          <a:xfrm>
            <a:off x="2184480" y="368280"/>
            <a:ext cx="7817040" cy="6116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4" name="Picture 3" descr=""/>
          <p:cNvPicPr/>
          <p:nvPr/>
        </p:nvPicPr>
        <p:blipFill>
          <a:blip r:embed="rId1"/>
          <a:stretch/>
        </p:blipFill>
        <p:spPr>
          <a:xfrm>
            <a:off x="2184480" y="368280"/>
            <a:ext cx="7817040" cy="6116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7" name="Picture 3" descr=""/>
          <p:cNvPicPr/>
          <p:nvPr/>
        </p:nvPicPr>
        <p:blipFill>
          <a:blip r:embed="rId1"/>
          <a:stretch/>
        </p:blipFill>
        <p:spPr>
          <a:xfrm>
            <a:off x="2184480" y="368280"/>
            <a:ext cx="7817040" cy="6116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9" name="Picture 1" descr=""/>
          <p:cNvPicPr/>
          <p:nvPr/>
        </p:nvPicPr>
        <p:blipFill>
          <a:blip r:embed="rId1"/>
          <a:stretch/>
        </p:blipFill>
        <p:spPr>
          <a:xfrm>
            <a:off x="1869480" y="365040"/>
            <a:ext cx="8134560" cy="6364800"/>
          </a:xfrm>
          <a:prstGeom prst="rect">
            <a:avLst/>
          </a:prstGeom>
          <a:ln>
            <a:noFill/>
          </a:ln>
        </p:spPr>
      </p:pic>
      <p:sp>
        <p:nvSpPr>
          <p:cNvPr id="150" name="CustomShape 2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Our Approach – Predicting Data</a:t>
            </a:r>
            <a:endParaRPr/>
          </a:p>
        </p:txBody>
      </p:sp>
      <p:pic>
        <p:nvPicPr>
          <p:cNvPr id="152" name="Picture 2" descr=""/>
          <p:cNvPicPr/>
          <p:nvPr/>
        </p:nvPicPr>
        <p:blipFill>
          <a:blip r:embed="rId1"/>
          <a:stretch/>
        </p:blipFill>
        <p:spPr>
          <a:xfrm>
            <a:off x="1066680" y="1690560"/>
            <a:ext cx="10057320" cy="5117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" descr=""/>
          <p:cNvPicPr/>
          <p:nvPr/>
        </p:nvPicPr>
        <p:blipFill>
          <a:blip r:embed="rId1"/>
          <a:stretch/>
        </p:blipFill>
        <p:spPr>
          <a:xfrm>
            <a:off x="6372000" y="4053600"/>
            <a:ext cx="4128840" cy="2750040"/>
          </a:xfrm>
          <a:prstGeom prst="rect">
            <a:avLst/>
          </a:prstGeom>
          <a:ln>
            <a:noFill/>
          </a:ln>
        </p:spPr>
      </p:pic>
      <p:pic>
        <p:nvPicPr>
          <p:cNvPr id="154" name="" descr=""/>
          <p:cNvPicPr/>
          <p:nvPr/>
        </p:nvPicPr>
        <p:blipFill>
          <a:blip r:embed="rId2"/>
          <a:stretch/>
        </p:blipFill>
        <p:spPr>
          <a:xfrm>
            <a:off x="1341360" y="4115880"/>
            <a:ext cx="4130280" cy="2753280"/>
          </a:xfrm>
          <a:prstGeom prst="rect">
            <a:avLst/>
          </a:prstGeom>
          <a:ln>
            <a:noFill/>
          </a:ln>
        </p:spPr>
      </p:pic>
      <p:sp>
        <p:nvSpPr>
          <p:cNvPr id="155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Our Approach – Evaluation of Prediction</a:t>
            </a:r>
            <a:endParaRPr/>
          </a:p>
        </p:txBody>
      </p:sp>
      <p:sp>
        <p:nvSpPr>
          <p:cNvPr id="156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4760">
              <a:lnSpc>
                <a:spcPct val="90000"/>
              </a:lnSpc>
              <a:buFont typeface="Arial"/>
              <a:buChar char="•"/>
            </a:pPr>
            <a:r>
              <a:rPr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Precision vs Recall </a:t>
            </a:r>
            <a:endParaRPr/>
          </a:p>
          <a:p>
            <a:pPr lvl="1" marL="743040" indent="-284760">
              <a:lnSpc>
                <a:spcPct val="90000"/>
              </a:lnSpc>
              <a:buFont typeface="Arial"/>
              <a:buChar char="•"/>
            </a:pPr>
            <a:r>
              <a:rPr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Prefer False Negatives (low recall): OK to anticipate a delay than be delayed</a:t>
            </a:r>
            <a:endParaRPr/>
          </a:p>
          <a:p>
            <a:pPr lvl="1" marL="743040" indent="-284760">
              <a:lnSpc>
                <a:spcPct val="90000"/>
              </a:lnSpc>
              <a:buSzPct val="85000"/>
              <a:buFont typeface="Arial"/>
              <a:buChar char="•"/>
            </a:pPr>
            <a:r>
              <a:rPr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False Positives not preferred (High precision)</a:t>
            </a:r>
            <a:endParaRPr/>
          </a:p>
        </p:txBody>
      </p:sp>
      <p:pic>
        <p:nvPicPr>
          <p:cNvPr id="157" name="Picture 1" descr=""/>
          <p:cNvPicPr/>
          <p:nvPr/>
        </p:nvPicPr>
        <p:blipFill>
          <a:blip r:embed="rId3"/>
          <a:stretch/>
        </p:blipFill>
        <p:spPr>
          <a:xfrm>
            <a:off x="1562400" y="3492000"/>
            <a:ext cx="3837240" cy="1212480"/>
          </a:xfrm>
          <a:prstGeom prst="rect">
            <a:avLst/>
          </a:prstGeom>
          <a:ln>
            <a:noFill/>
          </a:ln>
        </p:spPr>
      </p:pic>
      <p:pic>
        <p:nvPicPr>
          <p:cNvPr id="158" name="Picture 3" descr=""/>
          <p:cNvPicPr/>
          <p:nvPr/>
        </p:nvPicPr>
        <p:blipFill>
          <a:blip r:embed="rId4"/>
          <a:stretch/>
        </p:blipFill>
        <p:spPr>
          <a:xfrm>
            <a:off x="6494400" y="3528000"/>
            <a:ext cx="3837240" cy="1202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" descr=""/>
          <p:cNvPicPr/>
          <p:nvPr/>
        </p:nvPicPr>
        <p:blipFill>
          <a:blip r:embed="rId1"/>
          <a:stretch/>
        </p:blipFill>
        <p:spPr>
          <a:xfrm>
            <a:off x="9378000" y="4129920"/>
            <a:ext cx="2645280" cy="2644920"/>
          </a:xfrm>
          <a:prstGeom prst="rect">
            <a:avLst/>
          </a:prstGeom>
          <a:ln>
            <a:noFill/>
          </a:ln>
        </p:spPr>
      </p:pic>
      <p:pic>
        <p:nvPicPr>
          <p:cNvPr id="160" name="" descr=""/>
          <p:cNvPicPr/>
          <p:nvPr/>
        </p:nvPicPr>
        <p:blipFill>
          <a:blip r:embed="rId2"/>
          <a:stretch/>
        </p:blipFill>
        <p:spPr>
          <a:xfrm>
            <a:off x="9378000" y="1512720"/>
            <a:ext cx="2645280" cy="2644920"/>
          </a:xfrm>
          <a:prstGeom prst="rect">
            <a:avLst/>
          </a:prstGeom>
          <a:ln>
            <a:noFill/>
          </a:ln>
        </p:spPr>
      </p:pic>
      <p:pic>
        <p:nvPicPr>
          <p:cNvPr id="161" name="Picture 11" descr=""/>
          <p:cNvPicPr/>
          <p:nvPr/>
        </p:nvPicPr>
        <p:blipFill>
          <a:blip r:embed="rId3"/>
          <a:stretch/>
        </p:blipFill>
        <p:spPr>
          <a:xfrm>
            <a:off x="6918840" y="4156920"/>
            <a:ext cx="2421360" cy="2421000"/>
          </a:xfrm>
          <a:prstGeom prst="rect">
            <a:avLst/>
          </a:prstGeom>
          <a:ln>
            <a:noFill/>
          </a:ln>
        </p:spPr>
      </p:pic>
      <p:pic>
        <p:nvPicPr>
          <p:cNvPr id="162" name="Picture 10" descr=""/>
          <p:cNvPicPr/>
          <p:nvPr/>
        </p:nvPicPr>
        <p:blipFill>
          <a:blip r:embed="rId4"/>
          <a:stretch/>
        </p:blipFill>
        <p:spPr>
          <a:xfrm>
            <a:off x="6919560" y="1497600"/>
            <a:ext cx="2643840" cy="2643480"/>
          </a:xfrm>
          <a:prstGeom prst="rect">
            <a:avLst/>
          </a:prstGeom>
          <a:ln>
            <a:noFill/>
          </a:ln>
        </p:spPr>
      </p:pic>
      <p:pic>
        <p:nvPicPr>
          <p:cNvPr id="163" name="Picture 9" descr=""/>
          <p:cNvPicPr/>
          <p:nvPr/>
        </p:nvPicPr>
        <p:blipFill>
          <a:blip r:embed="rId5"/>
          <a:stretch/>
        </p:blipFill>
        <p:spPr>
          <a:xfrm>
            <a:off x="4502880" y="4073040"/>
            <a:ext cx="2415600" cy="2415960"/>
          </a:xfrm>
          <a:prstGeom prst="rect">
            <a:avLst/>
          </a:prstGeom>
          <a:ln>
            <a:noFill/>
          </a:ln>
        </p:spPr>
      </p:pic>
      <p:pic>
        <p:nvPicPr>
          <p:cNvPr id="164" name="Picture 8" descr=""/>
          <p:cNvPicPr/>
          <p:nvPr/>
        </p:nvPicPr>
        <p:blipFill>
          <a:blip r:embed="rId6"/>
          <a:stretch/>
        </p:blipFill>
        <p:spPr>
          <a:xfrm>
            <a:off x="4592160" y="1497600"/>
            <a:ext cx="2512440" cy="2512800"/>
          </a:xfrm>
          <a:prstGeom prst="rect">
            <a:avLst/>
          </a:prstGeom>
          <a:ln>
            <a:noFill/>
          </a:ln>
        </p:spPr>
      </p:pic>
      <p:pic>
        <p:nvPicPr>
          <p:cNvPr id="165" name="Picture 7" descr=""/>
          <p:cNvPicPr/>
          <p:nvPr/>
        </p:nvPicPr>
        <p:blipFill>
          <a:blip r:embed="rId7"/>
          <a:stretch/>
        </p:blipFill>
        <p:spPr>
          <a:xfrm>
            <a:off x="2154960" y="4038120"/>
            <a:ext cx="2540520" cy="2539800"/>
          </a:xfrm>
          <a:prstGeom prst="rect">
            <a:avLst/>
          </a:prstGeom>
          <a:ln>
            <a:noFill/>
          </a:ln>
        </p:spPr>
      </p:pic>
      <p:pic>
        <p:nvPicPr>
          <p:cNvPr id="166" name="Picture 6" descr=""/>
          <p:cNvPicPr/>
          <p:nvPr/>
        </p:nvPicPr>
        <p:blipFill>
          <a:blip r:embed="rId8"/>
          <a:stretch/>
        </p:blipFill>
        <p:spPr>
          <a:xfrm>
            <a:off x="2314080" y="1521360"/>
            <a:ext cx="2462760" cy="2463480"/>
          </a:xfrm>
          <a:prstGeom prst="rect">
            <a:avLst/>
          </a:prstGeom>
          <a:ln>
            <a:noFill/>
          </a:ln>
        </p:spPr>
      </p:pic>
      <p:pic>
        <p:nvPicPr>
          <p:cNvPr id="167" name="Picture 3" descr=""/>
          <p:cNvPicPr/>
          <p:nvPr/>
        </p:nvPicPr>
        <p:blipFill>
          <a:blip r:embed="rId9"/>
          <a:stretch/>
        </p:blipFill>
        <p:spPr>
          <a:xfrm>
            <a:off x="0" y="1495800"/>
            <a:ext cx="2489040" cy="2489040"/>
          </a:xfrm>
          <a:prstGeom prst="rect">
            <a:avLst/>
          </a:prstGeom>
          <a:ln>
            <a:noFill/>
          </a:ln>
        </p:spPr>
      </p:pic>
      <p:pic>
        <p:nvPicPr>
          <p:cNvPr id="168" name="Picture 4" descr=""/>
          <p:cNvPicPr/>
          <p:nvPr/>
        </p:nvPicPr>
        <p:blipFill>
          <a:blip r:embed="rId10"/>
          <a:stretch/>
        </p:blipFill>
        <p:spPr>
          <a:xfrm>
            <a:off x="0" y="4038120"/>
            <a:ext cx="2361960" cy="2361960"/>
          </a:xfrm>
          <a:prstGeom prst="rect">
            <a:avLst/>
          </a:prstGeom>
          <a:ln>
            <a:noFill/>
          </a:ln>
        </p:spPr>
      </p:pic>
      <p:sp>
        <p:nvSpPr>
          <p:cNvPr id="169" name="CustomShape 1"/>
          <p:cNvSpPr/>
          <p:nvPr/>
        </p:nvSpPr>
        <p:spPr>
          <a:xfrm>
            <a:off x="838440" y="36540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Results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90000"/>
              </a:lnSpc>
            </a:pPr>
            <a:r>
              <a:rPr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Further Work</a:t>
            </a:r>
            <a:endParaRPr/>
          </a:p>
        </p:txBody>
      </p:sp>
      <p:sp>
        <p:nvSpPr>
          <p:cNvPr id="171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28600" indent="-49680">
              <a:lnSpc>
                <a:spcPct val="90000"/>
              </a:lnSpc>
              <a:buFont typeface="Arial"/>
              <a:buChar char="•"/>
            </a:pPr>
            <a:r>
              <a:rPr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Scale up to full dataset from Years 1987 – 2008</a:t>
            </a:r>
            <a:endParaRPr/>
          </a:p>
          <a:p>
            <a:pPr marL="228600" indent="-49680">
              <a:lnSpc>
                <a:spcPct val="90000"/>
              </a:lnSpc>
              <a:buFont typeface="Arial"/>
              <a:buChar char="•"/>
            </a:pPr>
            <a:r>
              <a:rPr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Explore different parameters of classifiers: </a:t>
            </a:r>
            <a:endParaRPr/>
          </a:p>
          <a:p>
            <a:pPr lvl="1" marL="685800" indent="-75240">
              <a:lnSpc>
                <a:spcPct val="100000"/>
              </a:lnSpc>
              <a:buFont typeface="Arial"/>
              <a:buChar char="•"/>
            </a:pPr>
            <a:r>
              <a:rPr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Optimising Hyperparameters – Gaussian Processes? </a:t>
            </a:r>
            <a:endParaRPr/>
          </a:p>
          <a:p>
            <a:pPr marL="228600" indent="-49680">
              <a:lnSpc>
                <a:spcPct val="90000"/>
              </a:lnSpc>
              <a:buFont typeface="Arial"/>
              <a:buChar char="•"/>
            </a:pPr>
            <a:r>
              <a:rPr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Explore more different k sizes</a:t>
            </a: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Dataset</a:t>
            </a:r>
            <a:endParaRPr/>
          </a:p>
        </p:txBody>
      </p:sp>
      <p:sp>
        <p:nvSpPr>
          <p:cNvPr id="80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buFont typeface="Arial"/>
              <a:buChar char="•"/>
            </a:pPr>
            <a:r>
              <a:rPr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ASA Data Expo 2009</a:t>
            </a:r>
            <a:endParaRPr/>
          </a:p>
          <a:p>
            <a:pPr marL="228600" indent="-227520">
              <a:lnSpc>
                <a:spcPct val="90000"/>
              </a:lnSpc>
              <a:buFont typeface="Arial"/>
              <a:buChar char="•"/>
            </a:pPr>
            <a:r>
              <a:rPr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Flight arrival and departure details for all commercial flights within the USA, from October 1987 to April 2008. </a:t>
            </a:r>
            <a:endParaRPr/>
          </a:p>
          <a:p>
            <a:pPr marL="228600" indent="-227520">
              <a:lnSpc>
                <a:spcPct val="90000"/>
              </a:lnSpc>
              <a:buFont typeface="Arial"/>
              <a:buChar char="•"/>
            </a:pPr>
            <a:r>
              <a:rPr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~120 million records, ~12GB</a:t>
            </a:r>
            <a:endParaRPr/>
          </a:p>
        </p:txBody>
      </p:sp>
      <p:sp>
        <p:nvSpPr>
          <p:cNvPr id="81" name="CustomShape 3"/>
          <p:cNvSpPr/>
          <p:nvPr/>
        </p:nvSpPr>
        <p:spPr>
          <a:xfrm>
            <a:off x="2711160" y="4380480"/>
            <a:ext cx="5942520" cy="922320"/>
          </a:xfrm>
          <a:prstGeom prst="rect">
            <a:avLst/>
          </a:prstGeom>
          <a:solidFill>
            <a:srgbClr val="f7caa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Have you ever been stuck in an airport because your flight was delayed or cancelled and wondered if you could have predicted it if you'd had more data? 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90000"/>
              </a:lnSpc>
            </a:pPr>
            <a:r>
              <a:rPr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Conclusion</a:t>
            </a:r>
            <a:endParaRPr/>
          </a:p>
        </p:txBody>
      </p:sp>
      <p:sp>
        <p:nvSpPr>
          <p:cNvPr id="173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28600" indent="-49680">
              <a:lnSpc>
                <a:spcPct val="90000"/>
              </a:lnSpc>
              <a:buFont typeface="Arial"/>
              <a:buChar char="•"/>
            </a:pPr>
            <a:r>
              <a:rPr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At best, 90% with k=n/3 and Gradient Boosted Regressor </a:t>
            </a:r>
            <a:endParaRPr/>
          </a:p>
          <a:p>
            <a:pPr marL="228600" indent="-49680">
              <a:lnSpc>
                <a:spcPct val="90000"/>
              </a:lnSpc>
              <a:buFont typeface="Arial"/>
              <a:buChar char="•"/>
            </a:pPr>
            <a:r>
              <a:rPr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Small window sizes do have high precision – don’t need a lot of data for flight prediction </a:t>
            </a: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90000"/>
              </a:lnSpc>
            </a:pPr>
            <a:r>
              <a:rPr lang="en-GB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END </a:t>
            </a:r>
            <a:endParaRPr/>
          </a:p>
        </p:txBody>
      </p:sp>
      <p:sp>
        <p:nvSpPr>
          <p:cNvPr id="175" name="CustomShape 2"/>
          <p:cNvSpPr/>
          <p:nvPr/>
        </p:nvSpPr>
        <p:spPr>
          <a:xfrm>
            <a:off x="1523880" y="3602160"/>
            <a:ext cx="9142920" cy="165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Flight Dataset </a:t>
            </a:r>
            <a:endParaRPr/>
          </a:p>
        </p:txBody>
      </p:sp>
      <p:pic>
        <p:nvPicPr>
          <p:cNvPr id="83" name="Shape 98" descr=""/>
          <p:cNvPicPr/>
          <p:nvPr/>
        </p:nvPicPr>
        <p:blipFill>
          <a:blip r:embed="rId1"/>
          <a:srcRect l="2526" t="2249" r="37133" b="0"/>
          <a:stretch/>
        </p:blipFill>
        <p:spPr>
          <a:xfrm>
            <a:off x="996120" y="1616040"/>
            <a:ext cx="4021200" cy="5006880"/>
          </a:xfrm>
          <a:prstGeom prst="rect">
            <a:avLst/>
          </a:prstGeom>
          <a:ln w="9360">
            <a:solidFill>
              <a:schemeClr val="dk1"/>
            </a:solidFill>
            <a:round/>
          </a:ln>
        </p:spPr>
      </p:pic>
      <p:pic>
        <p:nvPicPr>
          <p:cNvPr id="84" name="Shape 99" descr=""/>
          <p:cNvPicPr/>
          <p:nvPr/>
        </p:nvPicPr>
        <p:blipFill>
          <a:blip r:embed="rId2"/>
          <a:stretch/>
        </p:blipFill>
        <p:spPr>
          <a:xfrm>
            <a:off x="5119920" y="1616040"/>
            <a:ext cx="6532200" cy="2469600"/>
          </a:xfrm>
          <a:prstGeom prst="rect">
            <a:avLst/>
          </a:prstGeom>
          <a:ln>
            <a:noFill/>
          </a:ln>
        </p:spPr>
      </p:pic>
      <p:sp>
        <p:nvSpPr>
          <p:cNvPr id="85" name="CustomShape 2"/>
          <p:cNvSpPr/>
          <p:nvPr/>
        </p:nvSpPr>
        <p:spPr>
          <a:xfrm>
            <a:off x="996120" y="1850040"/>
            <a:ext cx="4021200" cy="1965960"/>
          </a:xfrm>
          <a:prstGeom prst="rect">
            <a:avLst/>
          </a:prstGeom>
          <a:solidFill>
            <a:srgbClr val="ed7d31">
              <a:alpha val="3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3"/>
          <p:cNvSpPr/>
          <p:nvPr/>
        </p:nvSpPr>
        <p:spPr>
          <a:xfrm>
            <a:off x="5176800" y="1616040"/>
            <a:ext cx="6334200" cy="509400"/>
          </a:xfrm>
          <a:prstGeom prst="rect">
            <a:avLst/>
          </a:prstGeom>
          <a:solidFill>
            <a:srgbClr val="ed7d31">
              <a:alpha val="3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4"/>
          <p:cNvSpPr/>
          <p:nvPr/>
        </p:nvSpPr>
        <p:spPr>
          <a:xfrm>
            <a:off x="996120" y="4590720"/>
            <a:ext cx="4021200" cy="735120"/>
          </a:xfrm>
          <a:prstGeom prst="rect">
            <a:avLst/>
          </a:prstGeom>
          <a:solidFill>
            <a:srgbClr val="ed7d31">
              <a:alpha val="3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5"/>
          <p:cNvSpPr/>
          <p:nvPr/>
        </p:nvSpPr>
        <p:spPr>
          <a:xfrm>
            <a:off x="996120" y="5850720"/>
            <a:ext cx="4021200" cy="772560"/>
          </a:xfrm>
          <a:prstGeom prst="rect">
            <a:avLst/>
          </a:prstGeom>
          <a:solidFill>
            <a:srgbClr val="9cc2e5">
              <a:alpha val="3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6"/>
          <p:cNvSpPr/>
          <p:nvPr/>
        </p:nvSpPr>
        <p:spPr>
          <a:xfrm>
            <a:off x="996120" y="3817080"/>
            <a:ext cx="4021200" cy="772560"/>
          </a:xfrm>
          <a:prstGeom prst="rect">
            <a:avLst/>
          </a:prstGeom>
          <a:solidFill>
            <a:srgbClr val="a8d08c">
              <a:alpha val="3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7"/>
          <p:cNvSpPr/>
          <p:nvPr/>
        </p:nvSpPr>
        <p:spPr>
          <a:xfrm>
            <a:off x="5218920" y="2123280"/>
            <a:ext cx="6334200" cy="1884240"/>
          </a:xfrm>
          <a:prstGeom prst="rect">
            <a:avLst/>
          </a:prstGeom>
          <a:solidFill>
            <a:srgbClr val="ffd966">
              <a:alpha val="3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8"/>
          <p:cNvSpPr/>
          <p:nvPr/>
        </p:nvSpPr>
        <p:spPr>
          <a:xfrm>
            <a:off x="996120" y="5364000"/>
            <a:ext cx="4021200" cy="476280"/>
          </a:xfrm>
          <a:prstGeom prst="rect">
            <a:avLst/>
          </a:prstGeom>
          <a:solidFill>
            <a:srgbClr val="ffd966">
              <a:alpha val="3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9"/>
          <p:cNvSpPr/>
          <p:nvPr/>
        </p:nvSpPr>
        <p:spPr>
          <a:xfrm>
            <a:off x="9488160" y="6070320"/>
            <a:ext cx="2063160" cy="476280"/>
          </a:xfrm>
          <a:prstGeom prst="rect">
            <a:avLst/>
          </a:prstGeom>
          <a:solidFill>
            <a:srgbClr val="ffd966">
              <a:alpha val="3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Delay Statistics</a:t>
            </a:r>
            <a:endParaRPr/>
          </a:p>
        </p:txBody>
      </p:sp>
      <p:sp>
        <p:nvSpPr>
          <p:cNvPr id="93" name="CustomShape 10"/>
          <p:cNvSpPr/>
          <p:nvPr/>
        </p:nvSpPr>
        <p:spPr>
          <a:xfrm>
            <a:off x="9475920" y="5478480"/>
            <a:ext cx="2063160" cy="476280"/>
          </a:xfrm>
          <a:prstGeom prst="rect">
            <a:avLst/>
          </a:prstGeom>
          <a:solidFill>
            <a:srgbClr val="c55a11">
              <a:alpha val="3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Temporal Data</a:t>
            </a:r>
            <a:endParaRPr/>
          </a:p>
        </p:txBody>
      </p:sp>
      <p:sp>
        <p:nvSpPr>
          <p:cNvPr id="94" name="CustomShape 11"/>
          <p:cNvSpPr/>
          <p:nvPr/>
        </p:nvSpPr>
        <p:spPr>
          <a:xfrm>
            <a:off x="9488160" y="4886640"/>
            <a:ext cx="2063160" cy="476280"/>
          </a:xfrm>
          <a:prstGeom prst="rect">
            <a:avLst/>
          </a:prstGeom>
          <a:solidFill>
            <a:srgbClr val="a8d08c">
              <a:alpha val="3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Carrier Data</a:t>
            </a:r>
            <a:endParaRPr/>
          </a:p>
        </p:txBody>
      </p:sp>
      <p:sp>
        <p:nvSpPr>
          <p:cNvPr id="95" name="CustomShape 12"/>
          <p:cNvSpPr/>
          <p:nvPr/>
        </p:nvSpPr>
        <p:spPr>
          <a:xfrm>
            <a:off x="9488160" y="4341240"/>
            <a:ext cx="2063160" cy="476280"/>
          </a:xfrm>
          <a:prstGeom prst="rect">
            <a:avLst/>
          </a:prstGeom>
          <a:solidFill>
            <a:srgbClr val="8da9db">
              <a:alpha val="3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Spatial Data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Table 1"/>
          <p:cNvGraphicFramePr/>
          <p:nvPr/>
        </p:nvGraphicFramePr>
        <p:xfrm>
          <a:off x="643680" y="30600"/>
          <a:ext cx="5853600" cy="9179640"/>
        </p:xfrm>
        <a:graphic>
          <a:graphicData uri="http://schemas.openxmlformats.org/drawingml/2006/table">
            <a:tbl>
              <a:tblPr/>
              <a:tblGrid>
                <a:gridCol w="413640"/>
                <a:gridCol w="1704600"/>
                <a:gridCol w="3735720"/>
              </a:tblGrid>
              <a:tr h="3060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Name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Description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6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1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Year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1987-2008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6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2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Month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1-12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6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3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DayofMonth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1-31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6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4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DayOfWeek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1 (Monday) – 7 (Sunday)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6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5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DepTime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Actual departure time (local, hhmm)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6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6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CRSDepTime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Scheduled departure time (local, hhmm)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6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7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ArrTime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Actual arrival time (local, hhmm)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6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8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CRSArrTime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Scheduled arrival time (local, hhmm)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6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9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UniqueCarrier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Unique carrier code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6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10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FlightNum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Flight number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6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11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TailNum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Plane tail number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6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12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ActualElapsedTime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In Minutes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6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13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CRSElapsedTime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In Minutes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6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14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AirTime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In Minutes 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6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15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ArrDelay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Arrival delay, in minutes 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6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16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DepDelay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Departure delay, in minutes 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6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17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Origin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Origin airport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6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18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Dest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Destination airport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6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19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Distance 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In miles 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6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20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TaxiIn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Taxi in time, in minutes 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6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21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TaxiOut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Taxi out time in minutes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6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22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Cancelled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Was the flight cancelled?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6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23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CancellationCode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Reason for cancellation (A = carrier, B = weather, C = NAS, D = security)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6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24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Diverted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1 = yes, 0 = no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6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25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CarrierDelay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In Minutes 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6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26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WeatherDelay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In Minutes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6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27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NASDelay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In Minutes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6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28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SecurityDelay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In Minutes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6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29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LateAircraftDelay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In Minutes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7" name="CustomShape 2"/>
          <p:cNvSpPr/>
          <p:nvPr/>
        </p:nvSpPr>
        <p:spPr>
          <a:xfrm>
            <a:off x="643680" y="343440"/>
            <a:ext cx="5853240" cy="2421000"/>
          </a:xfrm>
          <a:prstGeom prst="rect">
            <a:avLst/>
          </a:prstGeom>
          <a:solidFill>
            <a:srgbClr val="ed7d31">
              <a:alpha val="3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3"/>
          <p:cNvSpPr/>
          <p:nvPr/>
        </p:nvSpPr>
        <p:spPr>
          <a:xfrm>
            <a:off x="643680" y="6166800"/>
            <a:ext cx="5853240" cy="592920"/>
          </a:xfrm>
          <a:prstGeom prst="rect">
            <a:avLst/>
          </a:prstGeom>
          <a:solidFill>
            <a:srgbClr val="ed7d31">
              <a:alpha val="3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4"/>
          <p:cNvSpPr/>
          <p:nvPr/>
        </p:nvSpPr>
        <p:spPr>
          <a:xfrm>
            <a:off x="643680" y="3702240"/>
            <a:ext cx="5853240" cy="905760"/>
          </a:xfrm>
          <a:prstGeom prst="rect">
            <a:avLst/>
          </a:prstGeom>
          <a:solidFill>
            <a:srgbClr val="ed7d31">
              <a:alpha val="3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5"/>
          <p:cNvSpPr/>
          <p:nvPr/>
        </p:nvSpPr>
        <p:spPr>
          <a:xfrm>
            <a:off x="643680" y="5241240"/>
            <a:ext cx="5853240" cy="885960"/>
          </a:xfrm>
          <a:prstGeom prst="rect">
            <a:avLst/>
          </a:prstGeom>
          <a:solidFill>
            <a:srgbClr val="9cc2e5">
              <a:alpha val="3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6"/>
          <p:cNvSpPr/>
          <p:nvPr/>
        </p:nvSpPr>
        <p:spPr>
          <a:xfrm>
            <a:off x="643680" y="2802600"/>
            <a:ext cx="5853240" cy="908280"/>
          </a:xfrm>
          <a:prstGeom prst="rect">
            <a:avLst/>
          </a:prstGeom>
          <a:solidFill>
            <a:srgbClr val="a8d08c">
              <a:alpha val="3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7"/>
          <p:cNvSpPr/>
          <p:nvPr/>
        </p:nvSpPr>
        <p:spPr>
          <a:xfrm>
            <a:off x="643680" y="6760800"/>
            <a:ext cx="5853240" cy="2660760"/>
          </a:xfrm>
          <a:prstGeom prst="rect">
            <a:avLst/>
          </a:prstGeom>
          <a:solidFill>
            <a:srgbClr val="ffd966">
              <a:alpha val="3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8"/>
          <p:cNvSpPr/>
          <p:nvPr/>
        </p:nvSpPr>
        <p:spPr>
          <a:xfrm>
            <a:off x="643680" y="4651200"/>
            <a:ext cx="5853240" cy="546480"/>
          </a:xfrm>
          <a:prstGeom prst="rect">
            <a:avLst/>
          </a:prstGeom>
          <a:solidFill>
            <a:srgbClr val="ffd966">
              <a:alpha val="3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Weather Dataset from NOAA</a:t>
            </a:r>
            <a:endParaRPr/>
          </a:p>
        </p:txBody>
      </p:sp>
      <p:sp>
        <p:nvSpPr>
          <p:cNvPr id="105" name="CustomShape 2"/>
          <p:cNvSpPr/>
          <p:nvPr/>
        </p:nvSpPr>
        <p:spPr>
          <a:xfrm>
            <a:off x="838080" y="157032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buFont typeface="Arial"/>
              <a:buChar char="•"/>
            </a:pPr>
            <a:r>
              <a:rPr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Collected from the Airport Weather Station: 2007-2008</a:t>
            </a:r>
            <a:endParaRPr/>
          </a:p>
          <a:p>
            <a:pPr marL="228600" indent="-49680">
              <a:lnSpc>
                <a:spcPct val="90000"/>
              </a:lnSpc>
            </a:pPr>
            <a:endParaRPr/>
          </a:p>
          <a:p>
            <a:pPr marL="228600" indent="-49680">
              <a:lnSpc>
                <a:spcPct val="90000"/>
              </a:lnSpc>
            </a:pPr>
            <a:endParaRPr/>
          </a:p>
        </p:txBody>
      </p:sp>
      <p:graphicFrame>
        <p:nvGraphicFramePr>
          <p:cNvPr id="106" name="Table 3"/>
          <p:cNvGraphicFramePr/>
          <p:nvPr/>
        </p:nvGraphicFramePr>
        <p:xfrm>
          <a:off x="838080" y="2144520"/>
          <a:ext cx="7433280" cy="5696640"/>
        </p:xfrm>
        <a:graphic>
          <a:graphicData uri="http://schemas.openxmlformats.org/drawingml/2006/table">
            <a:tbl>
              <a:tblPr/>
              <a:tblGrid>
                <a:gridCol w="477720"/>
                <a:gridCol w="672480"/>
                <a:gridCol w="6283440"/>
              </a:tblGrid>
              <a:tr h="491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WSF2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Fastest 2-minute wind speed (tenths of meters per second)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1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2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FMTM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Time of fastest mile or fastest 1-minute wind (hours and minutes, i.e, HHMM)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1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3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WDF2 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Direction of fastest 2-minute wind (degrees)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1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4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AWND 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Average daily wind speed (tenths of meters per second)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1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5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WSF5 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Fastest 5-second wind speed (tenths of meters per second)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1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6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WDF5 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Direction of fastest 5-second wind (degrees)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1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7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SNOW 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Snowfall (mm)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1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8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PGTM 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Peak gust time (hours and minutes, i.e., HHMM)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1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9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TMAX 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Maximum temperature (tenths of degrees C)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16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10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TMIN 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Minimum temperature (tenths of degrees C)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1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11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PRCP 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 </a:t>
                      </a: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Precipitation (tenths of mm)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1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12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SNWD 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Snow depth (mm)</a:t>
                      </a: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	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7" name="CustomShape 4"/>
          <p:cNvSpPr/>
          <p:nvPr/>
        </p:nvSpPr>
        <p:spPr>
          <a:xfrm>
            <a:off x="8782560" y="2144520"/>
            <a:ext cx="2570400" cy="203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1. Missing data</a:t>
            </a:r>
            <a:endParaRPr/>
          </a:p>
          <a:p>
            <a:pPr>
              <a:lnSpc>
                <a:spcPct val="100000"/>
              </a:lnSpc>
            </a:pPr>
            <a:r>
              <a:rPr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i.e. airport has no weather station</a:t>
            </a:r>
            <a:endParaRPr/>
          </a:p>
          <a:p>
            <a:pPr marL="285840" indent="-284760">
              <a:lnSpc>
                <a:spcPct val="100000"/>
              </a:lnSpc>
              <a:buFont typeface="Arial"/>
              <a:buChar char="•"/>
            </a:pPr>
            <a:r>
              <a:rPr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Mean of state </a:t>
            </a:r>
            <a:endParaRPr/>
          </a:p>
          <a:p>
            <a:pPr marL="285840" indent="-284760">
              <a:lnSpc>
                <a:spcPct val="100000"/>
              </a:lnSpc>
              <a:buFont typeface="Arial"/>
              <a:buChar char="•"/>
            </a:pPr>
            <a:r>
              <a:rPr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Intelligently guess, i.e. Las Vegas weather data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8" name="CustomShape 5"/>
          <p:cNvSpPr/>
          <p:nvPr/>
        </p:nvSpPr>
        <p:spPr>
          <a:xfrm>
            <a:off x="8782560" y="4344120"/>
            <a:ext cx="2570400" cy="203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2. Inaccurate data</a:t>
            </a:r>
            <a:endParaRPr/>
          </a:p>
          <a:p>
            <a:pPr marL="285840" indent="-284760">
              <a:lnSpc>
                <a:spcPct val="100000"/>
              </a:lnSpc>
              <a:buFont typeface="Arial"/>
              <a:buChar char="•"/>
            </a:pPr>
            <a:r>
              <a:rPr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SBA has no temperature readings but reported -9999.0 for TMAX and TMIN</a:t>
            </a:r>
            <a:endParaRPr/>
          </a:p>
          <a:p>
            <a:pPr marL="285840" indent="-284760">
              <a:lnSpc>
                <a:spcPct val="100000"/>
              </a:lnSpc>
              <a:buFont typeface="Arial"/>
              <a:buChar char="•"/>
            </a:pPr>
            <a:r>
              <a:rPr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Require data cleaning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Latitude &amp; Longitude of Airports</a:t>
            </a:r>
            <a:endParaRPr/>
          </a:p>
        </p:txBody>
      </p:sp>
      <p:sp>
        <p:nvSpPr>
          <p:cNvPr id="110" name="CustomShape 2"/>
          <p:cNvSpPr/>
          <p:nvPr/>
        </p:nvSpPr>
        <p:spPr>
          <a:xfrm>
            <a:off x="838080" y="157032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buFont typeface="Arial"/>
              <a:buChar char="•"/>
            </a:pPr>
            <a:r>
              <a:rPr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Collected from </a:t>
            </a:r>
            <a:r>
              <a:rPr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1"/>
              </a:rPr>
              <a:t>www.openflights.org</a:t>
            </a:r>
            <a:endParaRPr/>
          </a:p>
          <a:p>
            <a:pPr marL="228600" indent="-227520">
              <a:lnSpc>
                <a:spcPct val="90000"/>
              </a:lnSpc>
              <a:buFont typeface="Arial"/>
              <a:buChar char="•"/>
            </a:pPr>
            <a:r>
              <a:rPr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Distance between airports in dataset calculated </a:t>
            </a:r>
            <a:endParaRPr/>
          </a:p>
          <a:p>
            <a:pPr marL="228600" indent="-49680">
              <a:lnSpc>
                <a:spcPct val="90000"/>
              </a:lnSpc>
            </a:pPr>
            <a:endParaRPr/>
          </a:p>
          <a:p>
            <a:pPr marL="228600" indent="-49680">
              <a:lnSpc>
                <a:spcPct val="90000"/>
              </a:lnSpc>
            </a:pPr>
            <a:endParaRPr/>
          </a:p>
        </p:txBody>
      </p:sp>
      <p:pic>
        <p:nvPicPr>
          <p:cNvPr id="111" name="Picture 1" descr=""/>
          <p:cNvPicPr/>
          <p:nvPr/>
        </p:nvPicPr>
        <p:blipFill>
          <a:blip r:embed="rId2"/>
          <a:srcRect l="23190" t="21113" r="20479" b="16895"/>
          <a:stretch/>
        </p:blipFill>
        <p:spPr>
          <a:xfrm>
            <a:off x="3490200" y="2723400"/>
            <a:ext cx="5016960" cy="3944160"/>
          </a:xfrm>
          <a:prstGeom prst="rect">
            <a:avLst/>
          </a:prstGeom>
          <a:ln>
            <a:noFill/>
          </a:ln>
        </p:spPr>
      </p:pic>
      <p:sp>
        <p:nvSpPr>
          <p:cNvPr id="112" name="CustomShape 3"/>
          <p:cNvSpPr/>
          <p:nvPr/>
        </p:nvSpPr>
        <p:spPr>
          <a:xfrm>
            <a:off x="3587760" y="6033600"/>
            <a:ext cx="301356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Flight paths within US Airports 2007</a:t>
            </a:r>
            <a:endParaRPr/>
          </a:p>
          <a:p>
            <a:pPr>
              <a:lnSpc>
                <a:spcPct val="100000"/>
              </a:lnSpc>
            </a:pPr>
            <a:r>
              <a:rPr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Plotted with Plot.ly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Original Challenge: Visualisation</a:t>
            </a:r>
            <a:endParaRPr/>
          </a:p>
        </p:txBody>
      </p:sp>
      <p:sp>
        <p:nvSpPr>
          <p:cNvPr id="114" name="CustomShape 2"/>
          <p:cNvSpPr/>
          <p:nvPr/>
        </p:nvSpPr>
        <p:spPr>
          <a:xfrm>
            <a:off x="838080" y="155988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buSzPct val="116000"/>
              <a:buFont typeface="Arial"/>
              <a:buChar char="•"/>
            </a:pPr>
            <a:r>
              <a:rPr i="1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Data: </a:t>
            </a:r>
            <a:r>
              <a:rPr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Dates, Arrival and departure times, Flight times, Origin and destination, Carrier</a:t>
            </a:r>
            <a:endParaRPr/>
          </a:p>
          <a:p>
            <a:pPr marL="228600" indent="-49680">
              <a:lnSpc>
                <a:spcPct val="100000"/>
              </a:lnSpc>
              <a:buClr>
                <a:srgbClr val="0563c1"/>
              </a:buClr>
              <a:buFont typeface="Arial"/>
              <a:buChar char="•"/>
            </a:pPr>
            <a:r>
              <a:rPr lang="en-GB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1"/>
              </a:rPr>
              <a:t>http://stat-computing.org/dataexpo/2009</a:t>
            </a:r>
            <a:r>
              <a:rPr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/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pic>
        <p:nvPicPr>
          <p:cNvPr id="115" name="Shape 126" descr=""/>
          <p:cNvPicPr/>
          <p:nvPr/>
        </p:nvPicPr>
        <p:blipFill>
          <a:blip r:embed="rId2"/>
          <a:stretch/>
        </p:blipFill>
        <p:spPr>
          <a:xfrm>
            <a:off x="206280" y="3252960"/>
            <a:ext cx="4038840" cy="1510200"/>
          </a:xfrm>
          <a:prstGeom prst="rect">
            <a:avLst/>
          </a:prstGeom>
          <a:ln>
            <a:noFill/>
          </a:ln>
        </p:spPr>
      </p:pic>
      <p:sp>
        <p:nvSpPr>
          <p:cNvPr id="116" name="CustomShape 3"/>
          <p:cNvSpPr/>
          <p:nvPr/>
        </p:nvSpPr>
        <p:spPr>
          <a:xfrm>
            <a:off x="1081080" y="4706280"/>
            <a:ext cx="2519640" cy="30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% of flights delayed by &gt;15 mins</a:t>
            </a:r>
            <a:endParaRPr/>
          </a:p>
        </p:txBody>
      </p:sp>
      <p:pic>
        <p:nvPicPr>
          <p:cNvPr id="117" name="Shape 128" descr=""/>
          <p:cNvPicPr/>
          <p:nvPr/>
        </p:nvPicPr>
        <p:blipFill>
          <a:blip r:embed="rId3"/>
          <a:stretch/>
        </p:blipFill>
        <p:spPr>
          <a:xfrm>
            <a:off x="431280" y="5014080"/>
            <a:ext cx="3512520" cy="187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4"/>
          <p:cNvSpPr/>
          <p:nvPr/>
        </p:nvSpPr>
        <p:spPr>
          <a:xfrm>
            <a:off x="750240" y="5649480"/>
            <a:ext cx="2801880" cy="52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Seasonal Flights</a:t>
            </a:r>
            <a:endParaRPr/>
          </a:p>
          <a:p>
            <a:pPr>
              <a:lnSpc>
                <a:spcPct val="100000"/>
              </a:lnSpc>
            </a:pPr>
            <a:r>
              <a:rPr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All flights (blue) vs Late Flights (red)</a:t>
            </a:r>
            <a:endParaRPr/>
          </a:p>
        </p:txBody>
      </p:sp>
      <p:sp>
        <p:nvSpPr>
          <p:cNvPr id="119" name="CustomShape 5"/>
          <p:cNvSpPr/>
          <p:nvPr/>
        </p:nvSpPr>
        <p:spPr>
          <a:xfrm>
            <a:off x="237600" y="2787480"/>
            <a:ext cx="4007520" cy="368280"/>
          </a:xfrm>
          <a:prstGeom prst="rect">
            <a:avLst/>
          </a:prstGeom>
          <a:solidFill>
            <a:srgbClr val="f7caa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Temporal Effects</a:t>
            </a:r>
            <a:endParaRPr/>
          </a:p>
        </p:txBody>
      </p:sp>
      <p:sp>
        <p:nvSpPr>
          <p:cNvPr id="120" name="CustomShape 6"/>
          <p:cNvSpPr/>
          <p:nvPr/>
        </p:nvSpPr>
        <p:spPr>
          <a:xfrm>
            <a:off x="4461120" y="2804760"/>
            <a:ext cx="4007520" cy="368280"/>
          </a:xfrm>
          <a:prstGeom prst="rect">
            <a:avLst/>
          </a:prstGeom>
          <a:solidFill>
            <a:srgbClr val="f7caa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Spatial Effects</a:t>
            </a:r>
            <a:endParaRPr/>
          </a:p>
        </p:txBody>
      </p:sp>
      <p:pic>
        <p:nvPicPr>
          <p:cNvPr id="121" name="Shape 132" descr=""/>
          <p:cNvPicPr/>
          <p:nvPr/>
        </p:nvPicPr>
        <p:blipFill>
          <a:blip r:embed="rId4"/>
          <a:stretch/>
        </p:blipFill>
        <p:spPr>
          <a:xfrm>
            <a:off x="4322880" y="3406320"/>
            <a:ext cx="4167360" cy="2833200"/>
          </a:xfrm>
          <a:prstGeom prst="rect">
            <a:avLst/>
          </a:prstGeom>
          <a:ln>
            <a:noFill/>
          </a:ln>
        </p:spPr>
      </p:pic>
      <p:sp>
        <p:nvSpPr>
          <p:cNvPr id="122" name="CustomShape 7"/>
          <p:cNvSpPr/>
          <p:nvPr/>
        </p:nvSpPr>
        <p:spPr>
          <a:xfrm>
            <a:off x="4252320" y="6240600"/>
            <a:ext cx="4078080" cy="30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Airports with consistent delays: Newark, JFK, ORD</a:t>
            </a:r>
            <a:endParaRPr/>
          </a:p>
        </p:txBody>
      </p:sp>
      <p:pic>
        <p:nvPicPr>
          <p:cNvPr id="123" name="Shape 134" descr=""/>
          <p:cNvPicPr/>
          <p:nvPr/>
        </p:nvPicPr>
        <p:blipFill>
          <a:blip r:embed="rId5"/>
          <a:srcRect l="0" t="0" r="16749" b="0"/>
          <a:stretch/>
        </p:blipFill>
        <p:spPr>
          <a:xfrm>
            <a:off x="8632800" y="3252960"/>
            <a:ext cx="3145680" cy="2379960"/>
          </a:xfrm>
          <a:prstGeom prst="rect">
            <a:avLst/>
          </a:prstGeom>
          <a:ln>
            <a:noFill/>
          </a:ln>
        </p:spPr>
      </p:pic>
      <p:sp>
        <p:nvSpPr>
          <p:cNvPr id="124" name="CustomShape 8"/>
          <p:cNvSpPr/>
          <p:nvPr/>
        </p:nvSpPr>
        <p:spPr>
          <a:xfrm>
            <a:off x="8629200" y="2804760"/>
            <a:ext cx="3493080" cy="368280"/>
          </a:xfrm>
          <a:prstGeom prst="rect">
            <a:avLst/>
          </a:prstGeom>
          <a:solidFill>
            <a:srgbClr val="f7caa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Carrier Effects</a:t>
            </a:r>
            <a:endParaRPr/>
          </a:p>
        </p:txBody>
      </p:sp>
      <p:sp>
        <p:nvSpPr>
          <p:cNvPr id="125" name="CustomShape 9"/>
          <p:cNvSpPr/>
          <p:nvPr/>
        </p:nvSpPr>
        <p:spPr>
          <a:xfrm>
            <a:off x="8709480" y="6025320"/>
            <a:ext cx="3187440" cy="52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Carriers often on time: Aloha, Hawaiian, Southwest…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838080" y="365040"/>
            <a:ext cx="1051452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Predicting Flight Delays</a:t>
            </a:r>
            <a:endParaRPr/>
          </a:p>
        </p:txBody>
      </p:sp>
      <p:sp>
        <p:nvSpPr>
          <p:cNvPr id="127" name="CustomShape 2"/>
          <p:cNvSpPr/>
          <p:nvPr/>
        </p:nvSpPr>
        <p:spPr>
          <a:xfrm>
            <a:off x="838080" y="1825560"/>
            <a:ext cx="796464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buFont typeface="Arial"/>
              <a:buChar char="•"/>
            </a:pPr>
            <a:r>
              <a:rPr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Naive Bayes</a:t>
            </a:r>
            <a:endParaRPr/>
          </a:p>
          <a:p>
            <a:pPr lvl="1" marL="685800" indent="-75240">
              <a:lnSpc>
                <a:spcPct val="90000"/>
              </a:lnSpc>
              <a:buClr>
                <a:srgbClr val="1f4e79"/>
              </a:buClr>
              <a:buFont typeface="Arial"/>
              <a:buChar char="•"/>
            </a:pPr>
            <a:r>
              <a:rPr b="1" lang="en-GB" sz="2400" spc="-1" strike="noStrike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~81%</a:t>
            </a:r>
            <a:endParaRPr/>
          </a:p>
          <a:p>
            <a:pPr lvl="1" marL="685800" indent="-75240">
              <a:lnSpc>
                <a:spcPct val="90000"/>
              </a:lnSpc>
              <a:buFont typeface="Arial"/>
              <a:buChar char="•"/>
            </a:pPr>
            <a:r>
              <a:rPr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Estimation of delay propagation in the national aviation system using bayesian networks (Ning Xu, George Donohue, Kathryn Blackmond Laskey, Chun-Hung Chen)</a:t>
            </a:r>
            <a:endParaRPr/>
          </a:p>
          <a:p>
            <a:pPr lvl="2" marL="1143000" indent="-100440">
              <a:lnSpc>
                <a:spcPct val="90000"/>
              </a:lnSpc>
              <a:buClr>
                <a:srgbClr val="0563c1"/>
              </a:buClr>
              <a:buFont typeface="Arial"/>
              <a:buChar char="•"/>
            </a:pPr>
            <a:r>
              <a:rPr lang="en-GB" sz="2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1"/>
              </a:rPr>
              <a:t>http://seor.gmu.edu/~</a:t>
            </a:r>
            <a:r>
              <a:rPr lang="en-GB" sz="2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2"/>
              </a:rPr>
              <a:t>klaskey/papers/delay.pdf</a:t>
            </a:r>
            <a:endParaRPr/>
          </a:p>
          <a:p>
            <a:pPr marL="228600" indent="-49680">
              <a:lnSpc>
                <a:spcPct val="90000"/>
              </a:lnSpc>
              <a:buFont typeface="Arial"/>
              <a:buChar char="•"/>
            </a:pPr>
            <a:r>
              <a:rPr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SVM</a:t>
            </a:r>
            <a:endParaRPr/>
          </a:p>
          <a:p>
            <a:pPr lvl="1" marL="685800" indent="-75240">
              <a:lnSpc>
                <a:spcPct val="90000"/>
              </a:lnSpc>
              <a:buClr>
                <a:srgbClr val="1f4e79"/>
              </a:buClr>
              <a:buSzPct val="85000"/>
              <a:buFont typeface="Arial"/>
              <a:buChar char="•"/>
            </a:pPr>
            <a:r>
              <a:rPr b="1" lang="en-GB" sz="2400" spc="-1" strike="noStrike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~83%</a:t>
            </a:r>
            <a:endParaRPr/>
          </a:p>
          <a:p>
            <a:pPr lvl="1" marL="685800" indent="-75240">
              <a:lnSpc>
                <a:spcPct val="90000"/>
              </a:lnSpc>
              <a:buSzPct val="85000"/>
              <a:buFont typeface="Arial"/>
              <a:buChar char="•"/>
            </a:pPr>
            <a:r>
              <a:rPr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Decision Support Tool for Predicting Aircraft Arrival Rates, Ground Delay Programs, and Airport Delays from Weather Forecasts</a:t>
            </a:r>
            <a:endParaRPr/>
          </a:p>
          <a:p>
            <a:pPr lvl="2" marL="1143000" indent="-100440">
              <a:lnSpc>
                <a:spcPct val="90000"/>
              </a:lnSpc>
              <a:buClr>
                <a:srgbClr val="0563c1"/>
              </a:buClr>
              <a:buFont typeface="Arial"/>
              <a:buChar char="•"/>
            </a:pPr>
            <a:r>
              <a:rPr lang="en-GB" sz="2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3"/>
              </a:rPr>
              <a:t>http://catsr.ite.gmu.edu/pubs/Smith_ICRATPaper.pdf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pic>
        <p:nvPicPr>
          <p:cNvPr id="128" name="Shape 143" descr=""/>
          <p:cNvPicPr/>
          <p:nvPr/>
        </p:nvPicPr>
        <p:blipFill>
          <a:blip r:embed="rId4"/>
          <a:stretch/>
        </p:blipFill>
        <p:spPr>
          <a:xfrm>
            <a:off x="9021240" y="3590640"/>
            <a:ext cx="2919960" cy="3321000"/>
          </a:xfrm>
          <a:prstGeom prst="rect">
            <a:avLst/>
          </a:prstGeom>
          <a:ln>
            <a:noFill/>
          </a:ln>
        </p:spPr>
      </p:pic>
      <p:pic>
        <p:nvPicPr>
          <p:cNvPr id="129" name="Shape 144" descr=""/>
          <p:cNvPicPr/>
          <p:nvPr/>
        </p:nvPicPr>
        <p:blipFill>
          <a:blip r:embed="rId5"/>
          <a:stretch/>
        </p:blipFill>
        <p:spPr>
          <a:xfrm>
            <a:off x="8919720" y="1464840"/>
            <a:ext cx="3113640" cy="1608480"/>
          </a:xfrm>
          <a:prstGeom prst="rect">
            <a:avLst/>
          </a:prstGeom>
          <a:ln>
            <a:noFill/>
          </a:ln>
        </p:spPr>
      </p:pic>
      <p:sp>
        <p:nvSpPr>
          <p:cNvPr id="130" name="CustomShape 3"/>
          <p:cNvSpPr/>
          <p:nvPr/>
        </p:nvSpPr>
        <p:spPr>
          <a:xfrm>
            <a:off x="9150120" y="2972520"/>
            <a:ext cx="2652840" cy="91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Bin1 : delay &lt; 15 m</a:t>
            </a:r>
            <a:endParaRPr/>
          </a:p>
          <a:p>
            <a:pPr>
              <a:lnSpc>
                <a:spcPct val="100000"/>
              </a:lnSpc>
            </a:pPr>
            <a:r>
              <a:rPr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Bin2 : 15m to 25m</a:t>
            </a:r>
            <a:endParaRPr/>
          </a:p>
          <a:p>
            <a:pPr>
              <a:lnSpc>
                <a:spcPct val="100000"/>
              </a:lnSpc>
            </a:pPr>
            <a:r>
              <a:rPr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Bin3 : 25 to 40m</a:t>
            </a:r>
            <a:endParaRPr/>
          </a:p>
          <a:p>
            <a:pPr>
              <a:lnSpc>
                <a:spcPct val="100000"/>
              </a:lnSpc>
            </a:pPr>
            <a:r>
              <a:rPr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Bin4 : 40 to 60m</a:t>
            </a:r>
            <a:endParaRPr/>
          </a:p>
          <a:p>
            <a:pPr>
              <a:lnSpc>
                <a:spcPct val="100000"/>
              </a:lnSpc>
            </a:pPr>
            <a:r>
              <a:rPr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Bin5 : &gt;= 60m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838080" y="365040"/>
            <a:ext cx="1051452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Predicting Flight Delays – Commercial Sites</a:t>
            </a:r>
            <a:endParaRPr/>
          </a:p>
        </p:txBody>
      </p:sp>
      <p:sp>
        <p:nvSpPr>
          <p:cNvPr id="132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227520">
              <a:lnSpc>
                <a:spcPct val="90000"/>
              </a:lnSpc>
              <a:buFont typeface="Arial"/>
              <a:buChar char="•"/>
            </a:pPr>
            <a:r>
              <a:rPr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FlightCaster - 85% precision, 60% recall.</a:t>
            </a:r>
            <a:endParaRPr/>
          </a:p>
          <a:p>
            <a:pPr marL="457200" indent="-227520">
              <a:lnSpc>
                <a:spcPct val="90000"/>
              </a:lnSpc>
              <a:buClr>
                <a:srgbClr val="0563c1"/>
              </a:buClr>
              <a:buFont typeface="Arial"/>
              <a:buChar char="•"/>
            </a:pPr>
            <a:r>
              <a:rPr lang="en-GB" sz="2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1"/>
              </a:rPr>
              <a:t>http://www.datawrangling.com/how-flightcaster-squeezes-predictions-from-flight-data/</a:t>
            </a:r>
            <a:endParaRPr/>
          </a:p>
          <a:p>
            <a:pPr marL="228600" indent="-49680">
              <a:lnSpc>
                <a:spcPct val="90000"/>
              </a:lnSpc>
            </a:pPr>
            <a:endParaRPr/>
          </a:p>
        </p:txBody>
      </p:sp>
      <p:pic>
        <p:nvPicPr>
          <p:cNvPr id="133" name="Shape 152" descr=""/>
          <p:cNvPicPr/>
          <p:nvPr/>
        </p:nvPicPr>
        <p:blipFill>
          <a:blip r:embed="rId2"/>
          <a:stretch/>
        </p:blipFill>
        <p:spPr>
          <a:xfrm>
            <a:off x="5716800" y="2760480"/>
            <a:ext cx="5636160" cy="3890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Application>LibreOffice/5.0.3.2$Linux_X86_64 LibreOffice_project/00m0$Build-2</Application>
  <Paragraphs>218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language>en-GB</dc:language>
  <dcterms:modified xsi:type="dcterms:W3CDTF">2015-11-16T10:50:53Z</dcterms:modified>
  <cp:revision>21</cp:revision>
  <dc:title>Airline On Time Performance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15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21</vt:i4>
  </property>
</Properties>
</file>