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11.png" ContentType="image/png"/>
  <Override PartName="/ppt/media/image12.jpeg" ContentType="image/jpeg"/>
  <Override PartName="/ppt/media/image19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0DC1247-56C1-425D-9422-9BE0576A0DCA}" type="slidenum">
              <a:rPr lang="en-GB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5F1F4C-0DAC-4752-B707-AAC6BF3DE57F}" type="slidenum"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70A1FFB-A676-452C-8965-3236F6C72524}" type="slidenum"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6C9939-DA91-4476-8605-A43C92254758}" type="slidenum">
              <a:rPr lang="en-GB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4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4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4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C967D6-C618-4434-B15C-D9A679D83B81}" type="slidenum">
              <a:rPr lang="en-GB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stat-computing.org/dataexpo/2009/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seor.gmu.edu/~klaskey/papers/delay.pdf" TargetMode="External"/><Relationship Id="rId2" Type="http://schemas.openxmlformats.org/officeDocument/2006/relationships/hyperlink" Target="http://seor.gmu.edu/~klaskey/papers/delay.pdf" TargetMode="External"/><Relationship Id="rId3" Type="http://schemas.openxmlformats.org/officeDocument/2006/relationships/hyperlink" Target="http://catsr.ite.gmu.edu/pubs/Smith_ICRATPaper.pdf" TargetMode="External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datawrangling.com/how-flightcaster-squeezes-predictions-from-flight-data/" TargetMode="External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Airline On Time Performance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Adrian Lim, Lynnette Ng, Toh Zijing</a:t>
            </a:r>
            <a:endParaRPr/>
          </a:p>
          <a:p>
            <a:pPr algn="ctr">
              <a:lnSpc>
                <a:spcPct val="90000"/>
              </a:lnSpc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Group 34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ASA flight data from Years 2007: ~7m records (1.04GB)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weather data from NOAA: </a:t>
            </a:r>
            <a:r>
              <a:rPr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Daily Wind Speed, Daily Min/Max temperature, Daily Precipitation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distance between airports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Python, Sklearn, Hadoop (Map-Reduce), Plot.ly for visualisation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Tembusu Compute Cluster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2722320" y="4826520"/>
            <a:ext cx="6454800" cy="175392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Given a flight details, can we whether the flight will be delayed?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Input: Flight data + Weather Data + Distance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Output: Predicted IsDelayed with 95% confidence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Delay = Delay Time &gt; 15 minutes (by RITA definition)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 – Exploring the Data 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Preprocessing/ Merging the data </a:t>
            </a:r>
            <a:endParaRPr/>
          </a:p>
          <a:p>
            <a:pPr lvl="1" marL="685800" indent="-22824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Total Delay = Arrival Delay + Departure Delay + Carrier Delay + Security Delay 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 Weather Delay + Security Delay + Late Aircraft Delay</a:t>
            </a:r>
            <a:endParaRPr/>
          </a:p>
          <a:p>
            <a:pPr lvl="1" marL="685800" indent="-22824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Boolean variable IsDelayed if Total Delay &gt; 15 minutes </a:t>
            </a:r>
            <a:endParaRPr/>
          </a:p>
          <a:p>
            <a:pPr lvl="1" marL="685800" indent="-22824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aircraft cancelled, Total Delay and IsDelayed set to infinity</a:t>
            </a:r>
            <a:endParaRPr/>
          </a:p>
          <a:p>
            <a:pPr lvl="1" marL="685800" indent="-22824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Days from nearest holiday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weather data and distances between airports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Sorted the data by DateTime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Nominal data columns to numeric data columns</a:t>
            </a:r>
            <a:endParaRPr/>
          </a:p>
          <a:p>
            <a:pPr marL="228600" indent="-228240">
              <a:lnSpc>
                <a:spcPct val="10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Number of Flight Delays in 2007: 2244514 Delayed Flights, 30%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/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2184480" y="368280"/>
            <a:ext cx="7817760" cy="611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/>
          </a:p>
        </p:txBody>
      </p:sp>
      <p:pic>
        <p:nvPicPr>
          <p:cNvPr id="151" name="Picture 3" descr=""/>
          <p:cNvPicPr/>
          <p:nvPr/>
        </p:nvPicPr>
        <p:blipFill>
          <a:blip r:embed="rId1"/>
          <a:stretch/>
        </p:blipFill>
        <p:spPr>
          <a:xfrm>
            <a:off x="2184480" y="368280"/>
            <a:ext cx="7817760" cy="611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/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2184480" y="368280"/>
            <a:ext cx="7817760" cy="611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156" name="Picture 1" descr=""/>
          <p:cNvPicPr/>
          <p:nvPr/>
        </p:nvPicPr>
        <p:blipFill>
          <a:blip r:embed="rId1"/>
          <a:stretch/>
        </p:blipFill>
        <p:spPr>
          <a:xfrm>
            <a:off x="1869480" y="365040"/>
            <a:ext cx="8135280" cy="6365520"/>
          </a:xfrm>
          <a:prstGeom prst="rect">
            <a:avLst/>
          </a:prstGeom>
          <a:ln>
            <a:noFill/>
          </a:ln>
        </p:spPr>
      </p:pic>
      <p:sp>
        <p:nvSpPr>
          <p:cNvPr id="157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 – Predicting Data</a:t>
            </a:r>
            <a:endParaRPr/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1066680" y="1690560"/>
            <a:ext cx="10058040" cy="511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Approach – Evaluation of Prediction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Precision vs Recall </a:t>
            </a:r>
            <a:endParaRPr/>
          </a:p>
          <a:p>
            <a:pPr lvl="1" marL="743040" indent="-28548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Prefer False Negatives (low recall): OK to anticipate a delay than be delayed</a:t>
            </a:r>
            <a:endParaRPr/>
          </a:p>
          <a:p>
            <a:pPr lvl="1" marL="743040" indent="-285480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False Positives not preferred (High precision)</a:t>
            </a:r>
            <a:endParaRPr/>
          </a:p>
        </p:txBody>
      </p:sp>
      <p:pic>
        <p:nvPicPr>
          <p:cNvPr id="162" name="Picture 1" descr=""/>
          <p:cNvPicPr/>
          <p:nvPr/>
        </p:nvPicPr>
        <p:blipFill>
          <a:blip r:embed="rId1"/>
          <a:stretch/>
        </p:blipFill>
        <p:spPr>
          <a:xfrm>
            <a:off x="194400" y="4071600"/>
            <a:ext cx="5663880" cy="1790280"/>
          </a:xfrm>
          <a:prstGeom prst="rect">
            <a:avLst/>
          </a:prstGeom>
          <a:ln>
            <a:noFill/>
          </a:ln>
        </p:spPr>
      </p:pic>
      <p:pic>
        <p:nvPicPr>
          <p:cNvPr id="163" name="Picture 3" descr=""/>
          <p:cNvPicPr/>
          <p:nvPr/>
        </p:nvPicPr>
        <p:blipFill>
          <a:blip r:embed="rId2"/>
          <a:stretch/>
        </p:blipFill>
        <p:spPr>
          <a:xfrm>
            <a:off x="5999400" y="4147560"/>
            <a:ext cx="5447880" cy="171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9378000" y="4129920"/>
            <a:ext cx="2646000" cy="26456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9378000" y="1512720"/>
            <a:ext cx="2646000" cy="2645640"/>
          </a:xfrm>
          <a:prstGeom prst="rect">
            <a:avLst/>
          </a:prstGeom>
          <a:ln>
            <a:noFill/>
          </a:ln>
        </p:spPr>
      </p:pic>
      <p:pic>
        <p:nvPicPr>
          <p:cNvPr id="166" name="Picture 11" descr=""/>
          <p:cNvPicPr/>
          <p:nvPr/>
        </p:nvPicPr>
        <p:blipFill>
          <a:blip r:embed="rId3"/>
          <a:stretch/>
        </p:blipFill>
        <p:spPr>
          <a:xfrm>
            <a:off x="6918840" y="4156920"/>
            <a:ext cx="2422080" cy="2421720"/>
          </a:xfrm>
          <a:prstGeom prst="rect">
            <a:avLst/>
          </a:prstGeom>
          <a:ln>
            <a:noFill/>
          </a:ln>
        </p:spPr>
      </p:pic>
      <p:pic>
        <p:nvPicPr>
          <p:cNvPr id="167" name="Picture 10" descr=""/>
          <p:cNvPicPr/>
          <p:nvPr/>
        </p:nvPicPr>
        <p:blipFill>
          <a:blip r:embed="rId4"/>
          <a:stretch/>
        </p:blipFill>
        <p:spPr>
          <a:xfrm>
            <a:off x="6919560" y="1497600"/>
            <a:ext cx="2644560" cy="2644200"/>
          </a:xfrm>
          <a:prstGeom prst="rect">
            <a:avLst/>
          </a:prstGeom>
          <a:ln>
            <a:noFill/>
          </a:ln>
        </p:spPr>
      </p:pic>
      <p:pic>
        <p:nvPicPr>
          <p:cNvPr id="168" name="Picture 9" descr=""/>
          <p:cNvPicPr/>
          <p:nvPr/>
        </p:nvPicPr>
        <p:blipFill>
          <a:blip r:embed="rId5"/>
          <a:stretch/>
        </p:blipFill>
        <p:spPr>
          <a:xfrm>
            <a:off x="4502880" y="4073040"/>
            <a:ext cx="2416320" cy="2416680"/>
          </a:xfrm>
          <a:prstGeom prst="rect">
            <a:avLst/>
          </a:prstGeom>
          <a:ln>
            <a:noFill/>
          </a:ln>
        </p:spPr>
      </p:pic>
      <p:pic>
        <p:nvPicPr>
          <p:cNvPr id="169" name="Picture 8" descr=""/>
          <p:cNvPicPr/>
          <p:nvPr/>
        </p:nvPicPr>
        <p:blipFill>
          <a:blip r:embed="rId6"/>
          <a:stretch/>
        </p:blipFill>
        <p:spPr>
          <a:xfrm>
            <a:off x="4592160" y="1497600"/>
            <a:ext cx="2513160" cy="2513520"/>
          </a:xfrm>
          <a:prstGeom prst="rect">
            <a:avLst/>
          </a:prstGeom>
          <a:ln>
            <a:noFill/>
          </a:ln>
        </p:spPr>
      </p:pic>
      <p:pic>
        <p:nvPicPr>
          <p:cNvPr id="170" name="Picture 7" descr=""/>
          <p:cNvPicPr/>
          <p:nvPr/>
        </p:nvPicPr>
        <p:blipFill>
          <a:blip r:embed="rId7"/>
          <a:stretch/>
        </p:blipFill>
        <p:spPr>
          <a:xfrm>
            <a:off x="2154960" y="4038120"/>
            <a:ext cx="2541240" cy="2540520"/>
          </a:xfrm>
          <a:prstGeom prst="rect">
            <a:avLst/>
          </a:prstGeom>
          <a:ln>
            <a:noFill/>
          </a:ln>
        </p:spPr>
      </p:pic>
      <p:pic>
        <p:nvPicPr>
          <p:cNvPr id="171" name="Picture 6" descr=""/>
          <p:cNvPicPr/>
          <p:nvPr/>
        </p:nvPicPr>
        <p:blipFill>
          <a:blip r:embed="rId8"/>
          <a:stretch/>
        </p:blipFill>
        <p:spPr>
          <a:xfrm>
            <a:off x="2314080" y="1521360"/>
            <a:ext cx="2463480" cy="2464200"/>
          </a:xfrm>
          <a:prstGeom prst="rect">
            <a:avLst/>
          </a:prstGeom>
          <a:ln>
            <a:noFill/>
          </a:ln>
        </p:spPr>
      </p:pic>
      <p:pic>
        <p:nvPicPr>
          <p:cNvPr id="172" name="Picture 3" descr=""/>
          <p:cNvPicPr/>
          <p:nvPr/>
        </p:nvPicPr>
        <p:blipFill>
          <a:blip r:embed="rId9"/>
          <a:stretch/>
        </p:blipFill>
        <p:spPr>
          <a:xfrm>
            <a:off x="0" y="1495800"/>
            <a:ext cx="2489760" cy="2489760"/>
          </a:xfrm>
          <a:prstGeom prst="rect">
            <a:avLst/>
          </a:prstGeom>
          <a:ln>
            <a:noFill/>
          </a:ln>
        </p:spPr>
      </p:pic>
      <p:pic>
        <p:nvPicPr>
          <p:cNvPr id="173" name="Picture 4" descr=""/>
          <p:cNvPicPr/>
          <p:nvPr/>
        </p:nvPicPr>
        <p:blipFill>
          <a:blip r:embed="rId10"/>
          <a:stretch/>
        </p:blipFill>
        <p:spPr>
          <a:xfrm>
            <a:off x="0" y="4038120"/>
            <a:ext cx="2362680" cy="2362680"/>
          </a:xfrm>
          <a:prstGeom prst="rect">
            <a:avLst/>
          </a:prstGeom>
          <a:ln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Further Work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 indent="-5040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Scale up to full dataset from Years 1987 – 2008</a:t>
            </a:r>
            <a:endParaRPr/>
          </a:p>
          <a:p>
            <a:pPr marL="228600" indent="-5040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Explore different parameters of classifiers: </a:t>
            </a:r>
            <a:endParaRPr/>
          </a:p>
          <a:p>
            <a:pPr lvl="1" marL="685800" indent="-75960">
              <a:lnSpc>
                <a:spcPct val="10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Optimising Hyperparameters – Gaussian Processes? </a:t>
            </a:r>
            <a:endParaRPr/>
          </a:p>
          <a:p>
            <a:pPr marL="228600" indent="-5040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Explore more different k sizes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Dataset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ASA Data Expo 2009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arrival and departure details for all commercial flights within the USA, from October 1987 to April 2008. 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~120 million records, ~12GB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2711160" y="4380480"/>
            <a:ext cx="5943240" cy="92304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Have you ever been stuck in an airport because your flight was delayed or cancelled and wondered if you could have predicted it if you'd had more data?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" indent="-5040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 best, 90% with k=n/3 and Gradient Boosted Regressor </a:t>
            </a:r>
            <a:endParaRPr/>
          </a:p>
          <a:p>
            <a:pPr marL="228600" indent="-5040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Small window sizes do have high precision – don’t need a lot of data for flight prediction 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END 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Dataset </a:t>
            </a:r>
            <a:endParaRPr/>
          </a:p>
        </p:txBody>
      </p:sp>
      <p:pic>
        <p:nvPicPr>
          <p:cNvPr id="90" name="Shape 98" descr=""/>
          <p:cNvPicPr/>
          <p:nvPr/>
        </p:nvPicPr>
        <p:blipFill>
          <a:blip r:embed="rId1"/>
          <a:srcRect l="2526" t="2249" r="37143" b="0"/>
          <a:stretch/>
        </p:blipFill>
        <p:spPr>
          <a:xfrm>
            <a:off x="996120" y="1616040"/>
            <a:ext cx="4021920" cy="500760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91" name="Shape 99" descr=""/>
          <p:cNvPicPr/>
          <p:nvPr/>
        </p:nvPicPr>
        <p:blipFill>
          <a:blip r:embed="rId2"/>
          <a:stretch/>
        </p:blipFill>
        <p:spPr>
          <a:xfrm>
            <a:off x="5119920" y="1616040"/>
            <a:ext cx="6532920" cy="247032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996120" y="1850040"/>
            <a:ext cx="4021920" cy="196668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5176800" y="1616040"/>
            <a:ext cx="6334920" cy="51012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996120" y="4590720"/>
            <a:ext cx="4021920" cy="73584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996120" y="5850720"/>
            <a:ext cx="4021920" cy="773280"/>
          </a:xfrm>
          <a:prstGeom prst="rect">
            <a:avLst/>
          </a:prstGeom>
          <a:solidFill>
            <a:srgbClr val="9cc2e5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996120" y="3817080"/>
            <a:ext cx="4021920" cy="773280"/>
          </a:xfrm>
          <a:prstGeom prst="rect">
            <a:avLst/>
          </a:prstGeom>
          <a:solidFill>
            <a:srgbClr val="a8d08c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7"/>
          <p:cNvSpPr/>
          <p:nvPr/>
        </p:nvSpPr>
        <p:spPr>
          <a:xfrm>
            <a:off x="5218920" y="2123280"/>
            <a:ext cx="6334920" cy="188496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8"/>
          <p:cNvSpPr/>
          <p:nvPr/>
        </p:nvSpPr>
        <p:spPr>
          <a:xfrm>
            <a:off x="996120" y="5364000"/>
            <a:ext cx="4021920" cy="47700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9"/>
          <p:cNvSpPr/>
          <p:nvPr/>
        </p:nvSpPr>
        <p:spPr>
          <a:xfrm>
            <a:off x="9488160" y="6070320"/>
            <a:ext cx="2063880" cy="47700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Delay Statistics</a:t>
            </a:r>
            <a:endParaRPr/>
          </a:p>
        </p:txBody>
      </p:sp>
      <p:sp>
        <p:nvSpPr>
          <p:cNvPr id="100" name="CustomShape 10"/>
          <p:cNvSpPr/>
          <p:nvPr/>
        </p:nvSpPr>
        <p:spPr>
          <a:xfrm>
            <a:off x="9475920" y="5478480"/>
            <a:ext cx="2063880" cy="477000"/>
          </a:xfrm>
          <a:prstGeom prst="rect">
            <a:avLst/>
          </a:prstGeom>
          <a:solidFill>
            <a:srgbClr val="c55a1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Temporal Data</a:t>
            </a:r>
            <a:endParaRPr/>
          </a:p>
        </p:txBody>
      </p:sp>
      <p:sp>
        <p:nvSpPr>
          <p:cNvPr id="101" name="CustomShape 11"/>
          <p:cNvSpPr/>
          <p:nvPr/>
        </p:nvSpPr>
        <p:spPr>
          <a:xfrm>
            <a:off x="9488160" y="4886640"/>
            <a:ext cx="2063880" cy="477000"/>
          </a:xfrm>
          <a:prstGeom prst="rect">
            <a:avLst/>
          </a:prstGeom>
          <a:solidFill>
            <a:srgbClr val="a8d08c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Carrier Data</a:t>
            </a:r>
            <a:endParaRPr/>
          </a:p>
        </p:txBody>
      </p:sp>
      <p:sp>
        <p:nvSpPr>
          <p:cNvPr id="102" name="CustomShape 12"/>
          <p:cNvSpPr/>
          <p:nvPr/>
        </p:nvSpPr>
        <p:spPr>
          <a:xfrm>
            <a:off x="9488160" y="4341240"/>
            <a:ext cx="2063880" cy="477000"/>
          </a:xfrm>
          <a:prstGeom prst="rect">
            <a:avLst/>
          </a:prstGeom>
          <a:solidFill>
            <a:srgbClr val="8da9db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Spatial Data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Table 1"/>
          <p:cNvGraphicFramePr/>
          <p:nvPr/>
        </p:nvGraphicFramePr>
        <p:xfrm>
          <a:off x="643680" y="30600"/>
          <a:ext cx="5853960" cy="9179640"/>
        </p:xfrm>
        <a:graphic>
          <a:graphicData uri="http://schemas.openxmlformats.org/drawingml/2006/table">
            <a:tbl>
              <a:tblPr/>
              <a:tblGrid>
                <a:gridCol w="413640"/>
                <a:gridCol w="1704600"/>
                <a:gridCol w="3735720"/>
              </a:tblGrid>
              <a:tr h="306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Name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Description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Year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1987-2008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Month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1-12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DayofMonth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1-31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DayOfWeek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 (Monday) – 7 (Sunday)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DepTime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Actual departure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CRSDepTime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Scheduled departure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ArrTime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Actual arrival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CRSArrTime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Scheduled arrival time (local,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UniqueCarrier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Unique carrier code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FlightNum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Flight number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TailNum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Plane tail number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ActualElapsedTime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CRSElapsedTime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AirTime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ArrDelay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Arrival delay, 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DepDelay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Departure delay, 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Origin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Origin airport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Dest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Destination airport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Distance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miles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TaxiIn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 in time, 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TaxiOut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Taxi out time 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Cancelled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Was the flight cancelled?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CancellationCode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Reason for cancellation (A = carrier, B = weather, C = NAS, D = security)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Diverted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 = yes, 0 = no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CarrierDelay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WeatherDelay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NASDelay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SecurityDelay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LateAircraftDelay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 Minutes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" name="CustomShape 2"/>
          <p:cNvSpPr/>
          <p:nvPr/>
        </p:nvSpPr>
        <p:spPr>
          <a:xfrm>
            <a:off x="643680" y="343440"/>
            <a:ext cx="5853960" cy="242172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643680" y="6166800"/>
            <a:ext cx="5853960" cy="59364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643680" y="3702240"/>
            <a:ext cx="5853960" cy="906480"/>
          </a:xfrm>
          <a:prstGeom prst="rect">
            <a:avLst/>
          </a:prstGeom>
          <a:solidFill>
            <a:srgbClr val="ed7d31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643680" y="5241240"/>
            <a:ext cx="5853960" cy="886680"/>
          </a:xfrm>
          <a:prstGeom prst="rect">
            <a:avLst/>
          </a:prstGeom>
          <a:solidFill>
            <a:srgbClr val="9cc2e5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>
            <a:off x="643680" y="2802600"/>
            <a:ext cx="5853960" cy="909000"/>
          </a:xfrm>
          <a:prstGeom prst="rect">
            <a:avLst/>
          </a:prstGeom>
          <a:solidFill>
            <a:srgbClr val="a8d08c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>
            <a:off x="643680" y="6760800"/>
            <a:ext cx="5853960" cy="266148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8"/>
          <p:cNvSpPr/>
          <p:nvPr/>
        </p:nvSpPr>
        <p:spPr>
          <a:xfrm>
            <a:off x="643680" y="4651200"/>
            <a:ext cx="5853960" cy="547200"/>
          </a:xfrm>
          <a:prstGeom prst="rect">
            <a:avLst/>
          </a:prstGeom>
          <a:solidFill>
            <a:srgbClr val="ffd966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Weather Dataset from NOAA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838080" y="15703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Collected from the Airport Weather Station: 2007-2008</a:t>
            </a:r>
            <a:endParaRPr/>
          </a:p>
          <a:p>
            <a:pPr marL="228600" indent="-50400">
              <a:lnSpc>
                <a:spcPct val="90000"/>
              </a:lnSpc>
            </a:pPr>
            <a:endParaRPr/>
          </a:p>
          <a:p>
            <a:pPr marL="228600" indent="-50400">
              <a:lnSpc>
                <a:spcPct val="90000"/>
              </a:lnSpc>
            </a:pPr>
            <a:endParaRPr/>
          </a:p>
        </p:txBody>
      </p:sp>
      <p:graphicFrame>
        <p:nvGraphicFramePr>
          <p:cNvPr id="113" name="Table 3"/>
          <p:cNvGraphicFramePr/>
          <p:nvPr/>
        </p:nvGraphicFramePr>
        <p:xfrm>
          <a:off x="838080" y="2144520"/>
          <a:ext cx="7433280" cy="3776760"/>
        </p:xfrm>
        <a:graphic>
          <a:graphicData uri="http://schemas.openxmlformats.org/drawingml/2006/table">
            <a:tbl>
              <a:tblPr/>
              <a:tblGrid>
                <a:gridCol w="477720"/>
                <a:gridCol w="672480"/>
                <a:gridCol w="6283440"/>
              </a:tblGrid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WSF2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Fastest 2-minute wind speed (tenths of meters per second)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FMTM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Time of fastest mile or fastest 1-minute wind (hours and minutes, i.e,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WDF2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Direction of fastest 2-minute wind (degrees)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AWND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Average daily wind speed (tenths of meters per second)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WSF5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Fastest 5-second wind speed (tenths of meters per second)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WDF5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Direction of fastest 5-second wind (degrees)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SNOW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Snowfall (mm)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PGTM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Peak gust time (hours and minutes, i.e., HHMM)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TMAX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Maximum temperature (tenths of degrees C)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TMIN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Minimum temperature (tenths of degrees C)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PRCP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Precipitation (tenths of mm)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SNWD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Snow depth (mm)</a:t>
                      </a: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	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4" name="CustomShape 4"/>
          <p:cNvSpPr/>
          <p:nvPr/>
        </p:nvSpPr>
        <p:spPr>
          <a:xfrm>
            <a:off x="8782560" y="2144520"/>
            <a:ext cx="2571120" cy="20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1. Missing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i.e. airport has no weather station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Mean of state 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Intelligently guess, i.e. Las Vegas weather 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8782560" y="4344120"/>
            <a:ext cx="2571120" cy="20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2. Inaccurate data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SBA has no temperature readings but reported -9999.0 for TMAX and TMIN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 data cleaning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Latitude &amp; Longitude of Airports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838080" y="15703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Collected from ??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Distance between airports in dataset calculated </a:t>
            </a:r>
            <a:endParaRPr/>
          </a:p>
          <a:p>
            <a:pPr marL="228600" indent="-50400">
              <a:lnSpc>
                <a:spcPct val="90000"/>
              </a:lnSpc>
            </a:pPr>
            <a:endParaRPr/>
          </a:p>
          <a:p>
            <a:pPr marL="228600" indent="-50400">
              <a:lnSpc>
                <a:spcPct val="90000"/>
              </a:lnSpc>
            </a:pPr>
            <a:endParaRPr/>
          </a:p>
        </p:txBody>
      </p:sp>
      <p:pic>
        <p:nvPicPr>
          <p:cNvPr id="118" name="Picture 1" descr=""/>
          <p:cNvPicPr/>
          <p:nvPr/>
        </p:nvPicPr>
        <p:blipFill>
          <a:blip r:embed="rId1"/>
          <a:srcRect l="23195" t="21113" r="20479" b="16895"/>
          <a:stretch/>
        </p:blipFill>
        <p:spPr>
          <a:xfrm>
            <a:off x="3490200" y="2723400"/>
            <a:ext cx="5017680" cy="394488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3587760" y="6033600"/>
            <a:ext cx="30142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Flight paths within US Airports 2007</a:t>
            </a:r>
            <a:endParaRPr/>
          </a:p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Plotted with Plot.ly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Original Challenge: Visualisation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838080" y="15598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SzPct val="116000"/>
              <a:buFont typeface="Arial"/>
              <a:buChar char="•"/>
            </a:pPr>
            <a:r>
              <a:rPr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Data: </a:t>
            </a: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Dates, Arrival and departure times, Flight times, Origin and destination, Carrier</a:t>
            </a:r>
            <a:endParaRPr/>
          </a:p>
          <a:p>
            <a:pPr marL="228600" indent="-50400">
              <a:lnSpc>
                <a:spcPct val="100000"/>
              </a:lnSpc>
              <a:buFont typeface="Arial"/>
              <a:buChar char="•"/>
            </a:pPr>
            <a:r>
              <a:rPr lang="en-GB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http://stat-computing.org/dataexpo/2009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22" name="Shape 126" descr=""/>
          <p:cNvPicPr/>
          <p:nvPr/>
        </p:nvPicPr>
        <p:blipFill>
          <a:blip r:embed="rId2"/>
          <a:stretch/>
        </p:blipFill>
        <p:spPr>
          <a:xfrm>
            <a:off x="206280" y="3252960"/>
            <a:ext cx="4039560" cy="15109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1081080" y="4706280"/>
            <a:ext cx="252036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% of flights delayed by &gt;15 mins</a:t>
            </a:r>
            <a:endParaRPr/>
          </a:p>
        </p:txBody>
      </p:sp>
      <p:pic>
        <p:nvPicPr>
          <p:cNvPr id="124" name="Shape 128" descr=""/>
          <p:cNvPicPr/>
          <p:nvPr/>
        </p:nvPicPr>
        <p:blipFill>
          <a:blip r:embed="rId3"/>
          <a:stretch/>
        </p:blipFill>
        <p:spPr>
          <a:xfrm>
            <a:off x="431280" y="5014080"/>
            <a:ext cx="3513240" cy="187848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750240" y="5649480"/>
            <a:ext cx="280260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Seasonal Flights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 flights (blue) vs Late Flights (red)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237600" y="2787480"/>
            <a:ext cx="4008240" cy="3690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Temporal Effects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4461120" y="2804760"/>
            <a:ext cx="4008240" cy="3690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Spatial Effects</a:t>
            </a:r>
            <a:endParaRPr/>
          </a:p>
        </p:txBody>
      </p:sp>
      <p:pic>
        <p:nvPicPr>
          <p:cNvPr id="128" name="Shape 132" descr=""/>
          <p:cNvPicPr/>
          <p:nvPr/>
        </p:nvPicPr>
        <p:blipFill>
          <a:blip r:embed="rId4"/>
          <a:stretch/>
        </p:blipFill>
        <p:spPr>
          <a:xfrm>
            <a:off x="4322880" y="3406320"/>
            <a:ext cx="4168080" cy="2833920"/>
          </a:xfrm>
          <a:prstGeom prst="rect">
            <a:avLst/>
          </a:prstGeom>
          <a:ln>
            <a:noFill/>
          </a:ln>
        </p:spPr>
      </p:pic>
      <p:sp>
        <p:nvSpPr>
          <p:cNvPr id="129" name="CustomShape 7"/>
          <p:cNvSpPr/>
          <p:nvPr/>
        </p:nvSpPr>
        <p:spPr>
          <a:xfrm>
            <a:off x="4252320" y="6240600"/>
            <a:ext cx="40788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Airports with consistent delays: Newark, JFK, ORD</a:t>
            </a:r>
            <a:endParaRPr/>
          </a:p>
        </p:txBody>
      </p:sp>
      <p:pic>
        <p:nvPicPr>
          <p:cNvPr id="130" name="Shape 134" descr=""/>
          <p:cNvPicPr/>
          <p:nvPr/>
        </p:nvPicPr>
        <p:blipFill>
          <a:blip r:embed="rId5"/>
          <a:srcRect l="0" t="0" r="16749" b="0"/>
          <a:stretch/>
        </p:blipFill>
        <p:spPr>
          <a:xfrm>
            <a:off x="8632800" y="3252960"/>
            <a:ext cx="3146400" cy="2380680"/>
          </a:xfrm>
          <a:prstGeom prst="rect">
            <a:avLst/>
          </a:prstGeom>
          <a:ln>
            <a:noFill/>
          </a:ln>
        </p:spPr>
      </p:pic>
      <p:sp>
        <p:nvSpPr>
          <p:cNvPr id="131" name="CustomShape 8"/>
          <p:cNvSpPr/>
          <p:nvPr/>
        </p:nvSpPr>
        <p:spPr>
          <a:xfrm>
            <a:off x="8629200" y="2804760"/>
            <a:ext cx="3493800" cy="3690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Carrier Effects</a:t>
            </a:r>
            <a:endParaRPr/>
          </a:p>
        </p:txBody>
      </p:sp>
      <p:sp>
        <p:nvSpPr>
          <p:cNvPr id="132" name="CustomShape 9"/>
          <p:cNvSpPr/>
          <p:nvPr/>
        </p:nvSpPr>
        <p:spPr>
          <a:xfrm>
            <a:off x="8709480" y="6025320"/>
            <a:ext cx="318816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Carriers often on time: Aloha, Hawaiian, Southwest…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Predicting Flight Delays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7965360" cy="435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Naive Bayes</a:t>
            </a:r>
            <a:endParaRPr/>
          </a:p>
          <a:p>
            <a:pPr lvl="1" marL="685800" indent="-75960">
              <a:lnSpc>
                <a:spcPct val="90000"/>
              </a:lnSpc>
              <a:buFont typeface="Arial"/>
              <a:buChar char="•"/>
            </a:pPr>
            <a:r>
              <a:rPr b="1" lang="en-GB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~81%</a:t>
            </a:r>
            <a:endParaRPr/>
          </a:p>
          <a:p>
            <a:pPr lvl="1" marL="685800" indent="-75960">
              <a:lnSpc>
                <a:spcPct val="90000"/>
              </a:lnSpc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Estimation of delay propagation in the national aviation system using bayesian networks (Ning Xu, George Donohue, Kathryn Blackmond Laskey, Chun-Hung Chen)</a:t>
            </a:r>
            <a:endParaRPr/>
          </a:p>
          <a:p>
            <a:pPr lvl="2" marL="1143000" indent="-101160">
              <a:lnSpc>
                <a:spcPct val="90000"/>
              </a:lnSpc>
              <a:buFont typeface="Arial"/>
              <a:buChar char="•"/>
            </a:pPr>
            <a:r>
              <a:rPr lang="en-GB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http://seor.gmu.edu/~</a:t>
            </a:r>
            <a:r>
              <a:rPr lang="en-GB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klaskey/papers/delay.pdf</a:t>
            </a:r>
            <a:endParaRPr/>
          </a:p>
          <a:p>
            <a:pPr marL="228600" indent="-5040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SVM</a:t>
            </a:r>
            <a:endParaRPr/>
          </a:p>
          <a:p>
            <a:pPr lvl="1" marL="685800" indent="-75960">
              <a:lnSpc>
                <a:spcPct val="90000"/>
              </a:lnSpc>
              <a:buSzPct val="85000"/>
              <a:buFont typeface="Arial"/>
              <a:buChar char="•"/>
            </a:pPr>
            <a:r>
              <a:rPr b="1" lang="en-GB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~83%</a:t>
            </a:r>
            <a:endParaRPr/>
          </a:p>
          <a:p>
            <a:pPr lvl="1" marL="685800" indent="-75960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Decision Support Tool for Predicting Aircraft Arrival Rates, Ground Delay Programs, and Airport Delays from Weather Forecasts</a:t>
            </a:r>
            <a:endParaRPr/>
          </a:p>
          <a:p>
            <a:pPr lvl="2" marL="1143000" indent="-101160">
              <a:lnSpc>
                <a:spcPct val="90000"/>
              </a:lnSpc>
              <a:buFont typeface="Arial"/>
              <a:buChar char="•"/>
            </a:pPr>
            <a:r>
              <a:rPr lang="en-GB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http://catsr.ite.gmu.edu/pubs/Smith_ICRATPaper.pdf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35" name="Shape 143" descr=""/>
          <p:cNvPicPr/>
          <p:nvPr/>
        </p:nvPicPr>
        <p:blipFill>
          <a:blip r:embed="rId4"/>
          <a:stretch/>
        </p:blipFill>
        <p:spPr>
          <a:xfrm>
            <a:off x="9021240" y="3590640"/>
            <a:ext cx="2920680" cy="3321720"/>
          </a:xfrm>
          <a:prstGeom prst="rect">
            <a:avLst/>
          </a:prstGeom>
          <a:ln>
            <a:noFill/>
          </a:ln>
        </p:spPr>
      </p:pic>
      <p:pic>
        <p:nvPicPr>
          <p:cNvPr id="136" name="Shape 144" descr=""/>
          <p:cNvPicPr/>
          <p:nvPr/>
        </p:nvPicPr>
        <p:blipFill>
          <a:blip r:embed="rId5"/>
          <a:stretch/>
        </p:blipFill>
        <p:spPr>
          <a:xfrm>
            <a:off x="8919720" y="1464840"/>
            <a:ext cx="3114360" cy="160920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9150120" y="2972520"/>
            <a:ext cx="2653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Bin1 : delay &lt; 15 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Bin2 : 15m to 25m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Bin3 : 25 to 40m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Bin4 : 40 to 60m</a:t>
            </a:r>
            <a:endParaRPr/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Bin5 : &gt;= 60m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Predicting Flight Delays – Commercial Sites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FlightCaster - 85% precision, 60% recall.</a:t>
            </a:r>
            <a:endParaRPr/>
          </a:p>
          <a:p>
            <a:pPr marL="457200" indent="-228240">
              <a:lnSpc>
                <a:spcPct val="90000"/>
              </a:lnSpc>
              <a:buFont typeface="Arial"/>
              <a:buChar char="•"/>
            </a:pPr>
            <a:r>
              <a:rPr lang="en-GB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http://www.datawrangling.com/how-flightcaster-squeezes-predictions-from-flight-data/</a:t>
            </a:r>
            <a:endParaRPr/>
          </a:p>
          <a:p>
            <a:pPr marL="228600" indent="-50400">
              <a:lnSpc>
                <a:spcPct val="90000"/>
              </a:lnSpc>
            </a:pPr>
            <a:endParaRPr/>
          </a:p>
        </p:txBody>
      </p:sp>
      <p:pic>
        <p:nvPicPr>
          <p:cNvPr id="140" name="Shape 152" descr=""/>
          <p:cNvPicPr/>
          <p:nvPr/>
        </p:nvPicPr>
        <p:blipFill>
          <a:blip r:embed="rId2"/>
          <a:stretch/>
        </p:blipFill>
        <p:spPr>
          <a:xfrm>
            <a:off x="5716800" y="2760480"/>
            <a:ext cx="5636880" cy="389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Application>LibreOffice/5.0.3.2$Linux_X86_64 LibreOffice_project/00m0$Build-2</Application>
  <Paragraphs>218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en-GB</dc:language>
  <dcterms:modified xsi:type="dcterms:W3CDTF">2015-11-15T07:14:11Z</dcterms:modified>
  <cp:revision>17</cp:revision>
  <dc:title>Airline On Time Performance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