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74" r:id="rId5"/>
    <p:sldId id="259" r:id="rId6"/>
    <p:sldId id="269" r:id="rId7"/>
    <p:sldId id="260" r:id="rId8"/>
    <p:sldId id="261" r:id="rId9"/>
    <p:sldId id="262" r:id="rId10"/>
    <p:sldId id="264" r:id="rId11"/>
    <p:sldId id="265" r:id="rId12"/>
    <p:sldId id="270" r:id="rId13"/>
    <p:sldId id="272" r:id="rId14"/>
    <p:sldId id="273" r:id="rId15"/>
    <p:sldId id="271" r:id="rId16"/>
    <p:sldId id="266" r:id="rId17"/>
    <p:sldId id="267" r:id="rId18"/>
    <p:sldId id="268" r:id="rId19"/>
  </p:sldIdLst>
  <p:sldSz cx="12192000" cy="6858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11FD91-D263-4F98-8BDC-36C23D85EC50}">
  <a:tblStyle styleId="{9811FD91-D263-4F98-8BDC-36C23D85EC5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4"/>
    <p:restoredTop sz="94643"/>
  </p:normalViewPr>
  <p:slideViewPr>
    <p:cSldViewPr snapToGrid="0" snapToObjects="1">
      <p:cViewPr varScale="1">
        <p:scale>
          <a:sx n="115" d="100"/>
          <a:sy n="115" d="100"/>
        </p:scale>
        <p:origin x="3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589417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57952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87597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59799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46651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435201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102199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52455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04308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9141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8670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5754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20707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30491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03189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67081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6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tat-computing.org/dataexpo/2009/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eor.gmu.edu/~klaskey/papers/delay.pdf" TargetMode="External"/><Relationship Id="rId4" Type="http://schemas.openxmlformats.org/officeDocument/2006/relationships/hyperlink" Target="http://catsr.ite.gmu.edu/pubs/Smith_ICRATPaper.pdf" TargetMode="External"/><Relationship Id="rId5" Type="http://schemas.openxmlformats.org/officeDocument/2006/relationships/image" Target="../media/image8.jpg"/><Relationship Id="rId6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wrangling.com/how-flightcaster-squeezes-predictions-from-flight-data/" TargetMode="External"/><Relationship Id="rId4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6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Airline On Time Performance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Adrian Lim, Lynnette Ng, Toh Zijing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34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Approach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ASA flight data from Years 2007: ~7m 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records (1.04GB)</a:t>
            </a:r>
            <a:endParaRPr lang="en-US"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weather data from NOAA: </a:t>
            </a:r>
            <a:r>
              <a:rPr lang="en-US" sz="2800" b="0" i="1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Daily Wind Speed, Daily Min/Max temperature, Daily Precipitation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distance between airports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Sklearn</a:t>
            </a:r>
            <a:r>
              <a:rPr lang="en-US" dirty="0" smtClean="0"/>
              <a:t>, Hadoop (Map-Reduce), </a:t>
            </a:r>
            <a:r>
              <a:rPr lang="en-US" dirty="0" err="1" smtClean="0"/>
              <a:t>Plot.ly</a:t>
            </a:r>
            <a:r>
              <a:rPr lang="en-US" dirty="0" smtClean="0"/>
              <a:t> for </a:t>
            </a:r>
            <a:r>
              <a:rPr lang="en-US" dirty="0" err="1" smtClean="0"/>
              <a:t>visualisation</a:t>
            </a:r>
            <a:endParaRPr lang="en-US" dirty="0" smtClean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Tembusu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Compute Cluster</a:t>
            </a:r>
            <a:endParaRPr lang="en-US"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2722452" y="4826662"/>
            <a:ext cx="6455001" cy="1754325"/>
          </a:xfrm>
          <a:prstGeom prst="rect">
            <a:avLst/>
          </a:prstGeom>
          <a:solidFill>
            <a:srgbClr val="F7CAAC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a flight details, can we </a:t>
            </a:r>
            <a:r>
              <a:rPr lang="en-US" sz="1800" b="1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whether the flight will be delayed? </a:t>
            </a:r>
            <a:endParaRPr lang="en-US" sz="1800" b="1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Input: Flight data + Weather Data </a:t>
            </a: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Distance data</a:t>
            </a:r>
            <a:endParaRPr lang="en-US" sz="1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 </a:t>
            </a: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Predicted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IsDelayed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</a:t>
            </a:r>
            <a:r>
              <a:rPr lang="en-US" sz="1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95% </a:t>
            </a: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confidence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Delay = Delay Time &gt; 15 minutes (by RITA definition)</a:t>
            </a:r>
            <a:endParaRPr lang="en-US" sz="1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Approach – Exploring the Data 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Preprocessing/ Merging the data 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Delay = Arrival Delay + Departure Delay + </a:t>
            </a:r>
            <a:r>
              <a:rPr lang="en-US" dirty="0" smtClean="0"/>
              <a:t>Carrier </a:t>
            </a:r>
            <a:r>
              <a:rPr lang="en-US" dirty="0"/>
              <a:t>Delay + Security </a:t>
            </a:r>
            <a:r>
              <a:rPr lang="en-US" dirty="0" smtClean="0"/>
              <a:t>Delay 			+ Weather Delay + Security Delay + Late Aircraft Delay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smtClean="0"/>
              <a:t>Boolean variable </a:t>
            </a:r>
            <a:r>
              <a:rPr lang="en-US" dirty="0" err="1" smtClean="0"/>
              <a:t>IsDelayed</a:t>
            </a:r>
            <a:r>
              <a:rPr lang="en-US" dirty="0" smtClean="0"/>
              <a:t> if Total Delay &gt; 15 minutes 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smtClean="0"/>
              <a:t>If aircraft cancelled, Total Delay and </a:t>
            </a:r>
            <a:r>
              <a:rPr lang="en-US" dirty="0" err="1" smtClean="0"/>
              <a:t>IsDelayed</a:t>
            </a:r>
            <a:r>
              <a:rPr lang="en-US" dirty="0" smtClean="0"/>
              <a:t> set to </a:t>
            </a:r>
            <a:r>
              <a:rPr lang="en-US" dirty="0" smtClean="0"/>
              <a:t>infinity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smtClean="0"/>
              <a:t>Days from nearest holiday</a:t>
            </a:r>
            <a:endParaRPr lang="en-US"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weather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and distances between airports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aseline="0" dirty="0" smtClean="0"/>
              <a:t>Sorted</a:t>
            </a:r>
            <a:r>
              <a:rPr lang="en-US" dirty="0" smtClean="0"/>
              <a:t> the data by </a:t>
            </a:r>
            <a:r>
              <a:rPr lang="en-US" dirty="0" err="1" smtClean="0"/>
              <a:t>DateTime</a:t>
            </a:r>
            <a:endParaRPr lang="en-US" dirty="0" smtClean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smtClean="0"/>
              <a:t>Nominal data columns </a:t>
            </a:r>
            <a:r>
              <a:rPr lang="en-US" smtClean="0"/>
              <a:t>to numeric data columns</a:t>
            </a:r>
            <a:endParaRPr lang="en-US" dirty="0" smtClean="0"/>
          </a:p>
          <a:p>
            <a:pPr indent="-228600">
              <a:buSzPct val="100000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Number of Flight Delays in 2007: 2244514 Delayed Flights, 30%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2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228600">
              <a:spcBef>
                <a:spcPts val="0"/>
              </a:spcBef>
              <a:buSzPct val="100000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400" y="368300"/>
            <a:ext cx="7818120" cy="611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297291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400" y="368300"/>
            <a:ext cx="7818120" cy="611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017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400" y="368300"/>
            <a:ext cx="7818120" cy="611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279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228600">
              <a:spcBef>
                <a:spcPts val="0"/>
              </a:spcBef>
              <a:buSzPct val="100000"/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48" y="365125"/>
            <a:ext cx="8135711" cy="636583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07953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Approach – Predicting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1690687"/>
            <a:ext cx="10058400" cy="51181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Approach – Evaluation of Prediction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Precision vs Recall 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Prefer False Negatives (</a:t>
            </a:r>
            <a:r>
              <a:rPr lang="en-US" dirty="0"/>
              <a:t>low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recall): OK to anticipate a delay than be delayed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85714"/>
              <a:buFont typeface="Arial"/>
              <a:buChar char="•"/>
            </a:pPr>
            <a:r>
              <a:rPr lang="en-US" dirty="0"/>
              <a:t>False Positives not preferred (High precision)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Exploration 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ensemble of classifiers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6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END 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ASA Data Expo 2009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Flight arrival and departure details for all commercial flights within the USA, from October 1987 to April 2008.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~120 million records, ~12GB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2711301" y="4380614"/>
            <a:ext cx="5943599" cy="923329"/>
          </a:xfrm>
          <a:prstGeom prst="rect">
            <a:avLst/>
          </a:prstGeom>
          <a:solidFill>
            <a:srgbClr val="F7CAAC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you ever been stuck in an airport because your flight was delayed or cancelled and wondered if you could have predicted it if you'd had more data?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Flight Dataset </a:t>
            </a:r>
          </a:p>
        </p:txBody>
      </p:sp>
      <p:pic>
        <p:nvPicPr>
          <p:cNvPr id="98" name="Shape 98"/>
          <p:cNvPicPr preferRelativeResize="0"/>
          <p:nvPr/>
        </p:nvPicPr>
        <p:blipFill rotWithShape="1">
          <a:blip r:embed="rId3">
            <a:alphaModFix/>
          </a:blip>
          <a:srcRect l="2528" t="2246" r="37149"/>
          <a:stretch/>
        </p:blipFill>
        <p:spPr>
          <a:xfrm>
            <a:off x="996262" y="1616148"/>
            <a:ext cx="4022302" cy="500793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99" name="Shape 9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19925" y="1616148"/>
            <a:ext cx="6533359" cy="247051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/>
          <p:nvPr/>
        </p:nvSpPr>
        <p:spPr>
          <a:xfrm>
            <a:off x="996262" y="1850065"/>
            <a:ext cx="4022302" cy="1967023"/>
          </a:xfrm>
          <a:prstGeom prst="rect">
            <a:avLst/>
          </a:prstGeom>
          <a:solidFill>
            <a:srgbClr val="ED7D31">
              <a:alpha val="36862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5176628" y="1616149"/>
            <a:ext cx="6335233" cy="510363"/>
          </a:xfrm>
          <a:prstGeom prst="rect">
            <a:avLst/>
          </a:prstGeom>
          <a:solidFill>
            <a:srgbClr val="ED7D31">
              <a:alpha val="36862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996262" y="4590607"/>
            <a:ext cx="4022302" cy="736304"/>
          </a:xfrm>
          <a:prstGeom prst="rect">
            <a:avLst/>
          </a:prstGeom>
          <a:solidFill>
            <a:srgbClr val="ED7D31">
              <a:alpha val="36862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996261" y="5850564"/>
            <a:ext cx="4022302" cy="773519"/>
          </a:xfrm>
          <a:prstGeom prst="rect">
            <a:avLst/>
          </a:prstGeom>
          <a:solidFill>
            <a:srgbClr val="9CC2E5">
              <a:alpha val="36862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996259" y="3817087"/>
            <a:ext cx="4022302" cy="773519"/>
          </a:xfrm>
          <a:prstGeom prst="rect">
            <a:avLst/>
          </a:prstGeom>
          <a:solidFill>
            <a:srgbClr val="A8D08C">
              <a:alpha val="36862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5218987" y="2123130"/>
            <a:ext cx="6335233" cy="1885344"/>
          </a:xfrm>
          <a:prstGeom prst="rect">
            <a:avLst/>
          </a:prstGeom>
          <a:solidFill>
            <a:srgbClr val="FFD966">
              <a:alpha val="36862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996259" y="5364126"/>
            <a:ext cx="4022302" cy="477504"/>
          </a:xfrm>
          <a:prstGeom prst="rect">
            <a:avLst/>
          </a:prstGeom>
          <a:solidFill>
            <a:srgbClr val="FFD966">
              <a:alpha val="36862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9488306" y="6070405"/>
            <a:ext cx="2064314" cy="477504"/>
          </a:xfrm>
          <a:prstGeom prst="rect">
            <a:avLst/>
          </a:prstGeom>
          <a:solidFill>
            <a:srgbClr val="FFD966">
              <a:alpha val="36862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Delay Statistics</a:t>
            </a:r>
          </a:p>
        </p:txBody>
      </p:sp>
      <p:sp>
        <p:nvSpPr>
          <p:cNvPr id="108" name="Shape 108"/>
          <p:cNvSpPr/>
          <p:nvPr/>
        </p:nvSpPr>
        <p:spPr>
          <a:xfrm>
            <a:off x="9475900" y="5478514"/>
            <a:ext cx="2064314" cy="477504"/>
          </a:xfrm>
          <a:prstGeom prst="rect">
            <a:avLst/>
          </a:prstGeom>
          <a:solidFill>
            <a:srgbClr val="C55A11">
              <a:alpha val="36862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Temporal Data</a:t>
            </a:r>
          </a:p>
        </p:txBody>
      </p:sp>
      <p:sp>
        <p:nvSpPr>
          <p:cNvPr id="109" name="Shape 109"/>
          <p:cNvSpPr/>
          <p:nvPr/>
        </p:nvSpPr>
        <p:spPr>
          <a:xfrm>
            <a:off x="9488306" y="4886621"/>
            <a:ext cx="2064314" cy="477504"/>
          </a:xfrm>
          <a:prstGeom prst="rect">
            <a:avLst/>
          </a:prstGeom>
          <a:solidFill>
            <a:srgbClr val="A8D08C">
              <a:alpha val="36862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Carrier Data</a:t>
            </a:r>
          </a:p>
        </p:txBody>
      </p:sp>
      <p:sp>
        <p:nvSpPr>
          <p:cNvPr id="110" name="Shape 110"/>
          <p:cNvSpPr/>
          <p:nvPr/>
        </p:nvSpPr>
        <p:spPr>
          <a:xfrm>
            <a:off x="9488306" y="4341276"/>
            <a:ext cx="2064314" cy="477504"/>
          </a:xfrm>
          <a:prstGeom prst="rect">
            <a:avLst/>
          </a:prstGeom>
          <a:solidFill>
            <a:srgbClr val="8DA9DB">
              <a:alpha val="36862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Spatial Data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509280"/>
              </p:ext>
            </p:extLst>
          </p:nvPr>
        </p:nvGraphicFramePr>
        <p:xfrm>
          <a:off x="643633" y="30588"/>
          <a:ext cx="5854391" cy="9392160"/>
        </p:xfrm>
        <a:graphic>
          <a:graphicData uri="http://schemas.openxmlformats.org/drawingml/2006/table">
            <a:tbl>
              <a:tblPr firstRow="1" bandRow="1">
                <a:tableStyleId>{9811FD91-D263-4F98-8BDC-36C23D85EC50}</a:tableStyleId>
              </a:tblPr>
              <a:tblGrid>
                <a:gridCol w="413792"/>
                <a:gridCol w="1704940"/>
                <a:gridCol w="3735659"/>
              </a:tblGrid>
              <a:tr h="306000">
                <a:tc>
                  <a:txBody>
                    <a:bodyPr/>
                    <a:lstStyle/>
                    <a:p>
                      <a:endParaRPr lang="en-US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Name</a:t>
                      </a:r>
                      <a:endParaRPr lang="en-US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Description</a:t>
                      </a:r>
                      <a:endParaRPr lang="en-US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Year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1987-2008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Month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1-12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DayofMonth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1-31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DayOfWeek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 (Monday)</a:t>
                      </a:r>
                      <a:r>
                        <a:rPr lang="en-US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– 7 (Sunday)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DepTime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Actual departure</a:t>
                      </a:r>
                      <a:r>
                        <a:rPr lang="en-US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time (local, </a:t>
                      </a:r>
                      <a:r>
                        <a:rPr lang="en-US" baseline="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hhmm</a:t>
                      </a:r>
                      <a:r>
                        <a:rPr lang="en-US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CRSDepTime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Scheduled</a:t>
                      </a:r>
                      <a:r>
                        <a:rPr lang="en-US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departure time (local, </a:t>
                      </a:r>
                      <a:r>
                        <a:rPr lang="en-US" baseline="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hhmm</a:t>
                      </a:r>
                      <a:r>
                        <a:rPr lang="en-US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7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ArrTime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Actual arrival</a:t>
                      </a:r>
                      <a:r>
                        <a:rPr lang="en-US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time (local, </a:t>
                      </a:r>
                      <a:r>
                        <a:rPr lang="en-US" baseline="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hhmm</a:t>
                      </a:r>
                      <a:r>
                        <a:rPr lang="en-US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CRSArrTime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Scheduled arrival time (local, </a:t>
                      </a:r>
                      <a:r>
                        <a:rPr lang="en-US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hhmm</a:t>
                      </a:r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9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UniqueCarrier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Unique carrier</a:t>
                      </a:r>
                      <a:r>
                        <a:rPr lang="en-US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code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10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FlightNum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Flight number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11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TailNum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Plane tail number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12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ActualElapsedTime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 Minutes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13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CRSElapsedTime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 Minutes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14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AirTime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 Minutes 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15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ArrDelay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Arrival delay, in minutes 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16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DepDelay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Departure delay, in minutes 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17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Origin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Origin airport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18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Dest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Destination airport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19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Distance</a:t>
                      </a:r>
                      <a:r>
                        <a:rPr lang="en-US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 miles 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20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TaxiIn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Taxi in time, in minutes</a:t>
                      </a:r>
                      <a:r>
                        <a:rPr lang="en-US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21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TaxiOut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Taxi out time in minutes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22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Cancelled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Was the flight cancelled?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23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CancellationCode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Reason for cancellation (A = carrier, B</a:t>
                      </a:r>
                      <a:r>
                        <a:rPr lang="en-US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= weather, C = NAS, D = security)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24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Diverted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 = yes, 0 = no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25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CarrierDelay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 Minutes 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26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WeatherDelay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 Minutes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27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NASDelay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 Minutes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28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SecurityDelay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 Minutes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29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LateAircraftDelay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 Minutes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Shape 100"/>
          <p:cNvSpPr/>
          <p:nvPr/>
        </p:nvSpPr>
        <p:spPr>
          <a:xfrm>
            <a:off x="643632" y="343574"/>
            <a:ext cx="5854391" cy="2421928"/>
          </a:xfrm>
          <a:prstGeom prst="rect">
            <a:avLst/>
          </a:prstGeom>
          <a:solidFill>
            <a:srgbClr val="ED7D31">
              <a:alpha val="36862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101"/>
          <p:cNvSpPr/>
          <p:nvPr/>
        </p:nvSpPr>
        <p:spPr>
          <a:xfrm>
            <a:off x="643626" y="6166810"/>
            <a:ext cx="5854393" cy="593948"/>
          </a:xfrm>
          <a:prstGeom prst="rect">
            <a:avLst/>
          </a:prstGeom>
          <a:solidFill>
            <a:srgbClr val="ED7D31">
              <a:alpha val="36862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102"/>
          <p:cNvSpPr/>
          <p:nvPr/>
        </p:nvSpPr>
        <p:spPr>
          <a:xfrm>
            <a:off x="643629" y="3702140"/>
            <a:ext cx="5854392" cy="906752"/>
          </a:xfrm>
          <a:prstGeom prst="rect">
            <a:avLst/>
          </a:prstGeom>
          <a:solidFill>
            <a:srgbClr val="ED7D31">
              <a:alpha val="36862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103"/>
          <p:cNvSpPr/>
          <p:nvPr/>
        </p:nvSpPr>
        <p:spPr>
          <a:xfrm>
            <a:off x="643627" y="5241230"/>
            <a:ext cx="5854393" cy="887190"/>
          </a:xfrm>
          <a:prstGeom prst="rect">
            <a:avLst/>
          </a:prstGeom>
          <a:solidFill>
            <a:srgbClr val="9CC2E5">
              <a:alpha val="36862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Shape 104"/>
          <p:cNvSpPr/>
          <p:nvPr/>
        </p:nvSpPr>
        <p:spPr>
          <a:xfrm>
            <a:off x="643631" y="2802717"/>
            <a:ext cx="5854391" cy="909356"/>
          </a:xfrm>
          <a:prstGeom prst="rect">
            <a:avLst/>
          </a:prstGeom>
          <a:solidFill>
            <a:srgbClr val="A8D08C">
              <a:alpha val="36862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105"/>
          <p:cNvSpPr/>
          <p:nvPr/>
        </p:nvSpPr>
        <p:spPr>
          <a:xfrm>
            <a:off x="643626" y="6760758"/>
            <a:ext cx="5854393" cy="2661990"/>
          </a:xfrm>
          <a:prstGeom prst="rect">
            <a:avLst/>
          </a:prstGeom>
          <a:solidFill>
            <a:srgbClr val="FFD966">
              <a:alpha val="36862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Shape 106"/>
          <p:cNvSpPr/>
          <p:nvPr/>
        </p:nvSpPr>
        <p:spPr>
          <a:xfrm>
            <a:off x="643626" y="4651272"/>
            <a:ext cx="5854393" cy="547578"/>
          </a:xfrm>
          <a:prstGeom prst="rect">
            <a:avLst/>
          </a:prstGeom>
          <a:solidFill>
            <a:srgbClr val="FFD966">
              <a:alpha val="36862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25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Weather Dataset from NOAA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838200" y="1570442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Collected from the Airport Weather Station: 2007-2008</a:t>
            </a: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endParaRPr sz="2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endParaRPr sz="2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7" name="Shape 117"/>
          <p:cNvGraphicFramePr/>
          <p:nvPr>
            <p:extLst>
              <p:ext uri="{D42A27DB-BD31-4B8C-83A1-F6EECF244321}">
                <p14:modId xmlns:p14="http://schemas.microsoft.com/office/powerpoint/2010/main" val="247924068"/>
              </p:ext>
            </p:extLst>
          </p:nvPr>
        </p:nvGraphicFramePr>
        <p:xfrm>
          <a:off x="838200" y="2144350"/>
          <a:ext cx="7433900" cy="4384160"/>
        </p:xfrm>
        <a:graphic>
          <a:graphicData uri="http://schemas.openxmlformats.org/drawingml/2006/table">
            <a:tbl>
              <a:tblPr firstRow="1" bandRow="1">
                <a:noFill/>
                <a:tableStyleId>{9811FD91-D263-4F98-8BDC-36C23D85EC50}</a:tableStyleId>
              </a:tblPr>
              <a:tblGrid>
                <a:gridCol w="477875"/>
                <a:gridCol w="672825"/>
                <a:gridCol w="6283200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baseline="0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u="none" strike="noStrike" cap="none" baseline="0"/>
                        <a:t>WSF2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u="none" strike="noStrike" cap="none" baseline="0"/>
                        <a:t>Fastest 2-minute wind speed (tenths of meters per second)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baseline="0"/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baseline="0"/>
                        <a:t>FMTM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u="none" strike="noStrike" cap="none" baseline="0"/>
                        <a:t>Time of fastest mile or fastest 1-minute wind (hours and minutes, i.e, HHMM)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baseline="0"/>
                        <a:t>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baseline="0"/>
                        <a:t>WDF2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u="none" strike="noStrike" cap="none" baseline="0"/>
                        <a:t>Direction of fastest 2-minute wind (degrees)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baseline="0"/>
                        <a:t>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baseline="0"/>
                        <a:t>AWND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u="none" strike="noStrike" cap="none" baseline="0"/>
                        <a:t>Average daily wind speed (tenths of meters per second)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baseline="0"/>
                        <a:t>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baseline="0"/>
                        <a:t>WSF5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u="none" strike="noStrike" cap="none" baseline="0" dirty="0"/>
                        <a:t>Fastest 5-second wind speed (tenths of meters per second)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baseline="0"/>
                        <a:t>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baseline="0"/>
                        <a:t>WDF5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u="none" strike="noStrike" cap="none" baseline="0"/>
                        <a:t>Direction of fastest 5-second wind (degrees)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baseline="0"/>
                        <a:t>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baseline="0"/>
                        <a:t>SNOW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u="none" strike="noStrike" cap="none" baseline="0"/>
                        <a:t>Snowfall (mm)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baseline="0"/>
                        <a:t>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baseline="0"/>
                        <a:t>PGTM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u="none" strike="noStrike" cap="none" baseline="0"/>
                        <a:t>Peak gust time (hours and minutes, i.e., HHMM)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baseline="0"/>
                        <a:t>9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baseline="0"/>
                        <a:t>TMAX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u="none" strike="noStrike" cap="none" baseline="0"/>
                        <a:t>Maximum temperature (tenths of degrees C)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baseline="0"/>
                        <a:t>10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baseline="0"/>
                        <a:t>TMIN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u="none" strike="noStrike" cap="none" baseline="0"/>
                        <a:t>Minimum temperature (tenths of degrees C)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baseline="0"/>
                        <a:t>11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baseline="0"/>
                        <a:t>PRCP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u="none" strike="noStrike" cap="none" baseline="0"/>
                        <a:t> Precipitation (tenths of mm)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baseline="0"/>
                        <a:t>12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baseline="0"/>
                        <a:t>SNWD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u="none" strike="noStrike" cap="none" baseline="0" dirty="0"/>
                        <a:t>Snow depth (mm)	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18" name="Shape 118"/>
          <p:cNvSpPr txBox="1"/>
          <p:nvPr/>
        </p:nvSpPr>
        <p:spPr>
          <a:xfrm>
            <a:off x="8782492" y="2144350"/>
            <a:ext cx="2571307" cy="20313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Missing </a:t>
            </a:r>
            <a:r>
              <a:rPr lang="en-US" sz="1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i.e. airport has no weather station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 of state 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Intelligently guess, i.e. Las Vegas weather </a:t>
            </a: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1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118"/>
          <p:cNvSpPr txBox="1"/>
          <p:nvPr/>
        </p:nvSpPr>
        <p:spPr>
          <a:xfrm>
            <a:off x="8782491" y="4344118"/>
            <a:ext cx="2571307" cy="20313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Inaccurate data</a:t>
            </a:r>
            <a:endParaRPr lang="en-US" sz="1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SBA has no temperature readings but reported -9999.0 for TMAX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TMIN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cleaning</a:t>
            </a:r>
            <a:endParaRPr lang="en-US" sz="18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1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Latitude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 Longitude 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Airports</a:t>
            </a:r>
            <a:endParaRPr lang="en-US" sz="4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838200" y="1570442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Collected from 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??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smtClean="0"/>
              <a:t>Distance between airports in dataset calculated </a:t>
            </a:r>
            <a:endParaRPr lang="en-US"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endParaRPr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endParaRPr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99" t="21111" r="20481" b="16898"/>
          <a:stretch/>
        </p:blipFill>
        <p:spPr>
          <a:xfrm>
            <a:off x="3490332" y="2723282"/>
            <a:ext cx="5018048" cy="39451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9542" y="6033494"/>
            <a:ext cx="3031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Flight paths within </a:t>
            </a:r>
            <a:r>
              <a:rPr lang="en-US" smtClean="0"/>
              <a:t>US Airports 2007</a:t>
            </a:r>
            <a:endParaRPr lang="en-US" dirty="0" smtClean="0"/>
          </a:p>
          <a:p>
            <a:r>
              <a:rPr lang="en-US" dirty="0" smtClean="0"/>
              <a:t>Plotted with </a:t>
            </a:r>
            <a:r>
              <a:rPr lang="en-US" dirty="0" err="1" smtClean="0"/>
              <a:t>Plot.ly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39746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Challenge: </a:t>
            </a:r>
            <a:r>
              <a:rPr lang="en-US"/>
              <a:t>Visualisation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38200" y="1559800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Arial"/>
              <a:buChar char="•"/>
            </a:pPr>
            <a:r>
              <a:rPr lang="en-US" sz="2400" b="0" i="1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Data: </a:t>
            </a: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Dates, Arrival and departure times, Flight times, Origin and destination, Carrier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http://stat-computing.org/dataexpo/2009</a:t>
            </a:r>
            <a:r>
              <a:rPr lang="en-US" sz="1800"/>
              <a:t>/</a:t>
            </a:r>
          </a:p>
          <a:p>
            <a:pPr marL="228600" marR="0" lvl="0" indent="-203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</a:pPr>
            <a:endParaRPr sz="240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endParaRPr sz="2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Shape 1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6448" y="3252867"/>
            <a:ext cx="4039780" cy="1511453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/>
        </p:nvSpPr>
        <p:spPr>
          <a:xfrm>
            <a:off x="1081096" y="4706330"/>
            <a:ext cx="2520561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 of flights delayed by &gt;15 mins</a:t>
            </a:r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1249" y="5014107"/>
            <a:ext cx="3513429" cy="187871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x="750302" y="5649528"/>
            <a:ext cx="2802974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Seasonal Flights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flights (blue) vs Late Flights (red)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237755" y="2787638"/>
            <a:ext cx="4008474" cy="369332"/>
          </a:xfrm>
          <a:prstGeom prst="rect">
            <a:avLst/>
          </a:prstGeom>
          <a:solidFill>
            <a:srgbClr val="F7CAAC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Temporal Effects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4460998" y="2804808"/>
            <a:ext cx="4008474" cy="369332"/>
          </a:xfrm>
          <a:prstGeom prst="rect">
            <a:avLst/>
          </a:prstGeom>
          <a:solidFill>
            <a:srgbClr val="F7CAAC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Spatial Effects</a:t>
            </a:r>
          </a:p>
        </p:txBody>
      </p:sp>
      <p:pic>
        <p:nvPicPr>
          <p:cNvPr id="132" name="Shape 1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322769" y="3406310"/>
            <a:ext cx="4168552" cy="283445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/>
        </p:nvSpPr>
        <p:spPr>
          <a:xfrm>
            <a:off x="4252178" y="6240764"/>
            <a:ext cx="4079064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Airports with consistent delays: Newark, JFK, ORD</a:t>
            </a:r>
          </a:p>
        </p:txBody>
      </p:sp>
      <p:pic>
        <p:nvPicPr>
          <p:cNvPr id="134" name="Shape 134"/>
          <p:cNvPicPr preferRelativeResize="0"/>
          <p:nvPr/>
        </p:nvPicPr>
        <p:blipFill rotWithShape="1">
          <a:blip r:embed="rId7">
            <a:alphaModFix/>
          </a:blip>
          <a:srcRect r="16753"/>
          <a:stretch/>
        </p:blipFill>
        <p:spPr>
          <a:xfrm>
            <a:off x="8632860" y="3252867"/>
            <a:ext cx="3146588" cy="23810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8629063" y="2804808"/>
            <a:ext cx="3494228" cy="369332"/>
          </a:xfrm>
          <a:prstGeom prst="rect">
            <a:avLst/>
          </a:prstGeom>
          <a:solidFill>
            <a:srgbClr val="F7CAAC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Carrier Effects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8709332" y="6025321"/>
            <a:ext cx="3188499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Carriers often on time: Aloha, Hawaiian, Southwest…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Predicting Flight Delays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7965600" cy="4351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Naive Bayes</a:t>
            </a:r>
          </a:p>
          <a:p>
            <a:pPr marR="0" lvl="1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~81%</a:t>
            </a:r>
          </a:p>
          <a:p>
            <a:pPr marR="0" lvl="1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smtClean="0"/>
              <a:t>Estimation </a:t>
            </a:r>
            <a:r>
              <a:rPr lang="en-US" dirty="0"/>
              <a:t>of delay propagation in the national aviation system using </a:t>
            </a:r>
            <a:r>
              <a:rPr lang="en-US" dirty="0" err="1"/>
              <a:t>bayesian</a:t>
            </a:r>
            <a:r>
              <a:rPr lang="en-US" dirty="0"/>
              <a:t> networks (</a:t>
            </a:r>
            <a:r>
              <a:rPr lang="en-US" dirty="0" err="1"/>
              <a:t>Ning</a:t>
            </a:r>
            <a:r>
              <a:rPr lang="en-US" dirty="0"/>
              <a:t> Xu, George Donohue, Kathryn </a:t>
            </a:r>
            <a:r>
              <a:rPr lang="en-US" dirty="0" err="1"/>
              <a:t>Blackmond</a:t>
            </a:r>
            <a:r>
              <a:rPr lang="en-US" dirty="0"/>
              <a:t> </a:t>
            </a:r>
            <a:r>
              <a:rPr lang="en-US" dirty="0" err="1"/>
              <a:t>Laskey</a:t>
            </a:r>
            <a:r>
              <a:rPr lang="en-US" dirty="0"/>
              <a:t>, Chun-Hung Chen)</a:t>
            </a:r>
          </a:p>
          <a:p>
            <a:pPr marR="0" lvl="2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http://seor.gmu.edu/~</a:t>
            </a:r>
            <a:r>
              <a:rPr lang="en-US" u="sng" dirty="0" smtClean="0">
                <a:solidFill>
                  <a:schemeClr val="hlink"/>
                </a:solidFill>
                <a:hlinkClick r:id="rId3"/>
              </a:rPr>
              <a:t>klaskey/papers/delay.pdf</a:t>
            </a:r>
            <a:endParaRPr lang="en-US" u="sng" dirty="0">
              <a:solidFill>
                <a:schemeClr val="hlink"/>
              </a:solidFill>
              <a:hlinkClick r:id="rId3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SVM</a:t>
            </a:r>
          </a:p>
          <a:p>
            <a:pPr marR="0" lvl="1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85714"/>
              <a:buFont typeface="Arial"/>
              <a:buChar char="•"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~83%</a:t>
            </a:r>
          </a:p>
          <a:p>
            <a:pPr marR="0" lvl="1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85714"/>
              <a:buFont typeface="Arial"/>
              <a:buChar char="•"/>
            </a:pPr>
            <a:r>
              <a:rPr lang="en-US" dirty="0" smtClean="0"/>
              <a:t>Decision </a:t>
            </a:r>
            <a:r>
              <a:rPr lang="en-US" dirty="0"/>
              <a:t>Support Tool for Predicting Aircraft Arrival Rates, Ground Delay Programs, and Airport Delays from Weather Forecasts</a:t>
            </a:r>
          </a:p>
          <a:p>
            <a:pPr marR="0" lvl="2" algn="l" rtl="0">
              <a:lnSpc>
                <a:spcPct val="90000"/>
              </a:lnSpc>
              <a:spcBef>
                <a:spcPts val="0"/>
              </a:spcBef>
            </a:pPr>
            <a:r>
              <a:rPr lang="en-US" u="sng" dirty="0">
                <a:solidFill>
                  <a:schemeClr val="hlink"/>
                </a:solidFill>
                <a:hlinkClick r:id="rId4"/>
              </a:rPr>
              <a:t>http://catsr.ite.gmu.edu/pubs/Smith_ICRATPaper.pdf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43" name="Shape 1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21336" y="3590693"/>
            <a:ext cx="2920949" cy="3322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19837" y="1464962"/>
            <a:ext cx="3114675" cy="16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x="9150287" y="2972550"/>
            <a:ext cx="2653799" cy="91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000"/>
              <a:t>Bin1 : delay &lt; 15 m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000"/>
              <a:t>Bin2 : </a:t>
            </a:r>
            <a:r>
              <a:rPr lang="en-US" sz="1000">
                <a:solidFill>
                  <a:schemeClr val="dk1"/>
                </a:solidFill>
              </a:rPr>
              <a:t>15m </a:t>
            </a:r>
            <a:r>
              <a:rPr lang="en-US" sz="1000"/>
              <a:t>to 25m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000"/>
              <a:t>Bin3 : 25 to 40m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000"/>
              <a:t>Bin4 : 40 to 60m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000"/>
              <a:t>Bin5 : &gt;= 60m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Predicting Flight Delays – Commercial Sites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FlightCaster - 85% precision, 60% recall.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http://www.datawrangling.com/how-flightcaster-squeezes-predictions-from-flight-data/</a:t>
            </a:r>
          </a:p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</p:txBody>
      </p:sp>
      <p:pic>
        <p:nvPicPr>
          <p:cNvPr id="152" name="Shape 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6700" y="2760325"/>
            <a:ext cx="5637100" cy="389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832</Words>
  <Application>Microsoft Macintosh PowerPoint</Application>
  <PresentationFormat>Widescreen</PresentationFormat>
  <Paragraphs>211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Times New Roman</vt:lpstr>
      <vt:lpstr>Office Theme</vt:lpstr>
      <vt:lpstr>Airline On Time Performance</vt:lpstr>
      <vt:lpstr>Dataset</vt:lpstr>
      <vt:lpstr>Flight Dataset </vt:lpstr>
      <vt:lpstr>PowerPoint Presentation</vt:lpstr>
      <vt:lpstr>Weather Dataset from NOAA</vt:lpstr>
      <vt:lpstr>Latitude &amp; Longitude of Airports</vt:lpstr>
      <vt:lpstr>Original Challenge: Visualisation</vt:lpstr>
      <vt:lpstr>Predicting Flight Delays</vt:lpstr>
      <vt:lpstr>Predicting Flight Delays – Commercial Sites</vt:lpstr>
      <vt:lpstr>Our Approach</vt:lpstr>
      <vt:lpstr>Our Approach – Exploring the Data </vt:lpstr>
      <vt:lpstr>PowerPoint Presentation</vt:lpstr>
      <vt:lpstr>PowerPoint Presentation</vt:lpstr>
      <vt:lpstr>PowerPoint Presentation</vt:lpstr>
      <vt:lpstr>PowerPoint Presentation</vt:lpstr>
      <vt:lpstr>Our Approach – Predicting Data</vt:lpstr>
      <vt:lpstr>Our Approach – Evaluation of Prediction</vt:lpstr>
      <vt:lpstr>The END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On Time Performance</dc:title>
  <cp:lastModifiedBy>Ng Hui Xian Lynnette</cp:lastModifiedBy>
  <cp:revision>12</cp:revision>
  <dcterms:modified xsi:type="dcterms:W3CDTF">2015-10-29T10:58:31Z</dcterms:modified>
</cp:coreProperties>
</file>