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9"/>
    <p:restoredTop sz="94754"/>
  </p:normalViewPr>
  <p:slideViewPr>
    <p:cSldViewPr snapToGrid="0" snapToObjects="1">
      <p:cViewPr varScale="1">
        <p:scale>
          <a:sx n="99" d="100"/>
          <a:sy n="99" d="100"/>
        </p:scale>
        <p:origin x="5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371C-7900-B948-AE50-AD8D67E9D0B3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2A959-9B64-FF4D-AE14-7342EC595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2A959-9B64-FF4D-AE14-7342EC5954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2A959-9B64-FF4D-AE14-7342EC5954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2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DE9B-1F89-D44B-B391-5E10C1FF8C8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478A-D574-1740-BF94-0409C63F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C5A6F7-9244-9A4E-8200-FF6C491E1E22}"/>
              </a:ext>
            </a:extLst>
          </p:cNvPr>
          <p:cNvSpPr/>
          <p:nvPr/>
        </p:nvSpPr>
        <p:spPr>
          <a:xfrm>
            <a:off x="-254000" y="-139170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16112-8F2A-3B40-AFBE-937F9041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60437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Southeast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56E04-C5F2-BD49-84D4-831D861A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Brief Data Analysis by Sam Bull</a:t>
            </a:r>
          </a:p>
        </p:txBody>
      </p:sp>
      <p:pic>
        <p:nvPicPr>
          <p:cNvPr id="8" name="Picture 7" descr="A large passenger jet sitting on top of a runway&#10;&#10;Description automatically generated">
            <a:extLst>
              <a:ext uri="{FF2B5EF4-FFF2-40B4-BE49-F238E27FC236}">
                <a16:creationId xmlns:a16="http://schemas.microsoft.com/office/drawing/2014/main" id="{37773C75-B01B-0C4D-8B63-3787441D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94" y="2641600"/>
            <a:ext cx="7573211" cy="196215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17BD29FF-0BDC-D348-90BD-08FC427AF094}"/>
              </a:ext>
            </a:extLst>
          </p:cNvPr>
          <p:cNvSpPr/>
          <p:nvPr/>
        </p:nvSpPr>
        <p:spPr>
          <a:xfrm>
            <a:off x="8318234" y="2996715"/>
            <a:ext cx="1150610" cy="114299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East</a:t>
            </a:r>
          </a:p>
        </p:txBody>
      </p:sp>
    </p:spTree>
    <p:extLst>
      <p:ext uri="{BB962C8B-B14F-4D97-AF65-F5344CB8AC3E}">
        <p14:creationId xmlns:p14="http://schemas.microsoft.com/office/powerpoint/2010/main" val="25619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53"/>
    </mc:Choice>
    <mc:Fallback xmlns="">
      <p:transition spd="slow" advTm="248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F6883-2CCC-FA44-B0FE-65DAF3D72CBE}"/>
              </a:ext>
            </a:extLst>
          </p:cNvPr>
          <p:cNvSpPr/>
          <p:nvPr/>
        </p:nvSpPr>
        <p:spPr>
          <a:xfrm>
            <a:off x="-254000" y="-139170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5E0ED-6E64-BE4B-B6D9-89311A9ADF4C}"/>
              </a:ext>
            </a:extLst>
          </p:cNvPr>
          <p:cNvSpPr txBox="1"/>
          <p:nvPr/>
        </p:nvSpPr>
        <p:spPr>
          <a:xfrm>
            <a:off x="537882" y="524435"/>
            <a:ext cx="6979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Support Vector Machines</a:t>
            </a:r>
          </a:p>
        </p:txBody>
      </p:sp>
      <p:pic>
        <p:nvPicPr>
          <p:cNvPr id="6" name="Picture 5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8AC47104-7838-844D-AF25-E401EE38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95" y="2980764"/>
            <a:ext cx="5436757" cy="1847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CE4E92-E9DF-F647-BCB9-809E135686D5}"/>
              </a:ext>
            </a:extLst>
          </p:cNvPr>
          <p:cNvSpPr txBox="1"/>
          <p:nvPr/>
        </p:nvSpPr>
        <p:spPr>
          <a:xfrm>
            <a:off x="709368" y="2232212"/>
            <a:ext cx="4303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utilized the NPS Category variable to try and predict whether or not a passenger would be a Detractor, Passive, or a promoter.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After testing multiple different variable to see which had the lowest error margins, I settled on Type of Travel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58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37"/>
    </mc:Choice>
    <mc:Fallback xmlns="">
      <p:transition spd="slow" advTm="46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836BA-136B-3245-B927-7E3C04D49735}"/>
              </a:ext>
            </a:extLst>
          </p:cNvPr>
          <p:cNvSpPr/>
          <p:nvPr/>
        </p:nvSpPr>
        <p:spPr>
          <a:xfrm>
            <a:off x="-325717" y="-220133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006B2-6955-894C-93FD-CC393FD50041}"/>
              </a:ext>
            </a:extLst>
          </p:cNvPr>
          <p:cNvSpPr txBox="1"/>
          <p:nvPr/>
        </p:nvSpPr>
        <p:spPr>
          <a:xfrm>
            <a:off x="4280647" y="479612"/>
            <a:ext cx="3630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D23CC-217E-204C-8F74-FB34537133D3}"/>
              </a:ext>
            </a:extLst>
          </p:cNvPr>
          <p:cNvSpPr txBox="1"/>
          <p:nvPr/>
        </p:nvSpPr>
        <p:spPr>
          <a:xfrm>
            <a:off x="914400" y="1630824"/>
            <a:ext cx="583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Some of my thoughts…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8B6F3-0F97-9D4A-B172-BB7BBC6C954B}"/>
              </a:ext>
            </a:extLst>
          </p:cNvPr>
          <p:cNvSpPr txBox="1"/>
          <p:nvPr/>
        </p:nvSpPr>
        <p:spPr>
          <a:xfrm>
            <a:off x="466165" y="2572871"/>
            <a:ext cx="6355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Focus more on appealing to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Re-do how your “Blue” status flights feel to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Focus on selling more Frequent Flyer memberships and focus more on selling in the Northeast and out West</a:t>
            </a:r>
          </a:p>
        </p:txBody>
      </p:sp>
      <p:pic>
        <p:nvPicPr>
          <p:cNvPr id="7" name="Picture 6" descr="A large passenger jet flying through a blue sky&#10;&#10;Description automatically generated">
            <a:extLst>
              <a:ext uri="{FF2B5EF4-FFF2-40B4-BE49-F238E27FC236}">
                <a16:creationId xmlns:a16="http://schemas.microsoft.com/office/drawing/2014/main" id="{36638F24-45C2-4A40-958E-B9C1AD01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15" y="2338791"/>
            <a:ext cx="4816320" cy="2707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94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71"/>
    </mc:Choice>
    <mc:Fallback xmlns="">
      <p:transition spd="slow" advTm="117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EA1D19-6184-1746-9B68-B359603353B9}"/>
              </a:ext>
            </a:extLst>
          </p:cNvPr>
          <p:cNvSpPr/>
          <p:nvPr/>
        </p:nvSpPr>
        <p:spPr>
          <a:xfrm>
            <a:off x="-254000" y="-139170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8601C-8481-8A42-9A27-37C117073361}"/>
              </a:ext>
            </a:extLst>
          </p:cNvPr>
          <p:cNvSpPr txBox="1"/>
          <p:nvPr/>
        </p:nvSpPr>
        <p:spPr>
          <a:xfrm>
            <a:off x="118534" y="287868"/>
            <a:ext cx="11954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Few New Categories…on top of the ones provided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ADEBB-B8EF-8745-8D60-3D37E309B4B3}"/>
              </a:ext>
            </a:extLst>
          </p:cNvPr>
          <p:cNvSpPr txBox="1"/>
          <p:nvPr/>
        </p:nvSpPr>
        <p:spPr>
          <a:xfrm>
            <a:off x="679507" y="2186989"/>
            <a:ext cx="72396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Money Spent (Adding Shopping Amount with Eating and Drinking Amount)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Arrival Delay More than 5 minutes (Yes or No)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Detractor (Yes or 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Flight Delay in Total (Adding Departure and Arrival Delay Times)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Long Trip Duration (True or 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NPS Category (Promoter, Detractor, or Passive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6816C-8A44-DF46-A934-68472F725253}"/>
              </a:ext>
            </a:extLst>
          </p:cNvPr>
          <p:cNvSpPr txBox="1"/>
          <p:nvPr/>
        </p:nvSpPr>
        <p:spPr>
          <a:xfrm>
            <a:off x="8924254" y="2499919"/>
            <a:ext cx="25166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Disclaimer: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omitted every row with an NA in the place of a value AND omitted the ”states” of Alaska, Hawaii, and Puerto Rico in my maps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0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91"/>
    </mc:Choice>
    <mc:Fallback xmlns="">
      <p:transition spd="slow" advTm="200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D5564-DD30-EF40-BD55-2FDD8EA1FD9D}"/>
              </a:ext>
            </a:extLst>
          </p:cNvPr>
          <p:cNvSpPr/>
          <p:nvPr/>
        </p:nvSpPr>
        <p:spPr>
          <a:xfrm>
            <a:off x="-254000" y="-121521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A0896-BFE3-084E-8C30-F810EA666E05}"/>
              </a:ext>
            </a:extLst>
          </p:cNvPr>
          <p:cNvSpPr txBox="1"/>
          <p:nvPr/>
        </p:nvSpPr>
        <p:spPr>
          <a:xfrm>
            <a:off x="248023" y="164866"/>
            <a:ext cx="638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Basic Histograms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EE316-92CD-624E-8968-9AC271152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71" y="1220693"/>
            <a:ext cx="2821858" cy="253580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F1F60D-F6EF-B446-9CE7-A904E508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885" y="1220692"/>
            <a:ext cx="2760009" cy="2535807"/>
          </a:xfrm>
          <a:prstGeom prst="rect">
            <a:avLst/>
          </a:prstGeom>
        </p:spPr>
      </p:pic>
      <p:pic>
        <p:nvPicPr>
          <p:cNvPr id="11" name="Picture 10" descr="A picture containing sitting&#10;&#10;Description automatically generated">
            <a:extLst>
              <a:ext uri="{FF2B5EF4-FFF2-40B4-BE49-F238E27FC236}">
                <a16:creationId xmlns:a16="http://schemas.microsoft.com/office/drawing/2014/main" id="{8FA46D9F-0BD1-0C40-BB18-E4817CD8A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099" y="4131483"/>
            <a:ext cx="2764946" cy="253580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6A96C2-E0CE-A14E-B539-B00A7E355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956" y="4131483"/>
            <a:ext cx="2792499" cy="2535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3C0BE0-9130-A94F-83BE-87A636D0FDC4}"/>
              </a:ext>
            </a:extLst>
          </p:cNvPr>
          <p:cNvSpPr txBox="1"/>
          <p:nvPr/>
        </p:nvSpPr>
        <p:spPr>
          <a:xfrm>
            <a:off x="1499843" y="892834"/>
            <a:ext cx="10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37771-4999-3947-94A1-65969EE7B34E}"/>
              </a:ext>
            </a:extLst>
          </p:cNvPr>
          <p:cNvSpPr txBox="1"/>
          <p:nvPr/>
        </p:nvSpPr>
        <p:spPr>
          <a:xfrm>
            <a:off x="7315448" y="3782846"/>
            <a:ext cx="190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Spending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0B57B-DFFE-BB49-88C7-60A1E7B6C0DA}"/>
              </a:ext>
            </a:extLst>
          </p:cNvPr>
          <p:cNvSpPr txBox="1"/>
          <p:nvPr/>
        </p:nvSpPr>
        <p:spPr>
          <a:xfrm>
            <a:off x="9183968" y="880067"/>
            <a:ext cx="276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Loyalty to Southeast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AB1265-2434-674C-9A13-E2C66CC6FBC0}"/>
              </a:ext>
            </a:extLst>
          </p:cNvPr>
          <p:cNvSpPr txBox="1"/>
          <p:nvPr/>
        </p:nvSpPr>
        <p:spPr>
          <a:xfrm>
            <a:off x="2987713" y="3782846"/>
            <a:ext cx="21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Delay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90F2E-63B0-0744-A3FE-7D5F70305206}"/>
              </a:ext>
            </a:extLst>
          </p:cNvPr>
          <p:cNvSpPr txBox="1"/>
          <p:nvPr/>
        </p:nvSpPr>
        <p:spPr>
          <a:xfrm>
            <a:off x="5135746" y="892834"/>
            <a:ext cx="21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Flights per Year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21397F-DAE0-4C41-8905-4485E8985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329" y="1461621"/>
            <a:ext cx="3189256" cy="22948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46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009"/>
    </mc:Choice>
    <mc:Fallback xmlns="">
      <p:transition spd="slow" advTm="124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9B9CB2-CAED-EC4C-A2A7-EBE94B3D863E}"/>
              </a:ext>
            </a:extLst>
          </p:cNvPr>
          <p:cNvSpPr/>
          <p:nvPr/>
        </p:nvSpPr>
        <p:spPr>
          <a:xfrm>
            <a:off x="-254000" y="-139170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29D29-ED64-0948-8455-20B0AA27BE1B}"/>
              </a:ext>
            </a:extLst>
          </p:cNvPr>
          <p:cNvSpPr txBox="1"/>
          <p:nvPr/>
        </p:nvSpPr>
        <p:spPr>
          <a:xfrm>
            <a:off x="280411" y="167661"/>
            <a:ext cx="4855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Basic Boxplots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2CA1B-BA7A-9C47-BE54-91B99B34A174}"/>
              </a:ext>
            </a:extLst>
          </p:cNvPr>
          <p:cNvSpPr txBox="1"/>
          <p:nvPr/>
        </p:nvSpPr>
        <p:spPr>
          <a:xfrm>
            <a:off x="1499843" y="892834"/>
            <a:ext cx="10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60A8F-F729-614F-8C24-3C1487A3FDA3}"/>
              </a:ext>
            </a:extLst>
          </p:cNvPr>
          <p:cNvSpPr txBox="1"/>
          <p:nvPr/>
        </p:nvSpPr>
        <p:spPr>
          <a:xfrm>
            <a:off x="7315448" y="3782846"/>
            <a:ext cx="190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Spending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B6F7-7867-8646-8591-387F3E9BD204}"/>
              </a:ext>
            </a:extLst>
          </p:cNvPr>
          <p:cNvSpPr txBox="1"/>
          <p:nvPr/>
        </p:nvSpPr>
        <p:spPr>
          <a:xfrm>
            <a:off x="9183968" y="880067"/>
            <a:ext cx="276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Loyalty to Southeast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7047D-B171-5142-BAD2-81E6F8AA8C40}"/>
              </a:ext>
            </a:extLst>
          </p:cNvPr>
          <p:cNvSpPr txBox="1"/>
          <p:nvPr/>
        </p:nvSpPr>
        <p:spPr>
          <a:xfrm>
            <a:off x="2987713" y="3782846"/>
            <a:ext cx="21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Delay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A1736-B8B3-9E46-89B4-3CA213B9DB34}"/>
              </a:ext>
            </a:extLst>
          </p:cNvPr>
          <p:cNvSpPr txBox="1"/>
          <p:nvPr/>
        </p:nvSpPr>
        <p:spPr>
          <a:xfrm>
            <a:off x="5135746" y="892834"/>
            <a:ext cx="217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Flights per Year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A1556-C7EB-F944-B966-C9C264A9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23" y="1283827"/>
            <a:ext cx="2437265" cy="221384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B28C9D-40CA-2842-8AA1-CCF34E83F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67" y="1295495"/>
            <a:ext cx="2437265" cy="2214468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993617-3AFE-C945-AB99-A34793BD6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411" y="1295495"/>
            <a:ext cx="2436708" cy="2222492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25DC04-13E3-A24D-B5C3-9D75D0299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082" y="4124135"/>
            <a:ext cx="2615380" cy="239621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CFA344-55B5-4A4C-8FB7-3CFB3983D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522" y="4236307"/>
            <a:ext cx="2534396" cy="2293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80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63"/>
    </mc:Choice>
    <mc:Fallback xmlns="">
      <p:transition spd="slow" advTm="333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3819C-709D-834B-A23F-14840E20336D}"/>
              </a:ext>
            </a:extLst>
          </p:cNvPr>
          <p:cNvSpPr/>
          <p:nvPr/>
        </p:nvSpPr>
        <p:spPr>
          <a:xfrm>
            <a:off x="-155388" y="-78012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9769A-5320-2240-AF02-8E3B720F12BE}"/>
              </a:ext>
            </a:extLst>
          </p:cNvPr>
          <p:cNvSpPr txBox="1"/>
          <p:nvPr/>
        </p:nvSpPr>
        <p:spPr>
          <a:xfrm>
            <a:off x="399244" y="412124"/>
            <a:ext cx="661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Tables…tables galore!</a:t>
            </a:r>
          </a:p>
        </p:txBody>
      </p:sp>
      <p:pic>
        <p:nvPicPr>
          <p:cNvPr id="5" name="Picture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28C49A3A-8030-8749-B358-E4BA9436C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8" y="1943363"/>
            <a:ext cx="2038158" cy="77862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53D182-B099-0742-BB13-5DA7F2646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1" y="3483783"/>
            <a:ext cx="3493313" cy="686547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C76223D3-108B-2F4B-97FA-65A9790B0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43" y="5024203"/>
            <a:ext cx="2812628" cy="68654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F9945-5A36-6249-BEDB-0B1324BC9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579" y="1643889"/>
            <a:ext cx="5861557" cy="1785111"/>
          </a:xfrm>
          <a:prstGeom prst="rect">
            <a:avLst/>
          </a:prstGeom>
        </p:spPr>
      </p:pic>
      <p:pic>
        <p:nvPicPr>
          <p:cNvPr id="13" name="Picture 12" descr="A picture containing knife&#10;&#10;Description automatically generated">
            <a:extLst>
              <a:ext uri="{FF2B5EF4-FFF2-40B4-BE49-F238E27FC236}">
                <a16:creationId xmlns:a16="http://schemas.microsoft.com/office/drawing/2014/main" id="{5D607F65-68C1-CA42-AB53-738EDBB08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357" y="4066782"/>
            <a:ext cx="2812628" cy="767080"/>
          </a:xfrm>
          <a:prstGeom prst="rect">
            <a:avLst/>
          </a:prstGeom>
        </p:spPr>
      </p:pic>
      <p:pic>
        <p:nvPicPr>
          <p:cNvPr id="15" name="Picture 14" descr="A picture containing knife&#10;&#10;Description automatically generated">
            <a:extLst>
              <a:ext uri="{FF2B5EF4-FFF2-40B4-BE49-F238E27FC236}">
                <a16:creationId xmlns:a16="http://schemas.microsoft.com/office/drawing/2014/main" id="{206FEECA-3E29-7341-B3D2-4F40D0D663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7138" y="5673998"/>
            <a:ext cx="2451847" cy="77187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E5722F-D965-2B4B-9CD2-4944B6DEDA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9447" y="4208074"/>
            <a:ext cx="4597400" cy="1346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98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627"/>
    </mc:Choice>
    <mc:Fallback xmlns="">
      <p:transition spd="slow" advTm="131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33BFFC-3083-B148-9500-1D7185079A3D}"/>
              </a:ext>
            </a:extLst>
          </p:cNvPr>
          <p:cNvSpPr/>
          <p:nvPr/>
        </p:nvSpPr>
        <p:spPr>
          <a:xfrm>
            <a:off x="-254000" y="-139170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93EB9-310D-704A-8DCE-A626EE5478CB}"/>
              </a:ext>
            </a:extLst>
          </p:cNvPr>
          <p:cNvSpPr txBox="1"/>
          <p:nvPr/>
        </p:nvSpPr>
        <p:spPr>
          <a:xfrm>
            <a:off x="314206" y="364585"/>
            <a:ext cx="845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 Promoter Score Bar Charts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58146B-4712-7642-B6F0-D412BDD3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0" y="1404634"/>
            <a:ext cx="3209985" cy="2240803"/>
          </a:xfrm>
          <a:prstGeom prst="rect">
            <a:avLst/>
          </a:prstGeom>
        </p:spPr>
      </p:pic>
      <p:pic>
        <p:nvPicPr>
          <p:cNvPr id="7" name="Picture 6" descr="A picture containing screenshot, microwave&#10;&#10;Description automatically generated">
            <a:extLst>
              <a:ext uri="{FF2B5EF4-FFF2-40B4-BE49-F238E27FC236}">
                <a16:creationId xmlns:a16="http://schemas.microsoft.com/office/drawing/2014/main" id="{B5F7BEA6-79BC-1D47-97E5-6BD4ADEB2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85" y="1714403"/>
            <a:ext cx="3438821" cy="243215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E228EB-40A0-D74D-8E5A-2B55DC67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567" y="1259229"/>
            <a:ext cx="3587745" cy="2531612"/>
          </a:xfrm>
          <a:prstGeom prst="rect">
            <a:avLst/>
          </a:prstGeom>
        </p:spPr>
      </p:pic>
      <p:pic>
        <p:nvPicPr>
          <p:cNvPr id="11" name="Picture 10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F950F440-A39A-1547-BFE7-F82A4BE66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226" y="4332964"/>
            <a:ext cx="3172759" cy="224080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B529A90-180B-824C-B80E-9E05344F3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050" y="4222551"/>
            <a:ext cx="3438821" cy="2461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5CFD0D-5556-C441-AD4E-BB8360BC6859}"/>
              </a:ext>
            </a:extLst>
          </p:cNvPr>
          <p:cNvSpPr txBox="1"/>
          <p:nvPr/>
        </p:nvSpPr>
        <p:spPr>
          <a:xfrm>
            <a:off x="1335743" y="105488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360EC-82BA-0B4A-8CD5-FF6480862B8D}"/>
              </a:ext>
            </a:extLst>
          </p:cNvPr>
          <p:cNvSpPr txBox="1"/>
          <p:nvPr/>
        </p:nvSpPr>
        <p:spPr>
          <a:xfrm>
            <a:off x="9270558" y="889897"/>
            <a:ext cx="260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Price Sensitivity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4A4D4-3A2F-B347-9D2D-420A4E67ED8B}"/>
              </a:ext>
            </a:extLst>
          </p:cNvPr>
          <p:cNvSpPr txBox="1"/>
          <p:nvPr/>
        </p:nvSpPr>
        <p:spPr>
          <a:xfrm>
            <a:off x="9270558" y="3883250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FA342-B626-B642-A207-31D004334484}"/>
              </a:ext>
            </a:extLst>
          </p:cNvPr>
          <p:cNvSpPr txBox="1"/>
          <p:nvPr/>
        </p:nvSpPr>
        <p:spPr>
          <a:xfrm>
            <a:off x="1140218" y="3963632"/>
            <a:ext cx="167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Airline Status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84D554-36F9-2849-BF96-0AA8D07EB5BD}"/>
              </a:ext>
            </a:extLst>
          </p:cNvPr>
          <p:cNvSpPr txBox="1"/>
          <p:nvPr/>
        </p:nvSpPr>
        <p:spPr>
          <a:xfrm>
            <a:off x="5236902" y="1342118"/>
            <a:ext cx="154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Travel Type</a:t>
            </a:r>
          </a:p>
        </p:txBody>
      </p:sp>
    </p:spTree>
    <p:extLst>
      <p:ext uri="{BB962C8B-B14F-4D97-AF65-F5344CB8AC3E}">
        <p14:creationId xmlns:p14="http://schemas.microsoft.com/office/powerpoint/2010/main" val="34373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41"/>
    </mc:Choice>
    <mc:Fallback xmlns="">
      <p:transition spd="slow" advTm="923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CC4336-C85C-8F4C-B32A-BAB5B97BED06}"/>
              </a:ext>
            </a:extLst>
          </p:cNvPr>
          <p:cNvSpPr/>
          <p:nvPr/>
        </p:nvSpPr>
        <p:spPr>
          <a:xfrm>
            <a:off x="-254000" y="-112276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AABB9-FE66-AD48-9656-CAFE5DCB4B4C}"/>
              </a:ext>
            </a:extLst>
          </p:cNvPr>
          <p:cNvSpPr txBox="1"/>
          <p:nvPr/>
        </p:nvSpPr>
        <p:spPr>
          <a:xfrm>
            <a:off x="753035" y="389966"/>
            <a:ext cx="4598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296F87F-CFB5-4F4A-899F-9292406C5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0" y="1918446"/>
            <a:ext cx="5397937" cy="362417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CF72DE0-53F3-1743-B776-1377675E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025" y="1918445"/>
            <a:ext cx="5145058" cy="363376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A71A527-EC56-2940-A15C-DFC866DEF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59" y="3317158"/>
            <a:ext cx="5842000" cy="29845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75850B9-3FDA-6444-A1C0-10EC912E0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056" y="707932"/>
            <a:ext cx="5918200" cy="3022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2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79"/>
    </mc:Choice>
    <mc:Fallback xmlns="">
      <p:transition spd="slow" advTm="95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1D2742-18B0-AE4C-9FBE-9115791EEA60}"/>
              </a:ext>
            </a:extLst>
          </p:cNvPr>
          <p:cNvSpPr/>
          <p:nvPr/>
        </p:nvSpPr>
        <p:spPr>
          <a:xfrm>
            <a:off x="-254000" y="-139170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E4C97-862C-EC43-96E7-57A0F7D31A73}"/>
              </a:ext>
            </a:extLst>
          </p:cNvPr>
          <p:cNvSpPr txBox="1"/>
          <p:nvPr/>
        </p:nvSpPr>
        <p:spPr>
          <a:xfrm>
            <a:off x="510988" y="4572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Rules to Predict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7053D-A2D6-8647-9856-0F3FC969278B}"/>
              </a:ext>
            </a:extLst>
          </p:cNvPr>
          <p:cNvSpPr txBox="1"/>
          <p:nvPr/>
        </p:nvSpPr>
        <p:spPr>
          <a:xfrm>
            <a:off x="1689847" y="1216153"/>
            <a:ext cx="8812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a specific command, I was able to determine and return these specific values that help to determine if a person would be a detractor or not.*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80616-84F6-F54A-BA8E-52DF68344B2D}"/>
              </a:ext>
            </a:extLst>
          </p:cNvPr>
          <p:cNvSpPr txBox="1"/>
          <p:nvPr/>
        </p:nvSpPr>
        <p:spPr>
          <a:xfrm>
            <a:off x="2868706" y="3429000"/>
            <a:ext cx="6024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Likelihood to Recommend: 0-6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Gender: Female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Airline Status: Blue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Class: Economy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of Travel: Personal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Frequent Flyer Accounts: 0-1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B6C96-2F4B-1B4C-A594-3F47DE91239B}"/>
              </a:ext>
            </a:extLst>
          </p:cNvPr>
          <p:cNvSpPr txBox="1"/>
          <p:nvPr/>
        </p:nvSpPr>
        <p:spPr>
          <a:xfrm>
            <a:off x="8411882" y="6280919"/>
            <a:ext cx="40341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*This is probably not all factors that appear in the rules. These are just the ones that I observed and continue the trend.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8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80"/>
    </mc:Choice>
    <mc:Fallback xmlns="">
      <p:transition spd="slow" advTm="74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A014F-C5E4-BC43-844A-BCC4B001AFC1}"/>
              </a:ext>
            </a:extLst>
          </p:cNvPr>
          <p:cNvSpPr/>
          <p:nvPr/>
        </p:nvSpPr>
        <p:spPr>
          <a:xfrm>
            <a:off x="-254000" y="-139170"/>
            <a:ext cx="12700000" cy="7298266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1B33A-D021-FA48-9C1F-D7D0ACC22293}"/>
              </a:ext>
            </a:extLst>
          </p:cNvPr>
          <p:cNvSpPr txBox="1"/>
          <p:nvPr/>
        </p:nvSpPr>
        <p:spPr>
          <a:xfrm>
            <a:off x="564777" y="470647"/>
            <a:ext cx="10071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Linear Models (and what they mean)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A1BF0-F9E5-E64F-8CD1-46D88261EC7B}"/>
              </a:ext>
            </a:extLst>
          </p:cNvPr>
          <p:cNvSpPr txBox="1"/>
          <p:nvPr/>
        </p:nvSpPr>
        <p:spPr>
          <a:xfrm>
            <a:off x="2765610" y="2445265"/>
            <a:ext cx="648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Top 4 Independent Variables: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DFC51-D22C-FF44-B8EB-67EF7975432A}"/>
              </a:ext>
            </a:extLst>
          </p:cNvPr>
          <p:cNvSpPr txBox="1"/>
          <p:nvPr/>
        </p:nvSpPr>
        <p:spPr>
          <a:xfrm>
            <a:off x="2339786" y="3181244"/>
            <a:ext cx="7333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 of Travel: 33%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Airline Status: 9%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Age: 6%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Gender: 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4E250-3104-024D-A0B5-43385A32F3F8}"/>
              </a:ext>
            </a:extLst>
          </p:cNvPr>
          <p:cNvSpPr txBox="1"/>
          <p:nvPr/>
        </p:nvSpPr>
        <p:spPr>
          <a:xfrm>
            <a:off x="1223681" y="6271418"/>
            <a:ext cx="974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Disclaimer: These values may seem low, and it’s because they are.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97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55"/>
    </mc:Choice>
    <mc:Fallback xmlns="">
      <p:transition spd="slow" advTm="64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1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5.5|16.6|22.6|1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2.9|16.6|20.7|20.3|15.5|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5|3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7.8|19.9|3.9|4.7|10.6|4.1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5.9|3|3|1.3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6|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37.5|29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380</Words>
  <Application>Microsoft Macintosh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Southeast Airlines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Southeast Airlines</dc:title>
  <dc:creator>Sam Bull</dc:creator>
  <cp:lastModifiedBy>Sam Bull</cp:lastModifiedBy>
  <cp:revision>11</cp:revision>
  <dcterms:created xsi:type="dcterms:W3CDTF">2020-08-15T22:44:52Z</dcterms:created>
  <dcterms:modified xsi:type="dcterms:W3CDTF">2021-05-20T18:49:19Z</dcterms:modified>
</cp:coreProperties>
</file>