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U03y2R8RxlbrpJH1izEd0qE+g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100afd4d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gd100afd4d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6280d66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d6280d66d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100afd4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2" name="Google Shape;192;gd100afd4d1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99efef15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9" name="Google Shape;199;gd99efef15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100afd4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d100afd4d1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Goal Title: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Identifying the correlation between fund management of high performing schools and their students achievements</a:t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63c797f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d63c797f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100afd4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d100afd4d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100afd4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gd100afd4d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100afd4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100afd4d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280d66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accuracy</a:t>
            </a:r>
            <a:r>
              <a:rPr lang="en-US">
                <a:solidFill>
                  <a:schemeClr val="dk1"/>
                </a:solidFill>
              </a:rPr>
              <a:t> is 0.75, most </a:t>
            </a:r>
            <a:endParaRPr/>
          </a:p>
        </p:txBody>
      </p:sp>
      <p:sp>
        <p:nvSpPr>
          <p:cNvPr id="145" name="Google Shape;145;gd6280d66d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100afd4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d100afd4d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/>
          <p:nvPr>
            <p:ph type="ctrTitle"/>
          </p:nvPr>
        </p:nvSpPr>
        <p:spPr>
          <a:xfrm>
            <a:off x="762000" y="1524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" type="subTitle"/>
          </p:nvPr>
        </p:nvSpPr>
        <p:spPr>
          <a:xfrm>
            <a:off x="762000" y="457199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6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 rot="5400000">
            <a:off x="4186958" y="-1138958"/>
            <a:ext cx="3818083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 rot="5400000">
            <a:off x="7619997" y="2286000"/>
            <a:ext cx="533400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 rot="5400000">
            <a:off x="1905000" y="-381000"/>
            <a:ext cx="5334001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762000" y="1524000"/>
            <a:ext cx="10668000" cy="303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762000" y="4589463"/>
            <a:ext cx="10668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62000" y="2285999"/>
            <a:ext cx="5151119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278879" y="2285999"/>
            <a:ext cx="5151121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762000" y="2285999"/>
            <a:ext cx="5151119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762000" y="3048000"/>
            <a:ext cx="5151119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6278878" y="2286000"/>
            <a:ext cx="5151122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0"/>
          <p:cNvSpPr txBox="1"/>
          <p:nvPr>
            <p:ph idx="4" type="body"/>
          </p:nvPr>
        </p:nvSpPr>
        <p:spPr>
          <a:xfrm>
            <a:off x="6278878" y="3048000"/>
            <a:ext cx="515112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762000" y="761998"/>
            <a:ext cx="3810000" cy="1524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5334000" y="762001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762000" y="2286000"/>
            <a:ext cx="3810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/>
          <p:nvPr>
            <p:ph idx="2" type="pic"/>
          </p:nvPr>
        </p:nvSpPr>
        <p:spPr>
          <a:xfrm>
            <a:off x="5334000" y="762001"/>
            <a:ext cx="6021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8157843" y="6244836"/>
            <a:ext cx="4034156" cy="613164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5"/>
          <p:cNvSpPr/>
          <p:nvPr/>
        </p:nvSpPr>
        <p:spPr>
          <a:xfrm>
            <a:off x="1" y="688126"/>
            <a:ext cx="448491" cy="1634252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7309459" y="6144069"/>
            <a:ext cx="4418271" cy="71815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9;p5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ensus.gov/programs-surveys/school-finances/data/tables.html" TargetMode="External"/><Relationship Id="rId4" Type="http://schemas.openxmlformats.org/officeDocument/2006/relationships/hyperlink" Target="https://eddataexpress.ed.gov/dashboard/title-i-part-a" TargetMode="External"/><Relationship Id="rId5" Type="http://schemas.openxmlformats.org/officeDocument/2006/relationships/hyperlink" Target="https://nces.ed.gov/programs/digest/d19/tables/dt19_219.46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Three yellow school lockers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17582"/>
          <a:stretch/>
        </p:blipFill>
        <p:spPr>
          <a:xfrm>
            <a:off x="20" y="-1"/>
            <a:ext cx="12191981" cy="6858001"/>
          </a:xfrm>
          <a:custGeom>
            <a:rect b="b" l="l" r="r" t="t"/>
            <a:pathLst>
              <a:path extrusionOk="0" h="6857999" w="12191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0" y="529224"/>
            <a:ext cx="6305549" cy="6328777"/>
          </a:xfrm>
          <a:custGeom>
            <a:rect b="b" l="l" r="r" t="t"/>
            <a:pathLst>
              <a:path extrusionOk="0" h="6498740" w="4212773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136525"/>
            <a:ext cx="6130391" cy="6721476"/>
          </a:xfrm>
          <a:custGeom>
            <a:rect b="b" l="l" r="r" t="t"/>
            <a:pathLst>
              <a:path extrusionOk="0" h="6858000" w="2154655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cap="flat" cmpd="sng" w="19050">
            <a:solidFill>
              <a:srgbClr val="6DE3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441250" y="4838975"/>
            <a:ext cx="4572000" cy="16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Group “SASI &amp; Co”: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Samuel Bull, Aminata Sanogo,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Sabina Seredneva, Ian Ustanik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IST 718 - 5/12/2021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441250" y="2148862"/>
            <a:ext cx="4572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Arial"/>
              <a:buNone/>
            </a:pPr>
            <a:r>
              <a:rPr b="1" lang="en-US" sz="3270">
                <a:latin typeface="Calibri"/>
                <a:ea typeface="Calibri"/>
                <a:cs typeface="Calibri"/>
                <a:sym typeface="Calibri"/>
              </a:rPr>
              <a:t>Do Schools Really Consider Students’ Success When Allocating Expenditures?</a:t>
            </a:r>
            <a:endParaRPr sz="426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100afd4d1_0_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1" name="Google Shape;171;gd100afd4d1_0_27"/>
          <p:cNvSpPr/>
          <p:nvPr/>
        </p:nvSpPr>
        <p:spPr>
          <a:xfrm>
            <a:off x="1" y="0"/>
            <a:ext cx="5578823" cy="6028256"/>
          </a:xfrm>
          <a:custGeom>
            <a:rect b="b" l="l" r="r" t="t"/>
            <a:pathLst>
              <a:path extrusionOk="0" h="6028256" w="5578823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gd100afd4d1_0_27"/>
          <p:cNvSpPr/>
          <p:nvPr/>
        </p:nvSpPr>
        <p:spPr>
          <a:xfrm>
            <a:off x="-1" y="0"/>
            <a:ext cx="5704117" cy="6096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6DE3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gd100afd4d1_0_27"/>
          <p:cNvSpPr txBox="1"/>
          <p:nvPr>
            <p:ph type="title"/>
          </p:nvPr>
        </p:nvSpPr>
        <p:spPr>
          <a:xfrm>
            <a:off x="-29987" y="2139275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Evaluation Metrics -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Best Model</a:t>
            </a:r>
            <a:endParaRPr sz="3200"/>
          </a:p>
        </p:txBody>
      </p:sp>
      <p:pic>
        <p:nvPicPr>
          <p:cNvPr id="174" name="Google Shape;174;gd100afd4d1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125" y="1708182"/>
            <a:ext cx="4128109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d100afd4d1_0_27"/>
          <p:cNvSpPr txBox="1"/>
          <p:nvPr/>
        </p:nvSpPr>
        <p:spPr>
          <a:xfrm>
            <a:off x="4763413" y="4756200"/>
            <a:ext cx="557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Important Features (Top Positive and Negative)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nir"/>
              <a:buChar char="●"/>
            </a:pPr>
            <a:r>
              <a:rPr lang="en-US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J98 (State Payments on Behalf of Nonelementary/Secondary Programs): 1447.78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nir"/>
              <a:buChar char="●"/>
            </a:pPr>
            <a:r>
              <a:rPr lang="en-US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V85 (Nonspecified Support Services): -110.35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6" name="Google Shape;176;gd100afd4d1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3475" y="4329800"/>
            <a:ext cx="2114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d100afd4d1_0_27"/>
          <p:cNvSpPr txBox="1"/>
          <p:nvPr/>
        </p:nvSpPr>
        <p:spPr>
          <a:xfrm>
            <a:off x="5704125" y="228050"/>
            <a:ext cx="613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●"/>
            </a:pP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After comparing the two models run, we concluded that the Lasso (Elastic net) Regression model was the better of the two.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gd100afd4d1_0_27"/>
          <p:cNvSpPr txBox="1"/>
          <p:nvPr/>
        </p:nvSpPr>
        <p:spPr>
          <a:xfrm>
            <a:off x="6214125" y="1243850"/>
            <a:ext cx="229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Best Method AUC:</a:t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9" name="Google Shape;179;gd100afd4d1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0313" y="2443477"/>
            <a:ext cx="5159775" cy="17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6280d66d2_1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gd6280d66d2_1_0"/>
          <p:cNvSpPr/>
          <p:nvPr/>
        </p:nvSpPr>
        <p:spPr>
          <a:xfrm>
            <a:off x="1" y="0"/>
            <a:ext cx="5578823" cy="6028256"/>
          </a:xfrm>
          <a:custGeom>
            <a:rect b="b" l="l" r="r" t="t"/>
            <a:pathLst>
              <a:path extrusionOk="0" h="6028256" w="5578823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gd6280d66d2_1_0"/>
          <p:cNvSpPr/>
          <p:nvPr/>
        </p:nvSpPr>
        <p:spPr>
          <a:xfrm>
            <a:off x="-1" y="0"/>
            <a:ext cx="5704117" cy="6096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6DE3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7" name="Google Shape;187;gd6280d66d2_1_0"/>
          <p:cNvSpPr txBox="1"/>
          <p:nvPr>
            <p:ph idx="1" type="body"/>
          </p:nvPr>
        </p:nvSpPr>
        <p:spPr>
          <a:xfrm>
            <a:off x="6289950" y="305375"/>
            <a:ext cx="55788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3444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5613"/>
              <a:t>Performed K-means clustering to compare the features of similarly performing schools (grad_rate_class = 0/1).</a:t>
            </a:r>
            <a:endParaRPr sz="5613"/>
          </a:p>
          <a:p>
            <a:pPr indent="-3444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5613"/>
              <a:t>Utilized Silhouette Coefficient for determining optimal number of clusters (~40) </a:t>
            </a:r>
            <a:endParaRPr sz="5613"/>
          </a:p>
          <a:p>
            <a:pPr indent="-34444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5613"/>
              <a:t>Squared Euclidean Distance → </a:t>
            </a:r>
            <a:r>
              <a:rPr lang="en-US" sz="5613">
                <a:highlight>
                  <a:schemeClr val="accent6"/>
                </a:highlight>
              </a:rPr>
              <a:t>0.9391352917730235</a:t>
            </a:r>
            <a:endParaRPr sz="5613">
              <a:highlight>
                <a:schemeClr val="accent6"/>
              </a:highlight>
            </a:endParaRPr>
          </a:p>
          <a:p>
            <a:pPr indent="-3444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5613"/>
              <a:t>Analyzed cluster results which grouped together schools which had similar values for </a:t>
            </a:r>
            <a:r>
              <a:rPr lang="en-US" sz="5613"/>
              <a:t>important</a:t>
            </a:r>
            <a:r>
              <a:rPr lang="en-US" sz="5613"/>
              <a:t> features.</a:t>
            </a:r>
            <a:endParaRPr sz="5613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gd6280d66d2_1_0"/>
          <p:cNvSpPr txBox="1"/>
          <p:nvPr>
            <p:ph type="title"/>
          </p:nvPr>
        </p:nvSpPr>
        <p:spPr>
          <a:xfrm>
            <a:off x="-29987" y="2139275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K-means Clustering</a:t>
            </a:r>
            <a:endParaRPr sz="3200"/>
          </a:p>
        </p:txBody>
      </p:sp>
      <p:pic>
        <p:nvPicPr>
          <p:cNvPr id="189" name="Google Shape;189;gd6280d66d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250" y="4170400"/>
            <a:ext cx="38862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100afd4d1_0_43"/>
          <p:cNvSpPr txBox="1"/>
          <p:nvPr>
            <p:ph type="title"/>
          </p:nvPr>
        </p:nvSpPr>
        <p:spPr>
          <a:xfrm>
            <a:off x="511650" y="125750"/>
            <a:ext cx="108408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Conclusions (Insights &amp; Advice)</a:t>
            </a:r>
            <a:endParaRPr b="1" sz="6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d100afd4d1_0_43"/>
          <p:cNvSpPr txBox="1"/>
          <p:nvPr>
            <p:ph idx="1" type="body"/>
          </p:nvPr>
        </p:nvSpPr>
        <p:spPr>
          <a:xfrm>
            <a:off x="402775" y="1072850"/>
            <a:ext cx="5197800" cy="51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7" u="sng">
                <a:latin typeface="Calibri"/>
                <a:ea typeface="Calibri"/>
                <a:cs typeface="Calibri"/>
                <a:sym typeface="Calibri"/>
              </a:rPr>
              <a:t>POSITIVE </a:t>
            </a:r>
            <a:endParaRPr sz="2117" u="sng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2117">
                <a:latin typeface="Calibri"/>
                <a:ea typeface="Calibri"/>
                <a:cs typeface="Calibri"/>
                <a:sym typeface="Calibri"/>
              </a:rPr>
              <a:t>Schools that engaged in more lunch and textbook revenues tended to perform better </a:t>
            </a:r>
            <a:r>
              <a:rPr b="1" lang="en-US" sz="2117">
                <a:latin typeface="Calibri"/>
                <a:ea typeface="Calibri"/>
                <a:cs typeface="Calibri"/>
                <a:sym typeface="Calibri"/>
              </a:rPr>
              <a:t>→ (Offer more of these programs to create an equitable learning environment)</a:t>
            </a:r>
            <a:endParaRPr b="1" sz="2117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2117">
                <a:latin typeface="Calibri"/>
                <a:ea typeface="Calibri"/>
                <a:cs typeface="Calibri"/>
                <a:sym typeface="Calibri"/>
              </a:rPr>
              <a:t>Schools that offered gifted and talented programs tended to perform better </a:t>
            </a:r>
            <a:r>
              <a:rPr b="1" lang="en-US" sz="2117">
                <a:latin typeface="Calibri"/>
                <a:ea typeface="Calibri"/>
                <a:cs typeface="Calibri"/>
                <a:sym typeface="Calibri"/>
              </a:rPr>
              <a:t>→ (Adding alternative educational programs for higher performing students would help students reach their higher potential)</a:t>
            </a:r>
            <a:endParaRPr b="1" sz="2117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2117">
                <a:latin typeface="Calibri"/>
                <a:ea typeface="Calibri"/>
                <a:cs typeface="Calibri"/>
                <a:sym typeface="Calibri"/>
              </a:rPr>
              <a:t>Schools that received more state funding for nonelementary-secondary programs and noninstructional and nonbenefits tended to perform better </a:t>
            </a:r>
            <a:r>
              <a:rPr b="1" lang="en-US" sz="2117">
                <a:latin typeface="Calibri"/>
                <a:ea typeface="Calibri"/>
                <a:cs typeface="Calibri"/>
                <a:sym typeface="Calibri"/>
              </a:rPr>
              <a:t>→ (The more state funded programs, the better)</a:t>
            </a:r>
            <a:endParaRPr b="1" sz="21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d100afd4d1_0_43"/>
          <p:cNvSpPr txBox="1"/>
          <p:nvPr>
            <p:ph idx="1" type="body"/>
          </p:nvPr>
        </p:nvSpPr>
        <p:spPr>
          <a:xfrm>
            <a:off x="6270175" y="1072850"/>
            <a:ext cx="5082300" cy="5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98" u="sng">
                <a:latin typeface="Calibri"/>
                <a:ea typeface="Calibri"/>
                <a:cs typeface="Calibri"/>
                <a:sym typeface="Calibri"/>
              </a:rPr>
              <a:t>NEGATIVE </a:t>
            </a:r>
            <a:endParaRPr sz="3298" u="sng">
              <a:latin typeface="Calibri"/>
              <a:ea typeface="Calibri"/>
              <a:cs typeface="Calibri"/>
              <a:sym typeface="Calibri"/>
            </a:endParaRPr>
          </a:p>
          <a:p>
            <a:pPr indent="-34379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3298">
                <a:latin typeface="Calibri"/>
                <a:ea typeface="Calibri"/>
                <a:cs typeface="Calibri"/>
                <a:sym typeface="Calibri"/>
              </a:rPr>
              <a:t>Schools that were burdened with higher support services expenditures tended to perform worse </a:t>
            </a:r>
            <a:r>
              <a:rPr b="1" lang="en-US" sz="3298">
                <a:latin typeface="Calibri"/>
                <a:ea typeface="Calibri"/>
                <a:cs typeface="Calibri"/>
                <a:sym typeface="Calibri"/>
              </a:rPr>
              <a:t>→ (Look to cut operational costs if possible)</a:t>
            </a:r>
            <a:endParaRPr b="1" sz="3298">
              <a:latin typeface="Calibri"/>
              <a:ea typeface="Calibri"/>
              <a:cs typeface="Calibri"/>
              <a:sym typeface="Calibri"/>
            </a:endParaRPr>
          </a:p>
          <a:p>
            <a:pPr indent="-34379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3298">
                <a:latin typeface="Calibri"/>
                <a:ea typeface="Calibri"/>
                <a:cs typeface="Calibri"/>
                <a:sym typeface="Calibri"/>
              </a:rPr>
              <a:t>Schools that spent more on general benefits tended to perform worse </a:t>
            </a:r>
            <a:r>
              <a:rPr b="1" lang="en-US" sz="3298">
                <a:latin typeface="Calibri"/>
                <a:ea typeface="Calibri"/>
                <a:cs typeface="Calibri"/>
                <a:sym typeface="Calibri"/>
              </a:rPr>
              <a:t>→ (Take a more conservative approach when choosing employee benefits)</a:t>
            </a:r>
            <a:endParaRPr b="1" sz="3298">
              <a:latin typeface="Calibri"/>
              <a:ea typeface="Calibri"/>
              <a:cs typeface="Calibri"/>
              <a:sym typeface="Calibri"/>
            </a:endParaRPr>
          </a:p>
          <a:p>
            <a:pPr indent="-343795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3298">
                <a:latin typeface="Calibri"/>
                <a:ea typeface="Calibri"/>
                <a:cs typeface="Calibri"/>
                <a:sym typeface="Calibri"/>
              </a:rPr>
              <a:t>Schools that paid higher salaries to administrators and employees other than teachers tended to perform worse </a:t>
            </a:r>
            <a:r>
              <a:rPr b="1" lang="en-US" sz="3298"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en-US" sz="3298">
                <a:latin typeface="Calibri"/>
                <a:ea typeface="Calibri"/>
                <a:cs typeface="Calibri"/>
                <a:sym typeface="Calibri"/>
              </a:rPr>
              <a:t> (Perhaps school districts should think twice about offering bloated contracts to administrators and pay teachers more)</a:t>
            </a:r>
            <a:endParaRPr b="1" sz="3298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99efef158_0_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2" name="Google Shape;202;gd99efef158_0_2"/>
          <p:cNvSpPr/>
          <p:nvPr/>
        </p:nvSpPr>
        <p:spPr>
          <a:xfrm>
            <a:off x="1" y="0"/>
            <a:ext cx="5578823" cy="6028256"/>
          </a:xfrm>
          <a:custGeom>
            <a:rect b="b" l="l" r="r" t="t"/>
            <a:pathLst>
              <a:path extrusionOk="0" h="6028256" w="5578823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3" name="Google Shape;203;gd99efef158_0_2"/>
          <p:cNvSpPr/>
          <p:nvPr/>
        </p:nvSpPr>
        <p:spPr>
          <a:xfrm>
            <a:off x="-1" y="0"/>
            <a:ext cx="5704117" cy="6096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6DE3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4" name="Google Shape;204;gd99efef158_0_2"/>
          <p:cNvSpPr txBox="1"/>
          <p:nvPr>
            <p:ph idx="1" type="body"/>
          </p:nvPr>
        </p:nvSpPr>
        <p:spPr>
          <a:xfrm>
            <a:off x="5886350" y="933875"/>
            <a:ext cx="6065700" cy="5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4057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Limited access to additional statistics about school districts 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(such as faculty per student)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More compute power 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(easily compute more complex models for our large dataset)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gd99efef158_0_2"/>
          <p:cNvSpPr txBox="1"/>
          <p:nvPr>
            <p:ph type="title"/>
          </p:nvPr>
        </p:nvSpPr>
        <p:spPr>
          <a:xfrm>
            <a:off x="-29987" y="2139275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Potential Future work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100afd4d1_0_6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Three yellow school lockers" id="211" name="Google Shape;211;gd100afd4d1_0_66"/>
          <p:cNvPicPr preferRelativeResize="0"/>
          <p:nvPr/>
        </p:nvPicPr>
        <p:blipFill rotWithShape="1">
          <a:blip r:embed="rId3">
            <a:alphaModFix/>
          </a:blip>
          <a:srcRect b="0" l="0" r="0" t="17580"/>
          <a:stretch/>
        </p:blipFill>
        <p:spPr>
          <a:xfrm>
            <a:off x="20" y="-1"/>
            <a:ext cx="12191999" cy="6857999"/>
          </a:xfrm>
          <a:custGeom>
            <a:rect b="b" l="l" r="r" t="t"/>
            <a:pathLst>
              <a:path extrusionOk="0" h="6857999" w="12191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2" name="Google Shape;212;gd100afd4d1_0_66"/>
          <p:cNvSpPr/>
          <p:nvPr/>
        </p:nvSpPr>
        <p:spPr>
          <a:xfrm>
            <a:off x="0" y="529224"/>
            <a:ext cx="6308628" cy="6336272"/>
          </a:xfrm>
          <a:custGeom>
            <a:rect b="b" l="l" r="r" t="t"/>
            <a:pathLst>
              <a:path extrusionOk="0" h="6498740" w="4212773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gd100afd4d1_0_66"/>
          <p:cNvSpPr/>
          <p:nvPr/>
        </p:nvSpPr>
        <p:spPr>
          <a:xfrm>
            <a:off x="0" y="136525"/>
            <a:ext cx="6129993" cy="6720840"/>
          </a:xfrm>
          <a:custGeom>
            <a:rect b="b" l="l" r="r" t="t"/>
            <a:pathLst>
              <a:path extrusionOk="0" h="6858000" w="2154655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cap="flat" cmpd="sng" w="19050">
            <a:solidFill>
              <a:srgbClr val="6DE3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gd100afd4d1_0_66"/>
          <p:cNvSpPr txBox="1"/>
          <p:nvPr>
            <p:ph type="ctrTitle"/>
          </p:nvPr>
        </p:nvSpPr>
        <p:spPr>
          <a:xfrm>
            <a:off x="-33700" y="2142251"/>
            <a:ext cx="6197400" cy="36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Arial"/>
              <a:buNone/>
            </a:pPr>
            <a:r>
              <a:rPr b="1" lang="en-US" sz="4870">
                <a:latin typeface="Calibri"/>
                <a:ea typeface="Calibri"/>
                <a:cs typeface="Calibri"/>
                <a:sym typeface="Calibri"/>
              </a:rPr>
              <a:t>Thank you for your attention!</a:t>
            </a:r>
            <a:endParaRPr b="1" sz="487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Arial"/>
              <a:buNone/>
            </a:pPr>
            <a:r>
              <a:t/>
            </a:r>
            <a:endParaRPr b="1" sz="487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Arial"/>
              <a:buNone/>
            </a:pPr>
            <a:r>
              <a:rPr b="1" lang="en-US" sz="487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sz="487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d100afd4d1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700" y="2134523"/>
            <a:ext cx="5736050" cy="31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d100afd4d1_0_66"/>
          <p:cNvSpPr txBox="1"/>
          <p:nvPr/>
        </p:nvSpPr>
        <p:spPr>
          <a:xfrm>
            <a:off x="9272650" y="1023425"/>
            <a:ext cx="2627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 WORKING ON PROJECT:</a:t>
            </a:r>
            <a:endParaRPr b="1"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678600" y="616275"/>
            <a:ext cx="111687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b="1" lang="en-US" sz="26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Identifying the relationship between fund </a:t>
            </a:r>
            <a:endParaRPr b="1"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management of high performing schools </a:t>
            </a:r>
            <a:endParaRPr b="1"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their students achievements.</a:t>
            </a:r>
            <a:endParaRPr b="1" sz="5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942750" y="2528125"/>
            <a:ext cx="60663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Public critique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specific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financial spending model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Importance for students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Future of the US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550" y="2795775"/>
            <a:ext cx="5135901" cy="428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 flipH="1">
            <a:off x="8089125" y="2080875"/>
            <a:ext cx="2419800" cy="1672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“A well informed citizenry is the best defense against tyranny” -Thomas Jefferson*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1" y="0"/>
            <a:ext cx="5578823" cy="6028256"/>
          </a:xfrm>
          <a:custGeom>
            <a:rect b="b" l="l" r="r" t="t"/>
            <a:pathLst>
              <a:path extrusionOk="0" h="6028256" w="5578823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-1" y="0"/>
            <a:ext cx="5704117" cy="6096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6DE3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5578825" y="207525"/>
            <a:ext cx="6495900" cy="6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Data Sources: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School Finance Data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-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Annual survey of school systems financial tables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-"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https://www.census.gov/programs-surveys/school-finances/data/tables.html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Graduation Rates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-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ED Data Express: Percentage of students who graduated with a regular high school diploma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-"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https://eddataexpress.ed.gov/dashboard/title-i-part-a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National ACGR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-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National Center for Educational Statistics: Public high school 4-year adjusted cohort graduation rate (ACGR)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-"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https://nces.ed.gov/programs/digest/d19/tables/dt19_219.46.asp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Combined Dataset: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➔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Initial dimensions: 101,009 observations X  150 variables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304800" y="20574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Dataset Description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3c797f01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gd63c797f01_0_0"/>
          <p:cNvSpPr/>
          <p:nvPr/>
        </p:nvSpPr>
        <p:spPr>
          <a:xfrm>
            <a:off x="1" y="0"/>
            <a:ext cx="5578823" cy="6028256"/>
          </a:xfrm>
          <a:custGeom>
            <a:rect b="b" l="l" r="r" t="t"/>
            <a:pathLst>
              <a:path extrusionOk="0" h="6028256" w="5578823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gd63c797f01_0_0"/>
          <p:cNvSpPr/>
          <p:nvPr/>
        </p:nvSpPr>
        <p:spPr>
          <a:xfrm>
            <a:off x="-1" y="0"/>
            <a:ext cx="5704117" cy="6096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6DE3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gd63c797f01_0_0"/>
          <p:cNvSpPr txBox="1"/>
          <p:nvPr>
            <p:ph idx="1" type="body"/>
          </p:nvPr>
        </p:nvSpPr>
        <p:spPr>
          <a:xfrm>
            <a:off x="5578825" y="207525"/>
            <a:ext cx="6495900" cy="6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➔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CONUM, SCHLEV, STATES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Dummy variables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➔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Graduation Rates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Compared to national averages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Boolean (1/0)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➔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TOTALREV/TOTALEXP/Debt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Whole number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amounts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➔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Revenue &amp; expenditure components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Ratios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Combined Dataset: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Clean data dimensions: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94,547 observations X 3,298 variables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Calibri"/>
              <a:buChar char="➔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Dependent variable: Graduation class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d63c797f01_0_0"/>
          <p:cNvSpPr txBox="1"/>
          <p:nvPr>
            <p:ph type="title"/>
          </p:nvPr>
        </p:nvSpPr>
        <p:spPr>
          <a:xfrm>
            <a:off x="304800" y="20574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Feature Engineering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100afd4d1_0_3"/>
          <p:cNvSpPr txBox="1"/>
          <p:nvPr>
            <p:ph type="title"/>
          </p:nvPr>
        </p:nvSpPr>
        <p:spPr>
          <a:xfrm>
            <a:off x="511650" y="125750"/>
            <a:ext cx="111687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 b="1" sz="6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d100afd4d1_0_3"/>
          <p:cNvSpPr txBox="1"/>
          <p:nvPr>
            <p:ph idx="1" type="body"/>
          </p:nvPr>
        </p:nvSpPr>
        <p:spPr>
          <a:xfrm>
            <a:off x="666900" y="1264050"/>
            <a:ext cx="6455100" cy="4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It was determined that an appropriate measure of school district performance was graduation rate.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 binary classification was developed to classify school districts that fell above or below the national graduation rate for that school year.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d100afd4d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400" y="904875"/>
            <a:ext cx="42672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d100afd4d1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4400" y="3581399"/>
            <a:ext cx="4267275" cy="264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100afd4d1_0_12"/>
          <p:cNvSpPr txBox="1"/>
          <p:nvPr>
            <p:ph type="title"/>
          </p:nvPr>
        </p:nvSpPr>
        <p:spPr>
          <a:xfrm>
            <a:off x="511650" y="125750"/>
            <a:ext cx="111687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Descriptive Statistics(cont)</a:t>
            </a:r>
            <a:endParaRPr b="1" sz="6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d100afd4d1_0_12"/>
          <p:cNvSpPr txBox="1"/>
          <p:nvPr>
            <p:ph idx="1" type="body"/>
          </p:nvPr>
        </p:nvSpPr>
        <p:spPr>
          <a:xfrm>
            <a:off x="402775" y="1149050"/>
            <a:ext cx="6455100" cy="4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Best correlation with: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Number of valid test takers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Fall membership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Total revenue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Total revenue from local sources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Total current spending for instruction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Total salaries and wages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d100afd4d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650" y="1186274"/>
            <a:ext cx="6455102" cy="4925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100afd4d1_1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gd100afd4d1_1_0"/>
          <p:cNvSpPr/>
          <p:nvPr/>
        </p:nvSpPr>
        <p:spPr>
          <a:xfrm>
            <a:off x="1" y="0"/>
            <a:ext cx="5578823" cy="6028256"/>
          </a:xfrm>
          <a:custGeom>
            <a:rect b="b" l="l" r="r" t="t"/>
            <a:pathLst>
              <a:path extrusionOk="0" h="6028256" w="5578823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gd100afd4d1_1_0"/>
          <p:cNvSpPr/>
          <p:nvPr/>
        </p:nvSpPr>
        <p:spPr>
          <a:xfrm>
            <a:off x="-1" y="0"/>
            <a:ext cx="5704117" cy="6096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6DE3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" name="Google Shape;141;gd100afd4d1_1_0"/>
          <p:cNvSpPr txBox="1"/>
          <p:nvPr>
            <p:ph idx="1" type="body"/>
          </p:nvPr>
        </p:nvSpPr>
        <p:spPr>
          <a:xfrm>
            <a:off x="5704125" y="221575"/>
            <a:ext cx="6078300" cy="6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Random Forest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Logistic Regression (Lasso)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K-means Clustering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●"/>
            </a:pPr>
            <a:r>
              <a:rPr lang="en-US" sz="1800"/>
              <a:t>Used each variable in cleansed dataset apart from GEOID, year, and IDCENSUS.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○"/>
            </a:pPr>
            <a:r>
              <a:rPr lang="en-US" sz="1800"/>
              <a:t>Aim: To analyse Grad_Rate_Class accurately (0/1)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●"/>
            </a:pPr>
            <a:r>
              <a:rPr lang="en-US" sz="1800"/>
              <a:t>Sets utilized: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○"/>
            </a:pPr>
            <a:r>
              <a:rPr lang="en-US" sz="1800"/>
              <a:t>Training = 60% (56,693 Observations)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○"/>
            </a:pPr>
            <a:r>
              <a:rPr lang="en-US" sz="1800"/>
              <a:t>Validation = 30% (28,398 Observations)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○"/>
            </a:pPr>
            <a:r>
              <a:rPr lang="en-US" sz="1800"/>
              <a:t>Testing = 10% (9,456 Observations)</a:t>
            </a:r>
            <a:endParaRPr sz="2000"/>
          </a:p>
        </p:txBody>
      </p:sp>
      <p:sp>
        <p:nvSpPr>
          <p:cNvPr id="142" name="Google Shape;142;gd100afd4d1_1_0"/>
          <p:cNvSpPr txBox="1"/>
          <p:nvPr>
            <p:ph type="title"/>
          </p:nvPr>
        </p:nvSpPr>
        <p:spPr>
          <a:xfrm>
            <a:off x="-29987" y="2139275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Models Description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6280d66d2_0_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gd6280d66d2_0_8"/>
          <p:cNvSpPr/>
          <p:nvPr/>
        </p:nvSpPr>
        <p:spPr>
          <a:xfrm>
            <a:off x="1" y="0"/>
            <a:ext cx="5578823" cy="6028256"/>
          </a:xfrm>
          <a:custGeom>
            <a:rect b="b" l="l" r="r" t="t"/>
            <a:pathLst>
              <a:path extrusionOk="0" h="6028256" w="5578823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gd6280d66d2_0_8"/>
          <p:cNvSpPr/>
          <p:nvPr/>
        </p:nvSpPr>
        <p:spPr>
          <a:xfrm>
            <a:off x="-1" y="0"/>
            <a:ext cx="5704117" cy="6096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6DE3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gd6280d66d2_0_8"/>
          <p:cNvSpPr txBox="1"/>
          <p:nvPr>
            <p:ph idx="1" type="body"/>
          </p:nvPr>
        </p:nvSpPr>
        <p:spPr>
          <a:xfrm>
            <a:off x="6053950" y="601800"/>
            <a:ext cx="55788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5600"/>
              <a:t>Number of trees: 20</a:t>
            </a:r>
            <a:endParaRPr sz="5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5600"/>
              <a:t>Feature importance: </a:t>
            </a:r>
            <a:endParaRPr sz="5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/>
              <a:t>Validation </a:t>
            </a:r>
            <a:r>
              <a:rPr b="1" lang="en-US" sz="5600"/>
              <a:t>BCE Random Forest Model AUC: </a:t>
            </a:r>
            <a:r>
              <a:rPr b="1" lang="en-US" sz="5600">
                <a:highlight>
                  <a:schemeClr val="accent6"/>
                </a:highlight>
              </a:rPr>
              <a:t>0.8266783813294203</a:t>
            </a:r>
            <a:endParaRPr b="1" sz="5600">
              <a:highlight>
                <a:schemeClr val="accent6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13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gd6280d66d2_0_8"/>
          <p:cNvSpPr txBox="1"/>
          <p:nvPr>
            <p:ph type="title"/>
          </p:nvPr>
        </p:nvSpPr>
        <p:spPr>
          <a:xfrm>
            <a:off x="-29987" y="2139275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Random Forest:</a:t>
            </a:r>
            <a:endParaRPr sz="3200"/>
          </a:p>
        </p:txBody>
      </p:sp>
      <p:pic>
        <p:nvPicPr>
          <p:cNvPr id="152" name="Google Shape;152;gd6280d66d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125" y="3765455"/>
            <a:ext cx="4229275" cy="20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d6280d66d2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6049" y="1232899"/>
            <a:ext cx="2675642" cy="20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100afd4d1_0_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gd100afd4d1_0_19"/>
          <p:cNvSpPr/>
          <p:nvPr/>
        </p:nvSpPr>
        <p:spPr>
          <a:xfrm>
            <a:off x="1" y="0"/>
            <a:ext cx="5578823" cy="6028256"/>
          </a:xfrm>
          <a:custGeom>
            <a:rect b="b" l="l" r="r" t="t"/>
            <a:pathLst>
              <a:path extrusionOk="0" h="6028256" w="5578823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gd100afd4d1_0_19"/>
          <p:cNvSpPr/>
          <p:nvPr/>
        </p:nvSpPr>
        <p:spPr>
          <a:xfrm>
            <a:off x="-1" y="0"/>
            <a:ext cx="5704117" cy="6096000"/>
          </a:xfrm>
          <a:custGeom>
            <a:rect b="b" l="l" r="r" t="t"/>
            <a:pathLst>
              <a:path extrusionOk="0" h="6096000" w="5704117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cap="flat" cmpd="sng" w="19050">
            <a:solidFill>
              <a:srgbClr val="6DE3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gd100afd4d1_0_19"/>
          <p:cNvSpPr txBox="1"/>
          <p:nvPr>
            <p:ph type="title"/>
          </p:nvPr>
        </p:nvSpPr>
        <p:spPr>
          <a:xfrm>
            <a:off x="-29987" y="2139275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Logistic Regression: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Lasso</a:t>
            </a:r>
            <a:endParaRPr sz="3200"/>
          </a:p>
        </p:txBody>
      </p:sp>
      <p:sp>
        <p:nvSpPr>
          <p:cNvPr id="162" name="Google Shape;162;gd100afd4d1_0_19"/>
          <p:cNvSpPr txBox="1"/>
          <p:nvPr/>
        </p:nvSpPr>
        <p:spPr>
          <a:xfrm>
            <a:off x="5994650" y="738575"/>
            <a:ext cx="58317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venir"/>
              <a:buChar char="●"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Regression utilizing elasticNetRegression=1, 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regParam=0 and maxIter=100</a:t>
            </a:r>
            <a:endParaRPr sz="2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gd100afd4d1_0_19"/>
          <p:cNvSpPr txBox="1"/>
          <p:nvPr/>
        </p:nvSpPr>
        <p:spPr>
          <a:xfrm>
            <a:off x="5704125" y="2533238"/>
            <a:ext cx="215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Validation AUC:</a:t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4" name="Google Shape;164;gd100afd4d1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949" y="2992613"/>
            <a:ext cx="6301100" cy="5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d100afd4d1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100" y="4451504"/>
            <a:ext cx="5940400" cy="19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bbleVTI">
  <a:themeElements>
    <a:clrScheme name="AnalogousFromRegularSeedLeftStep">
      <a:dk1>
        <a:srgbClr val="000000"/>
      </a:dk1>
      <a:lt1>
        <a:srgbClr val="FFFFFF"/>
      </a:lt1>
      <a:dk2>
        <a:srgbClr val="312E1C"/>
      </a:dk2>
      <a:lt2>
        <a:srgbClr val="F3F0F2"/>
      </a:lt2>
      <a:accent1>
        <a:srgbClr val="2FB574"/>
      </a:accent1>
      <a:accent2>
        <a:srgbClr val="24BB33"/>
      </a:accent2>
      <a:accent3>
        <a:srgbClr val="59B62F"/>
      </a:accent3>
      <a:accent4>
        <a:srgbClr val="87AD21"/>
      </a:accent4>
      <a:accent5>
        <a:srgbClr val="B5A22F"/>
      </a:accent5>
      <a:accent6>
        <a:srgbClr val="C66C26"/>
      </a:accent6>
      <a:hlink>
        <a:srgbClr val="C24A8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2021-04-14T01:21:44Z</dcterms:created>
  <dc:creator>Sabina Seredneva</dc:creator>
</cp:coreProperties>
</file>