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1"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8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FA0C7-3BE7-4575-A36A-A9FBD4F4B3E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D2B93A-3D2D-4A5B-BC84-BE232DA19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C97623E-2012-4873-8BDA-E08C74BCF224}"/>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0D3C353B-7D71-4713-A8D0-7CC99D1DAF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97BC44-4C47-4363-9FA3-55AA12F24B55}"/>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405876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9B095-D606-4EB7-B85C-650282905E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90D61A-C38A-4667-84B0-B5B2B1FF617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44550E-0B50-4184-B7E8-3A1DEB60A53C}"/>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60EB7F02-1856-4707-8E6A-BDCECF06D4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5E58D3-3744-41CD-A7E5-BEA76D09ECA5}"/>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359973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234101-C091-416A-A064-A710A1432C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F23DD0-6F28-4EB2-A07D-6A75F8BD2E8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2B62B3-3E20-480E-9547-AA1242BFFCC8}"/>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B7B2ADE2-09E3-43CA-8296-80523AE282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D5070C-9FE6-4BFB-B9F8-CB2EABC92C23}"/>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18169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96D0AF-9885-4BAA-BAC4-EE0D2E014C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0DDDB4-EF6F-473F-8D73-EE887480271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CBA701-FB37-4A11-9B71-6FBC5E9B1F21}"/>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1646EF9E-AF1E-4C4E-AE86-4616EEDC76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481627-D3ED-4BF6-96EF-3E60F4862555}"/>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136571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5A002B-CDB6-4673-A2B8-E25F035AB65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041EC6-DC2F-4E9D-BA91-B1A004E9B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B8D53-F134-43F4-A81D-875CFBD8F520}"/>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39B9668B-228F-425C-AC16-918F8DEE7A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C792C0-59BD-408E-8FF8-50F315E67D41}"/>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128994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3C38-1C4E-4F24-BA4B-C9BAD93F4C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DB7815-8D4D-4C6F-AF34-5AC2E6A52BE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9D10BC7-99D0-4D5C-BD7B-AB651EAEF6F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81199BD-568B-40B7-9244-2B399ADA7D14}"/>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CB86301D-634B-42E8-A16C-067EF516D8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71930D-1587-478B-AC38-11B92D7530E5}"/>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209013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D0A4DE-40E4-4053-B9FA-F7BC20E3E3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349596-6223-4E4B-9BAF-B8FF72AAB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5CEEF3D-4EE1-4822-8042-23E0C6F22D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DA84AC6-CBFC-4407-B3F9-BDF39EB34E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15C6474-E817-4CF1-9A87-57406F48616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EF6A992-2340-4A67-BF84-8B061238D1C1}"/>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8" name="フッター プレースホルダー 7">
            <a:extLst>
              <a:ext uri="{FF2B5EF4-FFF2-40B4-BE49-F238E27FC236}">
                <a16:creationId xmlns:a16="http://schemas.microsoft.com/office/drawing/2014/main" id="{3C26B89D-D6C8-4F81-B4D9-1BE97B508B3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382582-A71D-4CB7-B6D4-7057367C3888}"/>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4268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65D85-A5F9-4AA5-88F8-61E9754FF7C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23D1F5-6058-48AC-BA3F-A14A851C0D7C}"/>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4" name="フッター プレースホルダー 3">
            <a:extLst>
              <a:ext uri="{FF2B5EF4-FFF2-40B4-BE49-F238E27FC236}">
                <a16:creationId xmlns:a16="http://schemas.microsoft.com/office/drawing/2014/main" id="{E137FFE5-3457-4CB8-9FEA-08977F60F3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CD98C-3055-415C-A19D-9BB1AE736E7A}"/>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229425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BA33B7-86BA-46D5-9ADC-53C2AEA15AA5}"/>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3" name="フッター プレースホルダー 2">
            <a:extLst>
              <a:ext uri="{FF2B5EF4-FFF2-40B4-BE49-F238E27FC236}">
                <a16:creationId xmlns:a16="http://schemas.microsoft.com/office/drawing/2014/main" id="{48414ABF-E90F-4A80-9E9E-D10DB34EBB0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84AF714-395B-4FB5-90BC-1736DDD1C2EA}"/>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17953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32333-3E64-4028-AB18-4EAEBF0ECB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2452DE-9429-4D51-9A79-37422BD23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96F02F1-5D31-4B55-92DA-AB5E3E9B4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002E9B-1928-48F1-BA76-15E815BC240E}"/>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A6E7FA2A-D289-4901-9E90-F05097B560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ABDD3B-AE9A-44BD-841E-0E5639F52E15}"/>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408296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FF928-C61C-4A2D-B88E-7F1C44DBE1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AECFC77-4F75-49B9-BC8D-0140FAFE38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50BD609-B4AD-44A3-989B-E5855F871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C5BF92D-6D5F-4192-87F6-EDE071AF43E5}"/>
              </a:ext>
            </a:extLst>
          </p:cNvPr>
          <p:cNvSpPr>
            <a:spLocks noGrp="1"/>
          </p:cNvSpPr>
          <p:nvPr>
            <p:ph type="dt" sz="half" idx="10"/>
          </p:nvPr>
        </p:nvSpPr>
        <p:spPr/>
        <p:txBody>
          <a:bodyPr/>
          <a:lstStyle/>
          <a:p>
            <a:fld id="{F2D66485-D104-4B30-A9B9-8821460AA994}" type="datetimeFigureOut">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9C985A14-D532-4DA7-9856-55BCA401AD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FCAB72-5D48-4456-893E-DF0CA76388AC}"/>
              </a:ext>
            </a:extLst>
          </p:cNvPr>
          <p:cNvSpPr>
            <a:spLocks noGrp="1"/>
          </p:cNvSpPr>
          <p:nvPr>
            <p:ph type="sldNum" sz="quarter" idx="12"/>
          </p:nvPr>
        </p:nvSpPr>
        <p:spPr/>
        <p:txBody>
          <a:body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110244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1BC0D1A-23F4-418D-89DA-0014266BB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C108B2-FC72-422B-BF44-78EA7C9C0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BBA8A7-33DB-4E29-9A6C-A22112016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66485-D104-4B30-A9B9-8821460AA994}" type="datetimeFigureOut">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110D8405-3D41-4CD2-AD4E-188CD5B5C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F7A918F-9A3D-4962-90F9-14CCD6DE9D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43EAA-2591-48A1-B915-6DF2142C5A2B}" type="slidenum">
              <a:rPr kumimoji="1" lang="ja-JP" altLang="en-US" smtClean="0"/>
              <a:t>‹#›</a:t>
            </a:fld>
            <a:endParaRPr kumimoji="1" lang="ja-JP" altLang="en-US"/>
          </a:p>
        </p:txBody>
      </p:sp>
    </p:spTree>
    <p:extLst>
      <p:ext uri="{BB962C8B-B14F-4D97-AF65-F5344CB8AC3E}">
        <p14:creationId xmlns:p14="http://schemas.microsoft.com/office/powerpoint/2010/main" val="3412874732"/>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E3400-753B-4DFC-8519-5EB258E53F46}"/>
              </a:ext>
            </a:extLst>
          </p:cNvPr>
          <p:cNvSpPr>
            <a:spLocks noGrp="1"/>
          </p:cNvSpPr>
          <p:nvPr>
            <p:ph type="ctrTitle"/>
          </p:nvPr>
        </p:nvSpPr>
        <p:spPr/>
        <p:txBody>
          <a:bodyPr/>
          <a:lstStyle/>
          <a:p>
            <a:r>
              <a:rPr kumimoji="1" lang="ja-JP" altLang="en-US" dirty="0"/>
              <a:t>第</a:t>
            </a:r>
            <a:r>
              <a:rPr kumimoji="1" lang="en-US" altLang="ja-JP" dirty="0"/>
              <a:t>7</a:t>
            </a:r>
            <a:r>
              <a:rPr kumimoji="1" lang="ja-JP" altLang="en-US" dirty="0"/>
              <a:t>回 課題提出</a:t>
            </a:r>
            <a:br>
              <a:rPr kumimoji="1" lang="en-US" altLang="ja-JP" dirty="0"/>
            </a:br>
            <a:endParaRPr kumimoji="1" lang="ja-JP" altLang="en-US" dirty="0"/>
          </a:p>
        </p:txBody>
      </p:sp>
      <p:sp>
        <p:nvSpPr>
          <p:cNvPr id="3" name="字幕 2">
            <a:extLst>
              <a:ext uri="{FF2B5EF4-FFF2-40B4-BE49-F238E27FC236}">
                <a16:creationId xmlns:a16="http://schemas.microsoft.com/office/drawing/2014/main" id="{464A58F3-F7ED-4A9A-AAAE-93C9C501D791}"/>
              </a:ext>
            </a:extLst>
          </p:cNvPr>
          <p:cNvSpPr>
            <a:spLocks noGrp="1"/>
          </p:cNvSpPr>
          <p:nvPr>
            <p:ph type="subTitle" idx="1"/>
          </p:nvPr>
        </p:nvSpPr>
        <p:spPr/>
        <p:txBody>
          <a:bodyPr/>
          <a:lstStyle/>
          <a:p>
            <a:r>
              <a:rPr kumimoji="1" lang="en-US" altLang="ja-JP" dirty="0"/>
              <a:t>S21-033</a:t>
            </a:r>
            <a:r>
              <a:rPr kumimoji="1" lang="ja-JP" altLang="en-US" dirty="0"/>
              <a:t>　　直木 優</a:t>
            </a:r>
          </a:p>
        </p:txBody>
      </p:sp>
    </p:spTree>
    <p:extLst>
      <p:ext uri="{BB962C8B-B14F-4D97-AF65-F5344CB8AC3E}">
        <p14:creationId xmlns:p14="http://schemas.microsoft.com/office/powerpoint/2010/main" val="274584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BC1B51-E94A-46E7-95E9-1346CDD11B58}"/>
              </a:ext>
            </a:extLst>
          </p:cNvPr>
          <p:cNvSpPr>
            <a:spLocks noGrp="1"/>
          </p:cNvSpPr>
          <p:nvPr>
            <p:ph type="title"/>
          </p:nvPr>
        </p:nvSpPr>
        <p:spPr/>
        <p:txBody>
          <a:bodyPr/>
          <a:lstStyle/>
          <a:p>
            <a:r>
              <a:rPr kumimoji="1" lang="en-US" altLang="ja-JP" dirty="0"/>
              <a:t>Git</a:t>
            </a:r>
            <a:r>
              <a:rPr kumimoji="1" lang="ja-JP" altLang="en-US" dirty="0"/>
              <a:t>とは何か</a:t>
            </a:r>
          </a:p>
        </p:txBody>
      </p:sp>
      <p:sp>
        <p:nvSpPr>
          <p:cNvPr id="3" name="コンテンツ プレースホルダー 2">
            <a:extLst>
              <a:ext uri="{FF2B5EF4-FFF2-40B4-BE49-F238E27FC236}">
                <a16:creationId xmlns:a16="http://schemas.microsoft.com/office/drawing/2014/main" id="{4E5343FC-17AE-40CB-AA1E-867F15C1DD2D}"/>
              </a:ext>
            </a:extLst>
          </p:cNvPr>
          <p:cNvSpPr>
            <a:spLocks noGrp="1"/>
          </p:cNvSpPr>
          <p:nvPr>
            <p:ph idx="1"/>
          </p:nvPr>
        </p:nvSpPr>
        <p:spPr/>
        <p:txBody>
          <a:bodyPr/>
          <a:lstStyle/>
          <a:p>
            <a:pPr marL="0" indent="0">
              <a:buNone/>
            </a:pPr>
            <a:r>
              <a:rPr kumimoji="1" lang="en-US" altLang="ja-JP" dirty="0"/>
              <a:t>Git</a:t>
            </a:r>
            <a:r>
              <a:rPr kumimoji="1" lang="ja-JP" altLang="en-US" dirty="0"/>
              <a:t>とは分散型バージョン管理システムの１つである。</a:t>
            </a:r>
            <a:endParaRPr kumimoji="1" lang="en-US" altLang="ja-JP" dirty="0"/>
          </a:p>
          <a:p>
            <a:pPr marL="0" indent="0">
              <a:buNone/>
            </a:pPr>
            <a:endParaRPr kumimoji="1" lang="en-US" altLang="ja-JP" dirty="0"/>
          </a:p>
          <a:p>
            <a:pPr marL="0" indent="0">
              <a:buNone/>
            </a:pPr>
            <a:r>
              <a:rPr lang="en-US" altLang="ja-JP" dirty="0"/>
              <a:t>Git</a:t>
            </a:r>
            <a:r>
              <a:rPr lang="ja-JP" altLang="en-US" dirty="0"/>
              <a:t>はファイルの状態を好きなときに更新履歴として保存できるため、編集し終わったファイルを過去の状態に戻したり編集した個所を更新履歴と照らし合わせることで差分を表示することもできる。</a:t>
            </a:r>
            <a:endParaRPr lang="en-US" altLang="ja-JP" dirty="0"/>
          </a:p>
          <a:p>
            <a:pPr marL="0" indent="0">
              <a:buNone/>
            </a:pPr>
            <a:r>
              <a:rPr kumimoji="1" lang="ja-JP" altLang="en-US" dirty="0"/>
              <a:t>他人が編集したファイルを他の誰かが上書きで編集しようとすると警告が出るため、知らず知らずのうちに他人のファイルを上書きで編集してしまうことがない。</a:t>
            </a:r>
            <a:endParaRPr kumimoji="1" lang="en-US" altLang="ja-JP" dirty="0"/>
          </a:p>
        </p:txBody>
      </p:sp>
    </p:spTree>
    <p:extLst>
      <p:ext uri="{BB962C8B-B14F-4D97-AF65-F5344CB8AC3E}">
        <p14:creationId xmlns:p14="http://schemas.microsoft.com/office/powerpoint/2010/main" val="283893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A60C4-86BF-4FF9-BA9D-62FBEFBB4C3D}"/>
              </a:ext>
            </a:extLst>
          </p:cNvPr>
          <p:cNvSpPr>
            <a:spLocks noGrp="1"/>
          </p:cNvSpPr>
          <p:nvPr>
            <p:ph type="title"/>
          </p:nvPr>
        </p:nvSpPr>
        <p:spPr/>
        <p:txBody>
          <a:bodyPr/>
          <a:lstStyle/>
          <a:p>
            <a:r>
              <a:rPr kumimoji="1" lang="ja-JP" altLang="en-US" dirty="0"/>
              <a:t>レポジトリとは何か</a:t>
            </a:r>
          </a:p>
        </p:txBody>
      </p:sp>
      <p:sp>
        <p:nvSpPr>
          <p:cNvPr id="3" name="コンテンツ プレースホルダー 2">
            <a:extLst>
              <a:ext uri="{FF2B5EF4-FFF2-40B4-BE49-F238E27FC236}">
                <a16:creationId xmlns:a16="http://schemas.microsoft.com/office/drawing/2014/main" id="{588F0528-B359-46CE-94BA-636A09B364FD}"/>
              </a:ext>
            </a:extLst>
          </p:cNvPr>
          <p:cNvSpPr>
            <a:spLocks noGrp="1"/>
          </p:cNvSpPr>
          <p:nvPr>
            <p:ph idx="1"/>
          </p:nvPr>
        </p:nvSpPr>
        <p:spPr/>
        <p:txBody>
          <a:bodyPr/>
          <a:lstStyle/>
          <a:p>
            <a:pPr marL="0" indent="0">
              <a:buNone/>
            </a:pPr>
            <a:r>
              <a:rPr kumimoji="1" lang="ja-JP" altLang="en-US" dirty="0"/>
              <a:t>アプリケーション開発の際に、システムを構成するデータベースや、プログラムの情報が納められたデータベースのことを指す。</a:t>
            </a:r>
            <a:endParaRPr kumimoji="1" lang="en-US" altLang="ja-JP" dirty="0"/>
          </a:p>
          <a:p>
            <a:pPr marL="0" indent="0">
              <a:buNone/>
            </a:pPr>
            <a:endParaRPr kumimoji="1" lang="en-US" altLang="ja-JP" dirty="0"/>
          </a:p>
          <a:p>
            <a:pPr marL="0" indent="0">
              <a:buNone/>
            </a:pPr>
            <a:r>
              <a:rPr kumimoji="1" lang="en-US" altLang="ja-JP" dirty="0"/>
              <a:t>Git</a:t>
            </a:r>
            <a:r>
              <a:rPr kumimoji="1" lang="ja-JP" altLang="en-US" dirty="0"/>
              <a:t>のレポジトリは、「リモートレポジトリ」と「ローカルレポジトリ」の二種類に分けられる。</a:t>
            </a:r>
            <a:endParaRPr kumimoji="1" lang="en-US" altLang="ja-JP" dirty="0"/>
          </a:p>
          <a:p>
            <a:pPr marL="0" indent="0">
              <a:buNone/>
            </a:pPr>
            <a:r>
              <a:rPr kumimoji="1" lang="ja-JP" altLang="en-US" dirty="0"/>
              <a:t>「リモートレポジトリ」は専用のサーバに設置して、複数人で共有するためのレポジトリであり、「ローカルレポジトリ」はユーザ</a:t>
            </a:r>
            <a:r>
              <a:rPr lang="ja-JP" altLang="en-US" dirty="0"/>
              <a:t>１</a:t>
            </a:r>
            <a:r>
              <a:rPr kumimoji="1" lang="ja-JP" altLang="en-US" dirty="0"/>
              <a:t>人ひとりが利用するために、自分の手元のマシン上に設置するレポジトリである。</a:t>
            </a:r>
            <a:endParaRPr kumimoji="1" lang="en-US" altLang="ja-JP" dirty="0"/>
          </a:p>
        </p:txBody>
      </p:sp>
    </p:spTree>
    <p:extLst>
      <p:ext uri="{BB962C8B-B14F-4D97-AF65-F5344CB8AC3E}">
        <p14:creationId xmlns:p14="http://schemas.microsoft.com/office/powerpoint/2010/main" val="170370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106B5-6E27-45A8-A444-BF8E3AD7975B}"/>
              </a:ext>
            </a:extLst>
          </p:cNvPr>
          <p:cNvSpPr>
            <a:spLocks noGrp="1"/>
          </p:cNvSpPr>
          <p:nvPr>
            <p:ph type="title"/>
          </p:nvPr>
        </p:nvSpPr>
        <p:spPr>
          <a:xfrm>
            <a:off x="-17930" y="0"/>
            <a:ext cx="10515600" cy="1325563"/>
          </a:xfrm>
        </p:spPr>
        <p:txBody>
          <a:bodyPr>
            <a:normAutofit/>
          </a:bodyPr>
          <a:lstStyle/>
          <a:p>
            <a:r>
              <a:rPr kumimoji="1" lang="en-US" altLang="ja-JP" dirty="0"/>
              <a:t>Git</a:t>
            </a:r>
            <a:r>
              <a:rPr kumimoji="1" lang="ja-JP" altLang="en-US" dirty="0"/>
              <a:t>の操作の流れ</a:t>
            </a:r>
          </a:p>
        </p:txBody>
      </p:sp>
      <p:sp>
        <p:nvSpPr>
          <p:cNvPr id="7" name="テキスト ボックス 6">
            <a:extLst>
              <a:ext uri="{FF2B5EF4-FFF2-40B4-BE49-F238E27FC236}">
                <a16:creationId xmlns:a16="http://schemas.microsoft.com/office/drawing/2014/main" id="{D86CE5A7-7116-412F-84A8-09D60916C532}"/>
              </a:ext>
            </a:extLst>
          </p:cNvPr>
          <p:cNvSpPr txBox="1"/>
          <p:nvPr/>
        </p:nvSpPr>
        <p:spPr>
          <a:xfrm>
            <a:off x="315186" y="1710774"/>
            <a:ext cx="2433918" cy="461665"/>
          </a:xfrm>
          <a:prstGeom prst="rect">
            <a:avLst/>
          </a:prstGeom>
          <a:noFill/>
        </p:spPr>
        <p:txBody>
          <a:bodyPr wrap="square" rtlCol="0">
            <a:spAutoFit/>
          </a:bodyPr>
          <a:lstStyle/>
          <a:p>
            <a:r>
              <a:rPr kumimoji="1" lang="en-US" altLang="ja-JP" sz="2400" dirty="0"/>
              <a:t>1.</a:t>
            </a:r>
            <a:r>
              <a:rPr kumimoji="1" lang="ja-JP" altLang="en-US" sz="2400" dirty="0"/>
              <a:t>コミット</a:t>
            </a:r>
          </a:p>
        </p:txBody>
      </p:sp>
      <p:sp>
        <p:nvSpPr>
          <p:cNvPr id="8" name="四角形: 角を丸くする 7">
            <a:extLst>
              <a:ext uri="{FF2B5EF4-FFF2-40B4-BE49-F238E27FC236}">
                <a16:creationId xmlns:a16="http://schemas.microsoft.com/office/drawing/2014/main" id="{F089FDA4-0C36-420E-BDC7-B673FD7D18FA}"/>
              </a:ext>
            </a:extLst>
          </p:cNvPr>
          <p:cNvSpPr/>
          <p:nvPr/>
        </p:nvSpPr>
        <p:spPr>
          <a:xfrm>
            <a:off x="261525" y="2846381"/>
            <a:ext cx="1331259" cy="160551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9A8CBD2-1C08-45DB-A858-4D2056BA9F75}"/>
              </a:ext>
            </a:extLst>
          </p:cNvPr>
          <p:cNvSpPr txBox="1"/>
          <p:nvPr/>
        </p:nvSpPr>
        <p:spPr>
          <a:xfrm>
            <a:off x="261525" y="2993992"/>
            <a:ext cx="1331259" cy="1477328"/>
          </a:xfrm>
          <a:prstGeom prst="rect">
            <a:avLst/>
          </a:prstGeom>
          <a:noFill/>
        </p:spPr>
        <p:txBody>
          <a:bodyPr wrap="square" rtlCol="0">
            <a:spAutoFit/>
          </a:bodyPr>
          <a:lstStyle/>
          <a:p>
            <a:r>
              <a:rPr lang="ja-JP" altLang="en-US" dirty="0"/>
              <a:t>記録</a:t>
            </a:r>
            <a:r>
              <a:rPr lang="en-US" altLang="ja-JP" dirty="0"/>
              <a:t>3.html</a:t>
            </a:r>
          </a:p>
          <a:p>
            <a:endParaRPr lang="en-US" altLang="ja-JP" dirty="0"/>
          </a:p>
          <a:p>
            <a:endParaRPr kumimoji="1" lang="en-US" altLang="ja-JP" dirty="0"/>
          </a:p>
          <a:p>
            <a:r>
              <a:rPr kumimoji="1" lang="en-US" altLang="ja-JP" dirty="0"/>
              <a:t>2022</a:t>
            </a:r>
          </a:p>
          <a:p>
            <a:r>
              <a:rPr lang="en-US" altLang="ja-JP" dirty="0"/>
              <a:t>     6/7</a:t>
            </a:r>
            <a:endParaRPr kumimoji="1" lang="ja-JP" altLang="en-US" dirty="0"/>
          </a:p>
        </p:txBody>
      </p:sp>
      <p:sp>
        <p:nvSpPr>
          <p:cNvPr id="10" name="四角形: 角を丸くする 9">
            <a:extLst>
              <a:ext uri="{FF2B5EF4-FFF2-40B4-BE49-F238E27FC236}">
                <a16:creationId xmlns:a16="http://schemas.microsoft.com/office/drawing/2014/main" id="{9D09A874-CD97-4654-9584-E3D164961D25}"/>
              </a:ext>
            </a:extLst>
          </p:cNvPr>
          <p:cNvSpPr/>
          <p:nvPr/>
        </p:nvSpPr>
        <p:spPr>
          <a:xfrm>
            <a:off x="2531156" y="2846378"/>
            <a:ext cx="1331259" cy="160551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1" name="四角形: 角を丸くする 10">
            <a:extLst>
              <a:ext uri="{FF2B5EF4-FFF2-40B4-BE49-F238E27FC236}">
                <a16:creationId xmlns:a16="http://schemas.microsoft.com/office/drawing/2014/main" id="{71F1FD35-6DCB-48E8-A274-F65D71CA087D}"/>
              </a:ext>
            </a:extLst>
          </p:cNvPr>
          <p:cNvSpPr/>
          <p:nvPr/>
        </p:nvSpPr>
        <p:spPr>
          <a:xfrm>
            <a:off x="4826674" y="2846379"/>
            <a:ext cx="1331259" cy="160551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119A3BD-A2E7-455A-B020-8C6826A9A8D4}"/>
              </a:ext>
            </a:extLst>
          </p:cNvPr>
          <p:cNvSpPr txBox="1"/>
          <p:nvPr/>
        </p:nvSpPr>
        <p:spPr>
          <a:xfrm>
            <a:off x="2534516" y="2993992"/>
            <a:ext cx="1331259" cy="1477328"/>
          </a:xfrm>
          <a:prstGeom prst="rect">
            <a:avLst/>
          </a:prstGeom>
          <a:noFill/>
        </p:spPr>
        <p:txBody>
          <a:bodyPr wrap="square" rtlCol="0">
            <a:spAutoFit/>
          </a:bodyPr>
          <a:lstStyle/>
          <a:p>
            <a:r>
              <a:rPr lang="ja-JP" altLang="en-US" dirty="0"/>
              <a:t>記録</a:t>
            </a:r>
            <a:r>
              <a:rPr lang="en-US" altLang="ja-JP" dirty="0"/>
              <a:t>2.html</a:t>
            </a:r>
          </a:p>
          <a:p>
            <a:endParaRPr lang="en-US" altLang="ja-JP" dirty="0"/>
          </a:p>
          <a:p>
            <a:endParaRPr kumimoji="1" lang="en-US" altLang="ja-JP" dirty="0"/>
          </a:p>
          <a:p>
            <a:r>
              <a:rPr kumimoji="1" lang="en-US" altLang="ja-JP" dirty="0"/>
              <a:t>2022</a:t>
            </a:r>
          </a:p>
          <a:p>
            <a:r>
              <a:rPr lang="en-US" altLang="ja-JP" dirty="0"/>
              <a:t>     3/1</a:t>
            </a:r>
            <a:endParaRPr kumimoji="1" lang="ja-JP" altLang="en-US" dirty="0"/>
          </a:p>
        </p:txBody>
      </p:sp>
      <p:sp>
        <p:nvSpPr>
          <p:cNvPr id="14" name="テキスト ボックス 13">
            <a:extLst>
              <a:ext uri="{FF2B5EF4-FFF2-40B4-BE49-F238E27FC236}">
                <a16:creationId xmlns:a16="http://schemas.microsoft.com/office/drawing/2014/main" id="{1A4CBAA7-9410-48FB-818A-FB97B3AE60B4}"/>
              </a:ext>
            </a:extLst>
          </p:cNvPr>
          <p:cNvSpPr txBox="1"/>
          <p:nvPr/>
        </p:nvSpPr>
        <p:spPr>
          <a:xfrm>
            <a:off x="4836191" y="2974258"/>
            <a:ext cx="1331259" cy="1477328"/>
          </a:xfrm>
          <a:prstGeom prst="rect">
            <a:avLst/>
          </a:prstGeom>
          <a:noFill/>
        </p:spPr>
        <p:txBody>
          <a:bodyPr wrap="square" rtlCol="0">
            <a:spAutoFit/>
          </a:bodyPr>
          <a:lstStyle/>
          <a:p>
            <a:r>
              <a:rPr lang="ja-JP" altLang="en-US" dirty="0"/>
              <a:t>記録</a:t>
            </a:r>
            <a:r>
              <a:rPr lang="en-US" altLang="ja-JP" dirty="0"/>
              <a:t>1.html</a:t>
            </a:r>
            <a:endParaRPr kumimoji="1" lang="en-US" altLang="ja-JP" dirty="0"/>
          </a:p>
          <a:p>
            <a:endParaRPr lang="en-US" altLang="ja-JP" dirty="0"/>
          </a:p>
          <a:p>
            <a:endParaRPr kumimoji="1" lang="en-US" altLang="ja-JP" dirty="0"/>
          </a:p>
          <a:p>
            <a:r>
              <a:rPr kumimoji="1" lang="en-US" altLang="ja-JP" dirty="0"/>
              <a:t>2021</a:t>
            </a:r>
          </a:p>
          <a:p>
            <a:r>
              <a:rPr lang="en-US" altLang="ja-JP" dirty="0"/>
              <a:t>     12/10</a:t>
            </a:r>
            <a:endParaRPr kumimoji="1" lang="ja-JP" altLang="en-US" dirty="0"/>
          </a:p>
        </p:txBody>
      </p:sp>
      <p:cxnSp>
        <p:nvCxnSpPr>
          <p:cNvPr id="16" name="直線矢印コネクタ 15">
            <a:extLst>
              <a:ext uri="{FF2B5EF4-FFF2-40B4-BE49-F238E27FC236}">
                <a16:creationId xmlns:a16="http://schemas.microsoft.com/office/drawing/2014/main" id="{F3D16934-0BB8-44D4-B951-4DDF8A457596}"/>
              </a:ext>
            </a:extLst>
          </p:cNvPr>
          <p:cNvCxnSpPr>
            <a:cxnSpLocks/>
          </p:cNvCxnSpPr>
          <p:nvPr/>
        </p:nvCxnSpPr>
        <p:spPr>
          <a:xfrm flipH="1">
            <a:off x="1694331" y="3649135"/>
            <a:ext cx="752684" cy="9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073D200-C582-4FF6-B643-0E8E0D68823E}"/>
              </a:ext>
            </a:extLst>
          </p:cNvPr>
          <p:cNvCxnSpPr>
            <a:cxnSpLocks/>
          </p:cNvCxnSpPr>
          <p:nvPr/>
        </p:nvCxnSpPr>
        <p:spPr>
          <a:xfrm flipH="1" flipV="1">
            <a:off x="3963962" y="3659066"/>
            <a:ext cx="74251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B0637B3F-6555-4D5A-92BF-70674EFDCAD1}"/>
              </a:ext>
            </a:extLst>
          </p:cNvPr>
          <p:cNvSpPr txBox="1"/>
          <p:nvPr/>
        </p:nvSpPr>
        <p:spPr>
          <a:xfrm>
            <a:off x="6504454" y="1408266"/>
            <a:ext cx="2433918" cy="461665"/>
          </a:xfrm>
          <a:prstGeom prst="rect">
            <a:avLst/>
          </a:prstGeom>
          <a:noFill/>
        </p:spPr>
        <p:txBody>
          <a:bodyPr wrap="square" rtlCol="0">
            <a:spAutoFit/>
          </a:bodyPr>
          <a:lstStyle/>
          <a:p>
            <a:r>
              <a:rPr kumimoji="1" lang="en-US" altLang="ja-JP" sz="2400" dirty="0"/>
              <a:t>2.</a:t>
            </a:r>
            <a:r>
              <a:rPr kumimoji="1" lang="ja-JP" altLang="en-US" sz="2400" dirty="0"/>
              <a:t>プッシュ</a:t>
            </a:r>
          </a:p>
        </p:txBody>
      </p:sp>
      <p:sp>
        <p:nvSpPr>
          <p:cNvPr id="21" name="四角形: 角を丸くする 20">
            <a:extLst>
              <a:ext uri="{FF2B5EF4-FFF2-40B4-BE49-F238E27FC236}">
                <a16:creationId xmlns:a16="http://schemas.microsoft.com/office/drawing/2014/main" id="{A85C15DE-4CF3-4963-A9A0-F8DD6B7E491F}"/>
              </a:ext>
            </a:extLst>
          </p:cNvPr>
          <p:cNvSpPr/>
          <p:nvPr/>
        </p:nvSpPr>
        <p:spPr>
          <a:xfrm>
            <a:off x="10174384" y="2261603"/>
            <a:ext cx="1748118" cy="20708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F63D8C6-04FE-4B0E-96C4-661D3C100EC0}"/>
              </a:ext>
            </a:extLst>
          </p:cNvPr>
          <p:cNvSpPr txBox="1"/>
          <p:nvPr/>
        </p:nvSpPr>
        <p:spPr>
          <a:xfrm>
            <a:off x="9993967" y="1868731"/>
            <a:ext cx="2272554" cy="369332"/>
          </a:xfrm>
          <a:prstGeom prst="rect">
            <a:avLst/>
          </a:prstGeom>
          <a:noFill/>
        </p:spPr>
        <p:txBody>
          <a:bodyPr wrap="square" rtlCol="0">
            <a:spAutoFit/>
          </a:bodyPr>
          <a:lstStyle/>
          <a:p>
            <a:r>
              <a:rPr kumimoji="1" lang="ja-JP" altLang="en-US" dirty="0">
                <a:solidFill>
                  <a:srgbClr val="FF0000"/>
                </a:solidFill>
              </a:rPr>
              <a:t>ローカルレポジトリ</a:t>
            </a:r>
          </a:p>
        </p:txBody>
      </p:sp>
      <p:sp>
        <p:nvSpPr>
          <p:cNvPr id="23" name="テキスト ボックス 22">
            <a:extLst>
              <a:ext uri="{FF2B5EF4-FFF2-40B4-BE49-F238E27FC236}">
                <a16:creationId xmlns:a16="http://schemas.microsoft.com/office/drawing/2014/main" id="{ECB76245-61DA-4DAA-A4EB-97D9F5F2CE04}"/>
              </a:ext>
            </a:extLst>
          </p:cNvPr>
          <p:cNvSpPr txBox="1"/>
          <p:nvPr/>
        </p:nvSpPr>
        <p:spPr>
          <a:xfrm>
            <a:off x="10488992" y="2973185"/>
            <a:ext cx="117745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a:t>A</a:t>
            </a:r>
            <a:r>
              <a:rPr lang="ja-JP" altLang="en-US" dirty="0" err="1"/>
              <a:t>さんの</a:t>
            </a:r>
            <a:r>
              <a:rPr lang="ja-JP" altLang="en-US" dirty="0"/>
              <a:t>変更履歴</a:t>
            </a:r>
            <a:endParaRPr kumimoji="1" lang="ja-JP" altLang="en-US" dirty="0"/>
          </a:p>
        </p:txBody>
      </p:sp>
      <p:sp>
        <p:nvSpPr>
          <p:cNvPr id="25" name="四角形: 角を丸くする 24">
            <a:extLst>
              <a:ext uri="{FF2B5EF4-FFF2-40B4-BE49-F238E27FC236}">
                <a16:creationId xmlns:a16="http://schemas.microsoft.com/office/drawing/2014/main" id="{2CB8B655-000C-4975-9453-8C723B456693}"/>
              </a:ext>
            </a:extLst>
          </p:cNvPr>
          <p:cNvSpPr/>
          <p:nvPr/>
        </p:nvSpPr>
        <p:spPr>
          <a:xfrm>
            <a:off x="6823978" y="2203101"/>
            <a:ext cx="1748118" cy="20708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617CF308-F767-4BFC-B23E-78CB33E564CB}"/>
              </a:ext>
            </a:extLst>
          </p:cNvPr>
          <p:cNvSpPr txBox="1"/>
          <p:nvPr/>
        </p:nvSpPr>
        <p:spPr>
          <a:xfrm>
            <a:off x="6665818" y="1818473"/>
            <a:ext cx="2272554" cy="369332"/>
          </a:xfrm>
          <a:prstGeom prst="rect">
            <a:avLst/>
          </a:prstGeom>
          <a:noFill/>
        </p:spPr>
        <p:txBody>
          <a:bodyPr wrap="square" rtlCol="0">
            <a:spAutoFit/>
          </a:bodyPr>
          <a:lstStyle/>
          <a:p>
            <a:r>
              <a:rPr kumimoji="1" lang="ja-JP" altLang="en-US" dirty="0">
                <a:solidFill>
                  <a:srgbClr val="FF0000"/>
                </a:solidFill>
              </a:rPr>
              <a:t>リモートレポジトリ</a:t>
            </a:r>
          </a:p>
        </p:txBody>
      </p:sp>
      <p:cxnSp>
        <p:nvCxnSpPr>
          <p:cNvPr id="31" name="直線矢印コネクタ 30">
            <a:extLst>
              <a:ext uri="{FF2B5EF4-FFF2-40B4-BE49-F238E27FC236}">
                <a16:creationId xmlns:a16="http://schemas.microsoft.com/office/drawing/2014/main" id="{D4B237CF-C27B-48EC-833F-6598EB363A5F}"/>
              </a:ext>
            </a:extLst>
          </p:cNvPr>
          <p:cNvCxnSpPr>
            <a:cxnSpLocks/>
          </p:cNvCxnSpPr>
          <p:nvPr/>
        </p:nvCxnSpPr>
        <p:spPr>
          <a:xfrm flipH="1">
            <a:off x="8717713" y="3391159"/>
            <a:ext cx="1276254" cy="115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C2E5A734-6F8D-4F6C-B98E-1CCA9B139953}"/>
              </a:ext>
            </a:extLst>
          </p:cNvPr>
          <p:cNvSpPr txBox="1"/>
          <p:nvPr/>
        </p:nvSpPr>
        <p:spPr>
          <a:xfrm>
            <a:off x="181152" y="5429631"/>
            <a:ext cx="5544671" cy="923330"/>
          </a:xfrm>
          <a:prstGeom prst="rect">
            <a:avLst/>
          </a:prstGeom>
          <a:noFill/>
        </p:spPr>
        <p:txBody>
          <a:bodyPr wrap="square" rtlCol="0">
            <a:spAutoFit/>
          </a:bodyPr>
          <a:lstStyle/>
          <a:p>
            <a:r>
              <a:rPr kumimoji="1" lang="ja-JP" altLang="en-US" dirty="0"/>
              <a:t>記録</a:t>
            </a:r>
            <a:r>
              <a:rPr kumimoji="1" lang="en-US" altLang="ja-JP" dirty="0"/>
              <a:t>1.html</a:t>
            </a:r>
            <a:r>
              <a:rPr kumimoji="1" lang="ja-JP" altLang="en-US" dirty="0"/>
              <a:t>にコミットを実行すると、記録</a:t>
            </a:r>
            <a:r>
              <a:rPr kumimoji="1" lang="en-US" altLang="ja-JP" dirty="0"/>
              <a:t>1.html</a:t>
            </a:r>
            <a:r>
              <a:rPr kumimoji="1" lang="ja-JP" altLang="en-US" dirty="0"/>
              <a:t>から編集を加えたところまでの差分を記録したコミットが作成される。</a:t>
            </a:r>
          </a:p>
        </p:txBody>
      </p:sp>
      <p:sp>
        <p:nvSpPr>
          <p:cNvPr id="36" name="テキスト ボックス 35">
            <a:extLst>
              <a:ext uri="{FF2B5EF4-FFF2-40B4-BE49-F238E27FC236}">
                <a16:creationId xmlns:a16="http://schemas.microsoft.com/office/drawing/2014/main" id="{D704764B-DD4C-4F21-91A1-E58BA1358FC9}"/>
              </a:ext>
            </a:extLst>
          </p:cNvPr>
          <p:cNvSpPr txBox="1"/>
          <p:nvPr/>
        </p:nvSpPr>
        <p:spPr>
          <a:xfrm>
            <a:off x="7221637" y="4775909"/>
            <a:ext cx="4641477" cy="1200329"/>
          </a:xfrm>
          <a:prstGeom prst="rect">
            <a:avLst/>
          </a:prstGeom>
          <a:noFill/>
        </p:spPr>
        <p:txBody>
          <a:bodyPr wrap="square" rtlCol="0">
            <a:spAutoFit/>
          </a:bodyPr>
          <a:lstStyle/>
          <a:p>
            <a:r>
              <a:rPr lang="ja-JP" altLang="en-US" dirty="0"/>
              <a:t>プッシュを実行すると、ローカルレポジトリに保存された変更履歴がリモートレポジトリにアップロードされ、２つのレポジトリ内にある変更履歴が同じ状態になる。</a:t>
            </a:r>
            <a:endParaRPr kumimoji="1" lang="ja-JP" altLang="en-US" dirty="0"/>
          </a:p>
        </p:txBody>
      </p:sp>
      <p:sp>
        <p:nvSpPr>
          <p:cNvPr id="15" name="テキスト ボックス 14">
            <a:extLst>
              <a:ext uri="{FF2B5EF4-FFF2-40B4-BE49-F238E27FC236}">
                <a16:creationId xmlns:a16="http://schemas.microsoft.com/office/drawing/2014/main" id="{15DF2755-4D17-4EC3-9643-DC5808C0DD20}"/>
              </a:ext>
            </a:extLst>
          </p:cNvPr>
          <p:cNvSpPr txBox="1"/>
          <p:nvPr/>
        </p:nvSpPr>
        <p:spPr>
          <a:xfrm>
            <a:off x="2394991" y="2194360"/>
            <a:ext cx="1785632" cy="400110"/>
          </a:xfrm>
          <a:prstGeom prst="rect">
            <a:avLst/>
          </a:prstGeom>
          <a:noFill/>
        </p:spPr>
        <p:txBody>
          <a:bodyPr wrap="square" rtlCol="0">
            <a:spAutoFit/>
          </a:bodyPr>
          <a:lstStyle/>
          <a:p>
            <a:r>
              <a:rPr kumimoji="1" lang="ja-JP" altLang="en-US" sz="2000" dirty="0">
                <a:solidFill>
                  <a:srgbClr val="FF0000"/>
                </a:solidFill>
              </a:rPr>
              <a:t>レポジトリ内</a:t>
            </a:r>
          </a:p>
        </p:txBody>
      </p:sp>
      <p:cxnSp>
        <p:nvCxnSpPr>
          <p:cNvPr id="18" name="直線コネクタ 17">
            <a:extLst>
              <a:ext uri="{FF2B5EF4-FFF2-40B4-BE49-F238E27FC236}">
                <a16:creationId xmlns:a16="http://schemas.microsoft.com/office/drawing/2014/main" id="{30375584-B101-4D5D-841B-71A224403171}"/>
              </a:ext>
            </a:extLst>
          </p:cNvPr>
          <p:cNvCxnSpPr>
            <a:cxnSpLocks/>
            <a:endCxn id="15" idx="1"/>
          </p:cNvCxnSpPr>
          <p:nvPr/>
        </p:nvCxnSpPr>
        <p:spPr>
          <a:xfrm flipV="1">
            <a:off x="430306" y="2394415"/>
            <a:ext cx="1964685" cy="364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7952403-6953-4907-9D9B-1B1C78307BBD}"/>
              </a:ext>
            </a:extLst>
          </p:cNvPr>
          <p:cNvCxnSpPr>
            <a:cxnSpLocks/>
            <a:endCxn id="15" idx="3"/>
          </p:cNvCxnSpPr>
          <p:nvPr/>
        </p:nvCxnSpPr>
        <p:spPr>
          <a:xfrm flipH="1" flipV="1">
            <a:off x="4180623" y="2394415"/>
            <a:ext cx="1803320" cy="307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56925A8F-EC79-4DEE-BD98-CE10C90C2F75}"/>
              </a:ext>
            </a:extLst>
          </p:cNvPr>
          <p:cNvSpPr/>
          <p:nvPr/>
        </p:nvSpPr>
        <p:spPr>
          <a:xfrm>
            <a:off x="8658183" y="2727799"/>
            <a:ext cx="1414654" cy="4685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dirty="0"/>
          </a:p>
        </p:txBody>
      </p:sp>
      <p:sp>
        <p:nvSpPr>
          <p:cNvPr id="41" name="テキスト ボックス 40">
            <a:extLst>
              <a:ext uri="{FF2B5EF4-FFF2-40B4-BE49-F238E27FC236}">
                <a16:creationId xmlns:a16="http://schemas.microsoft.com/office/drawing/2014/main" id="{A1298273-44AF-43A2-8644-1F33E00A0037}"/>
              </a:ext>
            </a:extLst>
          </p:cNvPr>
          <p:cNvSpPr txBox="1"/>
          <p:nvPr/>
        </p:nvSpPr>
        <p:spPr>
          <a:xfrm>
            <a:off x="8680860" y="2812671"/>
            <a:ext cx="1414654" cy="338554"/>
          </a:xfrm>
          <a:prstGeom prst="rect">
            <a:avLst/>
          </a:prstGeom>
          <a:noFill/>
        </p:spPr>
        <p:txBody>
          <a:bodyPr wrap="square" rtlCol="0">
            <a:spAutoFit/>
          </a:bodyPr>
          <a:lstStyle/>
          <a:p>
            <a:r>
              <a:rPr kumimoji="1" lang="ja-JP" altLang="en-US" sz="1600" dirty="0"/>
              <a:t>アップロード</a:t>
            </a:r>
          </a:p>
        </p:txBody>
      </p:sp>
      <p:sp>
        <p:nvSpPr>
          <p:cNvPr id="50" name="テキスト ボックス 49">
            <a:extLst>
              <a:ext uri="{FF2B5EF4-FFF2-40B4-BE49-F238E27FC236}">
                <a16:creationId xmlns:a16="http://schemas.microsoft.com/office/drawing/2014/main" id="{FD857ADD-A70C-4DE8-8BB4-06B61BA67D7E}"/>
              </a:ext>
            </a:extLst>
          </p:cNvPr>
          <p:cNvSpPr txBox="1"/>
          <p:nvPr/>
        </p:nvSpPr>
        <p:spPr>
          <a:xfrm>
            <a:off x="4182568" y="4568617"/>
            <a:ext cx="1209880" cy="523220"/>
          </a:xfrm>
          <a:prstGeom prst="rect">
            <a:avLst/>
          </a:prstGeom>
          <a:noFill/>
        </p:spPr>
        <p:txBody>
          <a:bodyPr wrap="square" rtlCol="0">
            <a:spAutoFit/>
          </a:bodyPr>
          <a:lstStyle/>
          <a:p>
            <a:r>
              <a:rPr kumimoji="1" lang="ja-JP" altLang="en-US" sz="1400" dirty="0"/>
              <a:t>ファイルを編集</a:t>
            </a:r>
          </a:p>
        </p:txBody>
      </p:sp>
      <p:cxnSp>
        <p:nvCxnSpPr>
          <p:cNvPr id="52" name="直線コネクタ 51">
            <a:extLst>
              <a:ext uri="{FF2B5EF4-FFF2-40B4-BE49-F238E27FC236}">
                <a16:creationId xmlns:a16="http://schemas.microsoft.com/office/drawing/2014/main" id="{278AD6D4-8758-4323-8F49-31E1CBEF9F56}"/>
              </a:ext>
            </a:extLst>
          </p:cNvPr>
          <p:cNvCxnSpPr>
            <a:cxnSpLocks/>
          </p:cNvCxnSpPr>
          <p:nvPr/>
        </p:nvCxnSpPr>
        <p:spPr>
          <a:xfrm>
            <a:off x="4292300" y="3654100"/>
            <a:ext cx="226214" cy="79779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51D2F485-CA73-4FF4-88F2-2D1D76B4ACEA}"/>
              </a:ext>
            </a:extLst>
          </p:cNvPr>
          <p:cNvSpPr/>
          <p:nvPr/>
        </p:nvSpPr>
        <p:spPr>
          <a:xfrm>
            <a:off x="4088442" y="4418982"/>
            <a:ext cx="1209880" cy="82249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9729D69B-6A99-4490-BF96-A3F336449666}"/>
              </a:ext>
            </a:extLst>
          </p:cNvPr>
          <p:cNvSpPr txBox="1"/>
          <p:nvPr/>
        </p:nvSpPr>
        <p:spPr>
          <a:xfrm>
            <a:off x="2429168" y="4491895"/>
            <a:ext cx="1599325" cy="584775"/>
          </a:xfrm>
          <a:prstGeom prst="rect">
            <a:avLst/>
          </a:prstGeom>
          <a:noFill/>
        </p:spPr>
        <p:txBody>
          <a:bodyPr wrap="square" rtlCol="0">
            <a:spAutoFit/>
          </a:bodyPr>
          <a:lstStyle/>
          <a:p>
            <a:r>
              <a:rPr kumimoji="1" lang="ja-JP" altLang="en-US" sz="1600" dirty="0"/>
              <a:t>記録</a:t>
            </a:r>
            <a:r>
              <a:rPr kumimoji="1" lang="en-US" altLang="ja-JP" sz="1600" dirty="0"/>
              <a:t>1</a:t>
            </a:r>
            <a:r>
              <a:rPr kumimoji="1" lang="ja-JP" altLang="en-US" sz="1600" dirty="0"/>
              <a:t>の上書きファイル</a:t>
            </a:r>
          </a:p>
        </p:txBody>
      </p:sp>
      <p:sp>
        <p:nvSpPr>
          <p:cNvPr id="58" name="テキスト ボックス 57">
            <a:extLst>
              <a:ext uri="{FF2B5EF4-FFF2-40B4-BE49-F238E27FC236}">
                <a16:creationId xmlns:a16="http://schemas.microsoft.com/office/drawing/2014/main" id="{D6E2F7F5-79BB-49AB-A2A9-9988A27B5515}"/>
              </a:ext>
            </a:extLst>
          </p:cNvPr>
          <p:cNvSpPr txBox="1"/>
          <p:nvPr/>
        </p:nvSpPr>
        <p:spPr>
          <a:xfrm>
            <a:off x="181152" y="4499671"/>
            <a:ext cx="1599325" cy="584775"/>
          </a:xfrm>
          <a:prstGeom prst="rect">
            <a:avLst/>
          </a:prstGeom>
          <a:noFill/>
        </p:spPr>
        <p:txBody>
          <a:bodyPr wrap="square" rtlCol="0">
            <a:spAutoFit/>
          </a:bodyPr>
          <a:lstStyle/>
          <a:p>
            <a:r>
              <a:rPr kumimoji="1" lang="ja-JP" altLang="en-US" sz="1600" dirty="0"/>
              <a:t>記録</a:t>
            </a:r>
            <a:r>
              <a:rPr kumimoji="1" lang="en-US" altLang="ja-JP" sz="1600" dirty="0"/>
              <a:t>2</a:t>
            </a:r>
            <a:r>
              <a:rPr kumimoji="1" lang="ja-JP" altLang="en-US" sz="1600" dirty="0"/>
              <a:t>の上書きファイル</a:t>
            </a:r>
          </a:p>
        </p:txBody>
      </p:sp>
      <p:sp>
        <p:nvSpPr>
          <p:cNvPr id="60" name="正方形/長方形 59">
            <a:extLst>
              <a:ext uri="{FF2B5EF4-FFF2-40B4-BE49-F238E27FC236}">
                <a16:creationId xmlns:a16="http://schemas.microsoft.com/office/drawing/2014/main" id="{F92DA75D-BE68-4AA9-801C-36483449F1CF}"/>
              </a:ext>
            </a:extLst>
          </p:cNvPr>
          <p:cNvSpPr/>
          <p:nvPr/>
        </p:nvSpPr>
        <p:spPr>
          <a:xfrm>
            <a:off x="3918320" y="3283587"/>
            <a:ext cx="881359" cy="28862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752B707-6AA9-4D3E-A952-379F53D1E3D4}"/>
              </a:ext>
            </a:extLst>
          </p:cNvPr>
          <p:cNvSpPr txBox="1"/>
          <p:nvPr/>
        </p:nvSpPr>
        <p:spPr>
          <a:xfrm>
            <a:off x="3913606" y="3296351"/>
            <a:ext cx="1086265" cy="307777"/>
          </a:xfrm>
          <a:prstGeom prst="rect">
            <a:avLst/>
          </a:prstGeom>
          <a:noFill/>
        </p:spPr>
        <p:txBody>
          <a:bodyPr wrap="square" rtlCol="0">
            <a:spAutoFit/>
          </a:bodyPr>
          <a:lstStyle/>
          <a:p>
            <a:r>
              <a:rPr kumimoji="1" lang="ja-JP" altLang="en-US" sz="1400" dirty="0"/>
              <a:t>コミット</a:t>
            </a:r>
          </a:p>
        </p:txBody>
      </p:sp>
      <p:sp>
        <p:nvSpPr>
          <p:cNvPr id="61" name="正方形/長方形 60">
            <a:extLst>
              <a:ext uri="{FF2B5EF4-FFF2-40B4-BE49-F238E27FC236}">
                <a16:creationId xmlns:a16="http://schemas.microsoft.com/office/drawing/2014/main" id="{14E37A75-FFD6-49F7-BD35-D9B6D68B79B9}"/>
              </a:ext>
            </a:extLst>
          </p:cNvPr>
          <p:cNvSpPr/>
          <p:nvPr/>
        </p:nvSpPr>
        <p:spPr>
          <a:xfrm>
            <a:off x="1622802" y="3271103"/>
            <a:ext cx="881359" cy="28862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5ECC2604-2A50-4243-9268-E14A851858BD}"/>
              </a:ext>
            </a:extLst>
          </p:cNvPr>
          <p:cNvSpPr txBox="1"/>
          <p:nvPr/>
        </p:nvSpPr>
        <p:spPr>
          <a:xfrm>
            <a:off x="1656957" y="3288646"/>
            <a:ext cx="1086265" cy="307777"/>
          </a:xfrm>
          <a:prstGeom prst="rect">
            <a:avLst/>
          </a:prstGeom>
          <a:noFill/>
        </p:spPr>
        <p:txBody>
          <a:bodyPr wrap="square" rtlCol="0">
            <a:spAutoFit/>
          </a:bodyPr>
          <a:lstStyle/>
          <a:p>
            <a:r>
              <a:rPr kumimoji="1" lang="ja-JP" altLang="en-US" sz="1400" dirty="0"/>
              <a:t>コミット</a:t>
            </a:r>
          </a:p>
        </p:txBody>
      </p:sp>
      <p:sp>
        <p:nvSpPr>
          <p:cNvPr id="65" name="テキスト ボックス 64">
            <a:extLst>
              <a:ext uri="{FF2B5EF4-FFF2-40B4-BE49-F238E27FC236}">
                <a16:creationId xmlns:a16="http://schemas.microsoft.com/office/drawing/2014/main" id="{F5AC98C4-2493-4840-89C3-4C27D5C29588}"/>
              </a:ext>
            </a:extLst>
          </p:cNvPr>
          <p:cNvSpPr txBox="1"/>
          <p:nvPr/>
        </p:nvSpPr>
        <p:spPr>
          <a:xfrm>
            <a:off x="7146628" y="3217078"/>
            <a:ext cx="117745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a:t>A</a:t>
            </a:r>
            <a:r>
              <a:rPr lang="ja-JP" altLang="en-US" dirty="0" err="1"/>
              <a:t>さんの</a:t>
            </a:r>
            <a:r>
              <a:rPr lang="ja-JP" altLang="en-US" dirty="0"/>
              <a:t>変更履歴</a:t>
            </a:r>
            <a:endParaRPr kumimoji="1" lang="ja-JP" altLang="en-US" dirty="0"/>
          </a:p>
        </p:txBody>
      </p:sp>
      <p:sp>
        <p:nvSpPr>
          <p:cNvPr id="66" name="テキスト ボックス 65">
            <a:extLst>
              <a:ext uri="{FF2B5EF4-FFF2-40B4-BE49-F238E27FC236}">
                <a16:creationId xmlns:a16="http://schemas.microsoft.com/office/drawing/2014/main" id="{0D9748E9-DD1F-4CAD-946B-217C30067C1D}"/>
              </a:ext>
            </a:extLst>
          </p:cNvPr>
          <p:cNvSpPr txBox="1"/>
          <p:nvPr/>
        </p:nvSpPr>
        <p:spPr>
          <a:xfrm>
            <a:off x="9912166" y="1561330"/>
            <a:ext cx="2272554" cy="369332"/>
          </a:xfrm>
          <a:prstGeom prst="rect">
            <a:avLst/>
          </a:prstGeom>
          <a:noFill/>
        </p:spPr>
        <p:txBody>
          <a:bodyPr wrap="square" rtlCol="0">
            <a:spAutoFit/>
          </a:bodyPr>
          <a:lstStyle/>
          <a:p>
            <a:r>
              <a:rPr kumimoji="1" lang="en-US" altLang="ja-JP" dirty="0">
                <a:solidFill>
                  <a:srgbClr val="FF0000"/>
                </a:solidFill>
              </a:rPr>
              <a:t>A</a:t>
            </a:r>
            <a:r>
              <a:rPr kumimoji="1" lang="ja-JP" altLang="en-US" dirty="0">
                <a:solidFill>
                  <a:srgbClr val="FF0000"/>
                </a:solidFill>
              </a:rPr>
              <a:t>さんの</a:t>
            </a:r>
          </a:p>
        </p:txBody>
      </p:sp>
      <p:sp>
        <p:nvSpPr>
          <p:cNvPr id="67" name="テキスト ボックス 66">
            <a:extLst>
              <a:ext uri="{FF2B5EF4-FFF2-40B4-BE49-F238E27FC236}">
                <a16:creationId xmlns:a16="http://schemas.microsoft.com/office/drawing/2014/main" id="{8193BDA5-624F-4B22-9B99-8102D9424240}"/>
              </a:ext>
            </a:extLst>
          </p:cNvPr>
          <p:cNvSpPr txBox="1"/>
          <p:nvPr/>
        </p:nvSpPr>
        <p:spPr>
          <a:xfrm>
            <a:off x="6952481" y="2641571"/>
            <a:ext cx="144964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a:t>他のデータ</a:t>
            </a:r>
            <a:endParaRPr kumimoji="1" lang="ja-JP" altLang="en-US" dirty="0"/>
          </a:p>
        </p:txBody>
      </p:sp>
    </p:spTree>
    <p:extLst>
      <p:ext uri="{BB962C8B-B14F-4D97-AF65-F5344CB8AC3E}">
        <p14:creationId xmlns:p14="http://schemas.microsoft.com/office/powerpoint/2010/main" val="289433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106B5-6E27-45A8-A444-BF8E3AD7975B}"/>
              </a:ext>
            </a:extLst>
          </p:cNvPr>
          <p:cNvSpPr>
            <a:spLocks noGrp="1"/>
          </p:cNvSpPr>
          <p:nvPr>
            <p:ph type="title"/>
          </p:nvPr>
        </p:nvSpPr>
        <p:spPr>
          <a:xfrm>
            <a:off x="0" y="18255"/>
            <a:ext cx="10515600" cy="1325563"/>
          </a:xfrm>
        </p:spPr>
        <p:txBody>
          <a:bodyPr>
            <a:normAutofit/>
          </a:bodyPr>
          <a:lstStyle/>
          <a:p>
            <a:r>
              <a:rPr kumimoji="1" lang="en-US" altLang="ja-JP" dirty="0"/>
              <a:t>Git</a:t>
            </a:r>
            <a:r>
              <a:rPr kumimoji="1" lang="ja-JP" altLang="en-US" dirty="0"/>
              <a:t>の操作の流れ</a:t>
            </a:r>
          </a:p>
        </p:txBody>
      </p:sp>
      <p:sp>
        <p:nvSpPr>
          <p:cNvPr id="4" name="テキスト ボックス 3">
            <a:extLst>
              <a:ext uri="{FF2B5EF4-FFF2-40B4-BE49-F238E27FC236}">
                <a16:creationId xmlns:a16="http://schemas.microsoft.com/office/drawing/2014/main" id="{0ABD11A1-99ED-4804-A02A-C0F98B0237A1}"/>
              </a:ext>
            </a:extLst>
          </p:cNvPr>
          <p:cNvSpPr txBox="1"/>
          <p:nvPr/>
        </p:nvSpPr>
        <p:spPr>
          <a:xfrm>
            <a:off x="143995" y="1246901"/>
            <a:ext cx="2433918" cy="461665"/>
          </a:xfrm>
          <a:prstGeom prst="rect">
            <a:avLst/>
          </a:prstGeom>
          <a:noFill/>
        </p:spPr>
        <p:txBody>
          <a:bodyPr wrap="square" rtlCol="0">
            <a:spAutoFit/>
          </a:bodyPr>
          <a:lstStyle/>
          <a:p>
            <a:r>
              <a:rPr lang="en-US" altLang="ja-JP" sz="2400" dirty="0"/>
              <a:t>3.</a:t>
            </a:r>
            <a:r>
              <a:rPr lang="ja-JP" altLang="en-US" sz="2400" dirty="0"/>
              <a:t>プル</a:t>
            </a:r>
            <a:endParaRPr kumimoji="1" lang="ja-JP" altLang="en-US" sz="2400" dirty="0"/>
          </a:p>
        </p:txBody>
      </p:sp>
      <p:sp>
        <p:nvSpPr>
          <p:cNvPr id="5" name="四角形: 角を丸くする 4">
            <a:extLst>
              <a:ext uri="{FF2B5EF4-FFF2-40B4-BE49-F238E27FC236}">
                <a16:creationId xmlns:a16="http://schemas.microsoft.com/office/drawing/2014/main" id="{7FE9991B-F7C2-47F5-8DE5-3094C11D60D8}"/>
              </a:ext>
            </a:extLst>
          </p:cNvPr>
          <p:cNvSpPr/>
          <p:nvPr/>
        </p:nvSpPr>
        <p:spPr>
          <a:xfrm>
            <a:off x="3556805" y="2261603"/>
            <a:ext cx="1748118" cy="20708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DD868C6-F62B-4CC5-84B4-9B89E0A00F1F}"/>
              </a:ext>
            </a:extLst>
          </p:cNvPr>
          <p:cNvSpPr txBox="1"/>
          <p:nvPr/>
        </p:nvSpPr>
        <p:spPr>
          <a:xfrm>
            <a:off x="3034547" y="1855524"/>
            <a:ext cx="2272554" cy="369332"/>
          </a:xfrm>
          <a:prstGeom prst="rect">
            <a:avLst/>
          </a:prstGeom>
          <a:noFill/>
        </p:spPr>
        <p:txBody>
          <a:bodyPr wrap="square" rtlCol="0">
            <a:spAutoFit/>
          </a:bodyPr>
          <a:lstStyle/>
          <a:p>
            <a:r>
              <a:rPr kumimoji="1" lang="ja-JP" altLang="en-US" dirty="0">
                <a:solidFill>
                  <a:srgbClr val="FF0000"/>
                </a:solidFill>
              </a:rPr>
              <a:t>ローカルレポジトリ</a:t>
            </a:r>
          </a:p>
        </p:txBody>
      </p:sp>
      <p:sp>
        <p:nvSpPr>
          <p:cNvPr id="9" name="四角形: 角を丸くする 8">
            <a:extLst>
              <a:ext uri="{FF2B5EF4-FFF2-40B4-BE49-F238E27FC236}">
                <a16:creationId xmlns:a16="http://schemas.microsoft.com/office/drawing/2014/main" id="{64A3CD9B-38CD-49E6-92E3-9DE71CCC9D8E}"/>
              </a:ext>
            </a:extLst>
          </p:cNvPr>
          <p:cNvSpPr/>
          <p:nvPr/>
        </p:nvSpPr>
        <p:spPr>
          <a:xfrm>
            <a:off x="196108" y="2261603"/>
            <a:ext cx="1748118" cy="20708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8C2F0B-2CC5-4A8D-8E7A-6836C3AEF912}"/>
              </a:ext>
            </a:extLst>
          </p:cNvPr>
          <p:cNvSpPr txBox="1"/>
          <p:nvPr/>
        </p:nvSpPr>
        <p:spPr>
          <a:xfrm>
            <a:off x="356613" y="3032727"/>
            <a:ext cx="142710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1600" dirty="0"/>
              <a:t>最新の</a:t>
            </a:r>
            <a:endParaRPr lang="en-US" altLang="ja-JP" sz="1600" dirty="0"/>
          </a:p>
          <a:p>
            <a:r>
              <a:rPr lang="ja-JP" altLang="en-US" sz="1600" dirty="0"/>
              <a:t>　　変更履歴</a:t>
            </a:r>
            <a:endParaRPr kumimoji="1" lang="ja-JP" altLang="en-US" sz="1600" dirty="0"/>
          </a:p>
        </p:txBody>
      </p:sp>
      <p:sp>
        <p:nvSpPr>
          <p:cNvPr id="12" name="テキスト ボックス 11">
            <a:extLst>
              <a:ext uri="{FF2B5EF4-FFF2-40B4-BE49-F238E27FC236}">
                <a16:creationId xmlns:a16="http://schemas.microsoft.com/office/drawing/2014/main" id="{1AF7F9D4-B075-47B5-8A04-B5BF91577595}"/>
              </a:ext>
            </a:extLst>
          </p:cNvPr>
          <p:cNvSpPr txBox="1"/>
          <p:nvPr/>
        </p:nvSpPr>
        <p:spPr>
          <a:xfrm>
            <a:off x="56840" y="1865853"/>
            <a:ext cx="2263059" cy="369332"/>
          </a:xfrm>
          <a:prstGeom prst="rect">
            <a:avLst/>
          </a:prstGeom>
          <a:noFill/>
        </p:spPr>
        <p:txBody>
          <a:bodyPr wrap="square" rtlCol="0">
            <a:spAutoFit/>
          </a:bodyPr>
          <a:lstStyle/>
          <a:p>
            <a:r>
              <a:rPr kumimoji="1" lang="ja-JP" altLang="en-US" dirty="0">
                <a:solidFill>
                  <a:srgbClr val="FF0000"/>
                </a:solidFill>
              </a:rPr>
              <a:t>リモートレポジトリ</a:t>
            </a:r>
          </a:p>
        </p:txBody>
      </p:sp>
      <p:cxnSp>
        <p:nvCxnSpPr>
          <p:cNvPr id="13" name="直線矢印コネクタ 12">
            <a:extLst>
              <a:ext uri="{FF2B5EF4-FFF2-40B4-BE49-F238E27FC236}">
                <a16:creationId xmlns:a16="http://schemas.microsoft.com/office/drawing/2014/main" id="{1B50C228-2643-4344-9BC9-21DD8AE137E0}"/>
              </a:ext>
            </a:extLst>
          </p:cNvPr>
          <p:cNvCxnSpPr>
            <a:cxnSpLocks/>
          </p:cNvCxnSpPr>
          <p:nvPr/>
        </p:nvCxnSpPr>
        <p:spPr>
          <a:xfrm>
            <a:off x="2101277" y="3279972"/>
            <a:ext cx="12956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97CCBCD-6BD8-4F50-979B-AB3C4F648B1C}"/>
              </a:ext>
            </a:extLst>
          </p:cNvPr>
          <p:cNvSpPr txBox="1"/>
          <p:nvPr/>
        </p:nvSpPr>
        <p:spPr>
          <a:xfrm>
            <a:off x="7019924" y="1316144"/>
            <a:ext cx="2433918" cy="461665"/>
          </a:xfrm>
          <a:prstGeom prst="rect">
            <a:avLst/>
          </a:prstGeom>
          <a:noFill/>
        </p:spPr>
        <p:txBody>
          <a:bodyPr wrap="square" rtlCol="0">
            <a:spAutoFit/>
          </a:bodyPr>
          <a:lstStyle/>
          <a:p>
            <a:r>
              <a:rPr kumimoji="1" lang="en-US" altLang="ja-JP" sz="2400" dirty="0"/>
              <a:t>4.</a:t>
            </a:r>
            <a:r>
              <a:rPr kumimoji="1" lang="ja-JP" altLang="en-US" sz="2400" dirty="0"/>
              <a:t>クローン</a:t>
            </a:r>
          </a:p>
        </p:txBody>
      </p:sp>
      <p:sp>
        <p:nvSpPr>
          <p:cNvPr id="22" name="四角形: 角を丸くする 21">
            <a:extLst>
              <a:ext uri="{FF2B5EF4-FFF2-40B4-BE49-F238E27FC236}">
                <a16:creationId xmlns:a16="http://schemas.microsoft.com/office/drawing/2014/main" id="{E4ECE1F7-F9E6-4915-95AE-725434204A07}"/>
              </a:ext>
            </a:extLst>
          </p:cNvPr>
          <p:cNvSpPr/>
          <p:nvPr/>
        </p:nvSpPr>
        <p:spPr>
          <a:xfrm>
            <a:off x="6703404" y="2416227"/>
            <a:ext cx="1480292" cy="16918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FDC0942D-7626-41D2-A939-EF738A4594CC}"/>
              </a:ext>
            </a:extLst>
          </p:cNvPr>
          <p:cNvSpPr txBox="1"/>
          <p:nvPr/>
        </p:nvSpPr>
        <p:spPr>
          <a:xfrm>
            <a:off x="6968988" y="2771366"/>
            <a:ext cx="1020853"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1600" dirty="0"/>
              <a:t>ｈ</a:t>
            </a:r>
            <a:r>
              <a:rPr kumimoji="1" lang="ja-JP" altLang="en-US" sz="1600" dirty="0"/>
              <a:t>ｔｍｌ</a:t>
            </a:r>
          </a:p>
        </p:txBody>
      </p:sp>
      <p:sp>
        <p:nvSpPr>
          <p:cNvPr id="24" name="テキスト ボックス 23">
            <a:extLst>
              <a:ext uri="{FF2B5EF4-FFF2-40B4-BE49-F238E27FC236}">
                <a16:creationId xmlns:a16="http://schemas.microsoft.com/office/drawing/2014/main" id="{9B95E07A-39B5-48F5-81FF-480768BA2D43}"/>
              </a:ext>
            </a:extLst>
          </p:cNvPr>
          <p:cNvSpPr txBox="1"/>
          <p:nvPr/>
        </p:nvSpPr>
        <p:spPr>
          <a:xfrm>
            <a:off x="6947096" y="3325114"/>
            <a:ext cx="10208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a:t>ｃｓｓ</a:t>
            </a:r>
            <a:endParaRPr kumimoji="1" lang="ja-JP" altLang="en-US" dirty="0"/>
          </a:p>
        </p:txBody>
      </p:sp>
      <p:sp>
        <p:nvSpPr>
          <p:cNvPr id="25" name="テキスト ボックス 24">
            <a:extLst>
              <a:ext uri="{FF2B5EF4-FFF2-40B4-BE49-F238E27FC236}">
                <a16:creationId xmlns:a16="http://schemas.microsoft.com/office/drawing/2014/main" id="{447FE7F8-9FD5-489D-B407-FE60B985BBC3}"/>
              </a:ext>
            </a:extLst>
          </p:cNvPr>
          <p:cNvSpPr txBox="1"/>
          <p:nvPr/>
        </p:nvSpPr>
        <p:spPr>
          <a:xfrm>
            <a:off x="9921698" y="1831903"/>
            <a:ext cx="2344829" cy="369332"/>
          </a:xfrm>
          <a:prstGeom prst="rect">
            <a:avLst/>
          </a:prstGeom>
          <a:noFill/>
        </p:spPr>
        <p:txBody>
          <a:bodyPr wrap="square" rtlCol="0">
            <a:spAutoFit/>
          </a:bodyPr>
          <a:lstStyle/>
          <a:p>
            <a:r>
              <a:rPr kumimoji="1" lang="ja-JP" altLang="en-US" dirty="0">
                <a:solidFill>
                  <a:srgbClr val="FF0000"/>
                </a:solidFill>
              </a:rPr>
              <a:t>リモートレポジトリ</a:t>
            </a:r>
          </a:p>
        </p:txBody>
      </p:sp>
      <p:cxnSp>
        <p:nvCxnSpPr>
          <p:cNvPr id="26" name="直線矢印コネクタ 25">
            <a:extLst>
              <a:ext uri="{FF2B5EF4-FFF2-40B4-BE49-F238E27FC236}">
                <a16:creationId xmlns:a16="http://schemas.microsoft.com/office/drawing/2014/main" id="{D16BC4EC-E16D-4E71-BDD2-87C339F2AA0A}"/>
              </a:ext>
            </a:extLst>
          </p:cNvPr>
          <p:cNvCxnSpPr>
            <a:cxnSpLocks/>
          </p:cNvCxnSpPr>
          <p:nvPr/>
        </p:nvCxnSpPr>
        <p:spPr>
          <a:xfrm flipH="1">
            <a:off x="8402737" y="3474400"/>
            <a:ext cx="18394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EDE5637D-BCFE-4ACC-A4D5-4EB3DC4C6EDF}"/>
              </a:ext>
            </a:extLst>
          </p:cNvPr>
          <p:cNvSpPr txBox="1"/>
          <p:nvPr/>
        </p:nvSpPr>
        <p:spPr>
          <a:xfrm>
            <a:off x="6478122" y="1944752"/>
            <a:ext cx="2272554" cy="369332"/>
          </a:xfrm>
          <a:prstGeom prst="rect">
            <a:avLst/>
          </a:prstGeom>
          <a:noFill/>
        </p:spPr>
        <p:txBody>
          <a:bodyPr wrap="square" rtlCol="0">
            <a:spAutoFit/>
          </a:bodyPr>
          <a:lstStyle/>
          <a:p>
            <a:r>
              <a:rPr kumimoji="1" lang="ja-JP" altLang="en-US" dirty="0">
                <a:solidFill>
                  <a:srgbClr val="FF0000"/>
                </a:solidFill>
              </a:rPr>
              <a:t>ローカルレポジトリ</a:t>
            </a:r>
          </a:p>
        </p:txBody>
      </p:sp>
      <p:sp>
        <p:nvSpPr>
          <p:cNvPr id="29" name="四角形: 角を丸くする 28">
            <a:extLst>
              <a:ext uri="{FF2B5EF4-FFF2-40B4-BE49-F238E27FC236}">
                <a16:creationId xmlns:a16="http://schemas.microsoft.com/office/drawing/2014/main" id="{622A81F8-50D5-45ED-9A76-3F30291AD89F}"/>
              </a:ext>
            </a:extLst>
          </p:cNvPr>
          <p:cNvSpPr/>
          <p:nvPr/>
        </p:nvSpPr>
        <p:spPr>
          <a:xfrm>
            <a:off x="10515600" y="2389688"/>
            <a:ext cx="1480292" cy="16918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0F3EAEF0-80DB-446F-9069-9D0CE4AF48D1}"/>
              </a:ext>
            </a:extLst>
          </p:cNvPr>
          <p:cNvSpPr txBox="1"/>
          <p:nvPr/>
        </p:nvSpPr>
        <p:spPr>
          <a:xfrm>
            <a:off x="10755993" y="2741136"/>
            <a:ext cx="1020853"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1600" dirty="0"/>
              <a:t>ｈ</a:t>
            </a:r>
            <a:r>
              <a:rPr kumimoji="1" lang="ja-JP" altLang="en-US" sz="1600" dirty="0"/>
              <a:t>ｔｍｌ</a:t>
            </a:r>
          </a:p>
        </p:txBody>
      </p:sp>
      <p:sp>
        <p:nvSpPr>
          <p:cNvPr id="31" name="テキスト ボックス 30">
            <a:extLst>
              <a:ext uri="{FF2B5EF4-FFF2-40B4-BE49-F238E27FC236}">
                <a16:creationId xmlns:a16="http://schemas.microsoft.com/office/drawing/2014/main" id="{FA3E9F2E-A2A9-46D0-9313-CA77E9B65EF0}"/>
              </a:ext>
            </a:extLst>
          </p:cNvPr>
          <p:cNvSpPr txBox="1"/>
          <p:nvPr/>
        </p:nvSpPr>
        <p:spPr>
          <a:xfrm>
            <a:off x="10755993" y="3340370"/>
            <a:ext cx="10208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a:t>ｃｓｓ</a:t>
            </a:r>
            <a:endParaRPr kumimoji="1" lang="ja-JP" altLang="en-US" dirty="0"/>
          </a:p>
        </p:txBody>
      </p:sp>
      <p:sp>
        <p:nvSpPr>
          <p:cNvPr id="34" name="楕円 33">
            <a:extLst>
              <a:ext uri="{FF2B5EF4-FFF2-40B4-BE49-F238E27FC236}">
                <a16:creationId xmlns:a16="http://schemas.microsoft.com/office/drawing/2014/main" id="{EAE2BB25-EAC8-434F-A43B-8DCD14AC3E65}"/>
              </a:ext>
            </a:extLst>
          </p:cNvPr>
          <p:cNvSpPr/>
          <p:nvPr/>
        </p:nvSpPr>
        <p:spPr>
          <a:xfrm>
            <a:off x="8657324" y="2445698"/>
            <a:ext cx="1414654" cy="92332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dirty="0"/>
          </a:p>
        </p:txBody>
      </p:sp>
      <p:sp>
        <p:nvSpPr>
          <p:cNvPr id="37" name="テキスト ボックス 36">
            <a:extLst>
              <a:ext uri="{FF2B5EF4-FFF2-40B4-BE49-F238E27FC236}">
                <a16:creationId xmlns:a16="http://schemas.microsoft.com/office/drawing/2014/main" id="{CBE3EE05-0653-4BE7-86D2-CFDBE86AE967}"/>
              </a:ext>
            </a:extLst>
          </p:cNvPr>
          <p:cNvSpPr txBox="1"/>
          <p:nvPr/>
        </p:nvSpPr>
        <p:spPr>
          <a:xfrm>
            <a:off x="294197" y="4822110"/>
            <a:ext cx="4909815" cy="923330"/>
          </a:xfrm>
          <a:prstGeom prst="rect">
            <a:avLst/>
          </a:prstGeom>
          <a:noFill/>
        </p:spPr>
        <p:txBody>
          <a:bodyPr wrap="square" rtlCol="0">
            <a:spAutoFit/>
          </a:bodyPr>
          <a:lstStyle/>
          <a:p>
            <a:r>
              <a:rPr kumimoji="1" lang="ja-JP" altLang="en-US" dirty="0"/>
              <a:t>プルを実行すると、リモートレポジトリ内にある最新の変更履歴をローカルレポジトリにダウン</a:t>
            </a:r>
            <a:r>
              <a:rPr lang="ja-JP" altLang="en-US" dirty="0"/>
              <a:t>ロードしてその内容を取り込む。</a:t>
            </a:r>
            <a:endParaRPr kumimoji="1" lang="ja-JP" altLang="en-US" dirty="0"/>
          </a:p>
        </p:txBody>
      </p:sp>
      <p:sp>
        <p:nvSpPr>
          <p:cNvPr id="38" name="テキスト ボックス 37">
            <a:extLst>
              <a:ext uri="{FF2B5EF4-FFF2-40B4-BE49-F238E27FC236}">
                <a16:creationId xmlns:a16="http://schemas.microsoft.com/office/drawing/2014/main" id="{5C858DD9-D912-431B-BE57-D6A0C3936E3A}"/>
              </a:ext>
            </a:extLst>
          </p:cNvPr>
          <p:cNvSpPr txBox="1"/>
          <p:nvPr/>
        </p:nvSpPr>
        <p:spPr>
          <a:xfrm>
            <a:off x="6947096" y="4603333"/>
            <a:ext cx="4777066" cy="923330"/>
          </a:xfrm>
          <a:prstGeom prst="rect">
            <a:avLst/>
          </a:prstGeom>
          <a:noFill/>
        </p:spPr>
        <p:txBody>
          <a:bodyPr wrap="square" rtlCol="0">
            <a:spAutoFit/>
          </a:bodyPr>
          <a:lstStyle/>
          <a:p>
            <a:r>
              <a:rPr kumimoji="1" lang="ja-JP" altLang="en-US" dirty="0"/>
              <a:t>クローンを実行すると、リモート</a:t>
            </a:r>
            <a:r>
              <a:rPr lang="ja-JP" altLang="en-US" dirty="0"/>
              <a:t>レポジトリ内にある全ての内容をダウンロードし、別のマシンにローカルレポジトリとして作成する。</a:t>
            </a:r>
            <a:endParaRPr kumimoji="1" lang="ja-JP" altLang="en-US" dirty="0"/>
          </a:p>
        </p:txBody>
      </p:sp>
      <p:sp>
        <p:nvSpPr>
          <p:cNvPr id="3" name="テキスト ボックス 2">
            <a:extLst>
              <a:ext uri="{FF2B5EF4-FFF2-40B4-BE49-F238E27FC236}">
                <a16:creationId xmlns:a16="http://schemas.microsoft.com/office/drawing/2014/main" id="{4C81C94B-BCDA-475F-AA65-83901CEAAD5C}"/>
              </a:ext>
            </a:extLst>
          </p:cNvPr>
          <p:cNvSpPr txBox="1"/>
          <p:nvPr/>
        </p:nvSpPr>
        <p:spPr>
          <a:xfrm>
            <a:off x="8680252" y="2663551"/>
            <a:ext cx="1480293" cy="523220"/>
          </a:xfrm>
          <a:prstGeom prst="rect">
            <a:avLst/>
          </a:prstGeom>
          <a:noFill/>
        </p:spPr>
        <p:txBody>
          <a:bodyPr wrap="square" rtlCol="0">
            <a:spAutoFit/>
          </a:bodyPr>
          <a:lstStyle/>
          <a:p>
            <a:r>
              <a:rPr kumimoji="1" lang="ja-JP" altLang="en-US" sz="1400" dirty="0"/>
              <a:t>全てのデータをダウンロード</a:t>
            </a:r>
          </a:p>
        </p:txBody>
      </p:sp>
      <p:sp>
        <p:nvSpPr>
          <p:cNvPr id="33" name="楕円 32">
            <a:extLst>
              <a:ext uri="{FF2B5EF4-FFF2-40B4-BE49-F238E27FC236}">
                <a16:creationId xmlns:a16="http://schemas.microsoft.com/office/drawing/2014/main" id="{650BBA25-8871-4699-884C-8E8EF70B5B63}"/>
              </a:ext>
            </a:extLst>
          </p:cNvPr>
          <p:cNvSpPr/>
          <p:nvPr/>
        </p:nvSpPr>
        <p:spPr>
          <a:xfrm>
            <a:off x="2043188" y="2646497"/>
            <a:ext cx="1414654" cy="4685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dirty="0"/>
          </a:p>
        </p:txBody>
      </p:sp>
      <p:sp>
        <p:nvSpPr>
          <p:cNvPr id="36" name="テキスト ボックス 35">
            <a:extLst>
              <a:ext uri="{FF2B5EF4-FFF2-40B4-BE49-F238E27FC236}">
                <a16:creationId xmlns:a16="http://schemas.microsoft.com/office/drawing/2014/main" id="{E8CFB3E9-655F-443D-BC08-9BE2843444D3}"/>
              </a:ext>
            </a:extLst>
          </p:cNvPr>
          <p:cNvSpPr txBox="1"/>
          <p:nvPr/>
        </p:nvSpPr>
        <p:spPr>
          <a:xfrm>
            <a:off x="2043188" y="2728761"/>
            <a:ext cx="1414654" cy="338554"/>
          </a:xfrm>
          <a:prstGeom prst="rect">
            <a:avLst/>
          </a:prstGeom>
          <a:noFill/>
        </p:spPr>
        <p:txBody>
          <a:bodyPr wrap="square" rtlCol="0">
            <a:spAutoFit/>
          </a:bodyPr>
          <a:lstStyle/>
          <a:p>
            <a:r>
              <a:rPr kumimoji="1" lang="ja-JP" altLang="en-US" sz="1600" dirty="0"/>
              <a:t>ダウンロード</a:t>
            </a:r>
          </a:p>
        </p:txBody>
      </p:sp>
      <p:sp>
        <p:nvSpPr>
          <p:cNvPr id="58" name="テキスト ボックス 57">
            <a:extLst>
              <a:ext uri="{FF2B5EF4-FFF2-40B4-BE49-F238E27FC236}">
                <a16:creationId xmlns:a16="http://schemas.microsoft.com/office/drawing/2014/main" id="{2C87A634-66F4-4EC6-B12D-766335DFEFB3}"/>
              </a:ext>
            </a:extLst>
          </p:cNvPr>
          <p:cNvSpPr txBox="1"/>
          <p:nvPr/>
        </p:nvSpPr>
        <p:spPr>
          <a:xfrm>
            <a:off x="3723426" y="3045667"/>
            <a:ext cx="142710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1600" dirty="0"/>
              <a:t>最新の</a:t>
            </a:r>
            <a:endParaRPr lang="en-US" altLang="ja-JP" sz="1600" dirty="0"/>
          </a:p>
          <a:p>
            <a:r>
              <a:rPr lang="ja-JP" altLang="en-US" sz="1600" dirty="0"/>
              <a:t>　　変更履歴</a:t>
            </a:r>
            <a:endParaRPr kumimoji="1" lang="ja-JP" altLang="en-US" sz="1600" dirty="0"/>
          </a:p>
        </p:txBody>
      </p:sp>
      <p:sp>
        <p:nvSpPr>
          <p:cNvPr id="59" name="テキスト ボックス 58">
            <a:extLst>
              <a:ext uri="{FF2B5EF4-FFF2-40B4-BE49-F238E27FC236}">
                <a16:creationId xmlns:a16="http://schemas.microsoft.com/office/drawing/2014/main" id="{15C944D9-D04B-407A-82E9-7CE07056D09A}"/>
              </a:ext>
            </a:extLst>
          </p:cNvPr>
          <p:cNvSpPr txBox="1"/>
          <p:nvPr/>
        </p:nvSpPr>
        <p:spPr>
          <a:xfrm>
            <a:off x="364230" y="2556470"/>
            <a:ext cx="144964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a:t>他のデータ</a:t>
            </a:r>
            <a:endParaRPr kumimoji="1" lang="ja-JP" altLang="en-US" dirty="0"/>
          </a:p>
        </p:txBody>
      </p:sp>
    </p:spTree>
    <p:extLst>
      <p:ext uri="{BB962C8B-B14F-4D97-AF65-F5344CB8AC3E}">
        <p14:creationId xmlns:p14="http://schemas.microsoft.com/office/powerpoint/2010/main" val="248284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C6BB8-CBE4-4971-9F2A-15721ECF77F0}"/>
              </a:ext>
            </a:extLst>
          </p:cNvPr>
          <p:cNvSpPr>
            <a:spLocks noGrp="1"/>
          </p:cNvSpPr>
          <p:nvPr>
            <p:ph type="title"/>
          </p:nvPr>
        </p:nvSpPr>
        <p:spPr/>
        <p:txBody>
          <a:bodyPr/>
          <a:lstStyle/>
          <a:p>
            <a:r>
              <a:rPr kumimoji="1" lang="en-US" altLang="ja-JP" dirty="0"/>
              <a:t>GitHub</a:t>
            </a:r>
            <a:r>
              <a:rPr kumimoji="1" lang="ja-JP" altLang="en-US" dirty="0"/>
              <a:t>について</a:t>
            </a:r>
          </a:p>
        </p:txBody>
      </p:sp>
      <p:sp>
        <p:nvSpPr>
          <p:cNvPr id="3" name="コンテンツ プレースホルダー 2">
            <a:extLst>
              <a:ext uri="{FF2B5EF4-FFF2-40B4-BE49-F238E27FC236}">
                <a16:creationId xmlns:a16="http://schemas.microsoft.com/office/drawing/2014/main" id="{1B9EE627-5CED-4AD8-8471-EAA96AFABA47}"/>
              </a:ext>
            </a:extLst>
          </p:cNvPr>
          <p:cNvSpPr>
            <a:spLocks noGrp="1"/>
          </p:cNvSpPr>
          <p:nvPr>
            <p:ph idx="1"/>
          </p:nvPr>
        </p:nvSpPr>
        <p:spPr/>
        <p:txBody>
          <a:bodyPr/>
          <a:lstStyle/>
          <a:p>
            <a:r>
              <a:rPr kumimoji="1" lang="en-US" altLang="ja-JP" dirty="0"/>
              <a:t>GitHub</a:t>
            </a:r>
            <a:r>
              <a:rPr kumimoji="1" lang="ja-JP" altLang="en-US" dirty="0"/>
              <a:t>は、</a:t>
            </a:r>
            <a:r>
              <a:rPr kumimoji="1" lang="en-US" altLang="ja-JP" dirty="0"/>
              <a:t>Git</a:t>
            </a:r>
            <a:r>
              <a:rPr kumimoji="1" lang="ja-JP" altLang="en-US" dirty="0"/>
              <a:t>の仕組みを利用して作られた、</a:t>
            </a:r>
            <a:r>
              <a:rPr kumimoji="1" lang="en-US" altLang="ja-JP" dirty="0"/>
              <a:t>Git</a:t>
            </a:r>
            <a:r>
              <a:rPr kumimoji="1" lang="ja-JP" altLang="en-US" dirty="0"/>
              <a:t>のレポジトリをホスティングできるウェブサービスであり、独自の便利な機能も存在する。</a:t>
            </a:r>
            <a:endParaRPr kumimoji="1" lang="en-US" altLang="ja-JP" dirty="0"/>
          </a:p>
          <a:p>
            <a:r>
              <a:rPr lang="ja-JP" altLang="en-US" dirty="0"/>
              <a:t>世界中の人々がプログラムコードやデザインデータを保存、公開することが可能で、自分が作ったプログラムを他社に共有することが出来る。</a:t>
            </a:r>
            <a:endParaRPr lang="en-US" altLang="ja-JP" dirty="0"/>
          </a:p>
          <a:p>
            <a:r>
              <a:rPr kumimoji="1" lang="en-US" altLang="ja-JP" dirty="0"/>
              <a:t>GitHub</a:t>
            </a:r>
            <a:r>
              <a:rPr kumimoji="1" lang="ja-JP" altLang="en-US" dirty="0"/>
              <a:t>は</a:t>
            </a:r>
            <a:r>
              <a:rPr kumimoji="1" lang="en-US" altLang="ja-JP" dirty="0"/>
              <a:t>Git</a:t>
            </a:r>
            <a:r>
              <a:rPr kumimoji="1" lang="ja-JP" altLang="en-US" dirty="0"/>
              <a:t>のレポジトリをまとめたサービスのため、使用するには</a:t>
            </a:r>
            <a:r>
              <a:rPr kumimoji="1" lang="en-US" altLang="ja-JP" dirty="0"/>
              <a:t>Git</a:t>
            </a:r>
            <a:r>
              <a:rPr kumimoji="1" lang="ja-JP" altLang="en-US" dirty="0"/>
              <a:t>のインストールが必要となる。</a:t>
            </a:r>
            <a:endParaRPr kumimoji="1" lang="en-US" altLang="ja-JP" dirty="0"/>
          </a:p>
        </p:txBody>
      </p:sp>
    </p:spTree>
    <p:extLst>
      <p:ext uri="{BB962C8B-B14F-4D97-AF65-F5344CB8AC3E}">
        <p14:creationId xmlns:p14="http://schemas.microsoft.com/office/powerpoint/2010/main" val="22858082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511</Words>
  <Application>Microsoft Office PowerPoint</Application>
  <PresentationFormat>ワイド画面</PresentationFormat>
  <Paragraphs>69</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第7回 課題提出 </vt:lpstr>
      <vt:lpstr>Gitとは何か</vt:lpstr>
      <vt:lpstr>レポジトリとは何か</vt:lpstr>
      <vt:lpstr>Gitの操作の流れ</vt:lpstr>
      <vt:lpstr>Gitの操作の流れ</vt:lpstr>
      <vt:lpstr>GitHubについて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23</cp:revision>
  <dcterms:created xsi:type="dcterms:W3CDTF">2022-06-07T01:54:24Z</dcterms:created>
  <dcterms:modified xsi:type="dcterms:W3CDTF">2022-06-07T05:27:42Z</dcterms:modified>
</cp:coreProperties>
</file>