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BEAF6-D503-4B4A-A4DD-E14AD1B843CB}" v="3096" dt="2023-05-23T12:49:19.534"/>
    <p1510:client id="{98EA4A23-D83E-4465-AC71-2D2B8731637F}" v="105" dt="2023-05-23T13:59:32.794"/>
    <p1510:client id="{CFE2BE30-0B62-EF40-A2ED-6A90DAF23998}" v="1" dt="2023-05-26T04:37:52.706"/>
    <p1510:client id="{E2ED558C-0074-404D-A50D-A27F03C65F7F}" v="1270" dt="2023-05-23T13:50:46.565"/>
    <p1510:client id="{EEF96D5B-94CF-4F72-A355-F6D8BDF1DA70}" v="1876" dt="2023-05-25T07:31:50.6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5/26/23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93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5/26/23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969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5/26/23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772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5/26/23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577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5/26/23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1582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5/26/23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6881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5/26/23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968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5/26/23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559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5/26/23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869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5/26/23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799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5/26/23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910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5/26/23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3035003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repost.aws/knowledge-center/rds-mysql-cross-region-replica"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31303-67A7-1B6C-AA3F-2EA7E503A72D}"/>
              </a:ext>
            </a:extLst>
          </p:cNvPr>
          <p:cNvSpPr txBox="1"/>
          <p:nvPr/>
        </p:nvSpPr>
        <p:spPr>
          <a:xfrm>
            <a:off x="271220" y="904067"/>
            <a:ext cx="11455830"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200" b="1" i="0" u="none" strike="noStrike">
                <a:solidFill>
                  <a:srgbClr val="434343"/>
                </a:solidFill>
                <a:latin typeface="Montserrat"/>
                <a:ea typeface="Montserrat"/>
                <a:cs typeface="Montserrat"/>
              </a:rPr>
              <a:t>Case Study:</a:t>
            </a:r>
          </a:p>
          <a:p>
            <a:r>
              <a:rPr lang="en-US" sz="5200" b="1" i="0" u="none" strike="noStrike">
                <a:solidFill>
                  <a:srgbClr val="434343"/>
                </a:solidFill>
                <a:latin typeface="Montserrat"/>
                <a:ea typeface="Montserrat"/>
                <a:cs typeface="Montserrat"/>
              </a:rPr>
              <a:t>Scalable Web Solution</a:t>
            </a:r>
          </a:p>
          <a:p>
            <a:endParaRPr lang="en-US" sz="5200" b="1">
              <a:solidFill>
                <a:srgbClr val="434343"/>
              </a:solidFill>
              <a:latin typeface="Montserrat"/>
              <a:ea typeface="+mn-lt"/>
              <a:cs typeface="+mn-lt"/>
            </a:endParaRPr>
          </a:p>
          <a:p>
            <a:endParaRPr lang="en-US" sz="5200" b="1">
              <a:solidFill>
                <a:srgbClr val="434343"/>
              </a:solidFill>
              <a:latin typeface="Montserrat"/>
              <a:ea typeface="+mn-lt"/>
              <a:cs typeface="+mn-lt"/>
            </a:endParaRPr>
          </a:p>
          <a:p>
            <a:r>
              <a:rPr lang="en-US" sz="2400">
                <a:solidFill>
                  <a:srgbClr val="595959"/>
                </a:solidFill>
                <a:ea typeface="+mn-lt"/>
                <a:cs typeface="+mn-lt"/>
              </a:rPr>
              <a:t>The following presentation describes the recommended infrastructure to host the WTW public web app. It also discusses some deployment, and monitoring.</a:t>
            </a:r>
            <a:endParaRPr lang="en-US" sz="2400">
              <a:solidFill>
                <a:srgbClr val="595959"/>
              </a:solidFill>
            </a:endParaRPr>
          </a:p>
          <a:p>
            <a:br>
              <a:rPr lang="en-US"/>
            </a:br>
            <a:endParaRPr lang="en-US"/>
          </a:p>
        </p:txBody>
      </p:sp>
      <p:pic>
        <p:nvPicPr>
          <p:cNvPr id="5" name="Picture 5">
            <a:extLst>
              <a:ext uri="{FF2B5EF4-FFF2-40B4-BE49-F238E27FC236}">
                <a16:creationId xmlns:a16="http://schemas.microsoft.com/office/drawing/2014/main" id="{8DF99545-8509-C5B0-85BF-8E89C994AB12}"/>
              </a:ext>
            </a:extLst>
          </p:cNvPr>
          <p:cNvPicPr>
            <a:picLocks noChangeAspect="1"/>
          </p:cNvPicPr>
          <p:nvPr/>
        </p:nvPicPr>
        <p:blipFill>
          <a:blip r:embed="rId2"/>
          <a:stretch>
            <a:fillRect/>
          </a:stretch>
        </p:blipFill>
        <p:spPr>
          <a:xfrm>
            <a:off x="11210764" y="138193"/>
            <a:ext cx="800100" cy="3048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31303-67A7-1B6C-AA3F-2EA7E503A72D}"/>
              </a:ext>
            </a:extLst>
          </p:cNvPr>
          <p:cNvSpPr txBox="1"/>
          <p:nvPr/>
        </p:nvSpPr>
        <p:spPr>
          <a:xfrm>
            <a:off x="180813" y="232474"/>
            <a:ext cx="11441453"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600" b="1">
                <a:solidFill>
                  <a:srgbClr val="434343"/>
                </a:solidFill>
                <a:latin typeface="Montserrat"/>
                <a:ea typeface="+mn-lt"/>
                <a:cs typeface="+mn-lt"/>
              </a:rPr>
              <a:t>Design Summary</a:t>
            </a:r>
            <a:endParaRPr lang="en-US">
              <a:latin typeface="Montserrat"/>
            </a:endParaRPr>
          </a:p>
          <a:p>
            <a:r>
              <a:rPr lang="en-US" sz="2400" b="1">
                <a:latin typeface="Montserrat"/>
                <a:ea typeface="+mn-lt"/>
                <a:cs typeface="+mn-lt"/>
              </a:rPr>
              <a:t>Components</a:t>
            </a:r>
            <a:endParaRPr lang="en-US">
              <a:latin typeface="Montserrat"/>
            </a:endParaRPr>
          </a:p>
          <a:p>
            <a:endParaRPr lang="en-US" sz="2400" b="1">
              <a:latin typeface="Montserrat"/>
              <a:ea typeface="+mn-lt"/>
              <a:cs typeface="+mn-lt"/>
            </a:endParaRPr>
          </a:p>
          <a:p>
            <a:r>
              <a:rPr lang="en-US" sz="2000" b="1">
                <a:latin typeface="Montserrat"/>
                <a:ea typeface="+mn-lt"/>
                <a:cs typeface="+mn-lt"/>
              </a:rPr>
              <a:t>Backend:</a:t>
            </a:r>
            <a:endParaRPr lang="en-US" sz="2000">
              <a:latin typeface="Montserrat"/>
            </a:endParaRPr>
          </a:p>
          <a:p>
            <a:r>
              <a:rPr lang="en-US" sz="2000">
                <a:latin typeface="Montserrat"/>
                <a:ea typeface="+mn-lt"/>
                <a:cs typeface="+mn-lt"/>
              </a:rPr>
              <a:t>              Data Tier:</a:t>
            </a:r>
            <a:endParaRPr lang="en-US" sz="2000">
              <a:latin typeface="Montserrat"/>
            </a:endParaRPr>
          </a:p>
          <a:p>
            <a:r>
              <a:rPr lang="en-US" sz="2000">
                <a:latin typeface="Montserrat"/>
                <a:ea typeface="+mn-lt"/>
                <a:cs typeface="+mn-lt"/>
              </a:rPr>
              <a:t>                  AWS RDS MySQL Aurora</a:t>
            </a:r>
            <a:endParaRPr lang="en-US" sz="2000">
              <a:latin typeface="Montserrat"/>
            </a:endParaRPr>
          </a:p>
          <a:p>
            <a:r>
              <a:rPr lang="en-US" sz="2000" b="1">
                <a:latin typeface="Montserrat"/>
                <a:ea typeface="+mn-lt"/>
                <a:cs typeface="+mn-lt"/>
              </a:rPr>
              <a:t>Compute</a:t>
            </a:r>
            <a:r>
              <a:rPr lang="en-US" sz="2000">
                <a:latin typeface="Montserrat"/>
                <a:ea typeface="+mn-lt"/>
                <a:cs typeface="+mn-lt"/>
              </a:rPr>
              <a:t>:</a:t>
            </a:r>
            <a:endParaRPr lang="en-US" sz="2000">
              <a:latin typeface="Montserrat"/>
            </a:endParaRPr>
          </a:p>
          <a:p>
            <a:r>
              <a:rPr lang="en-US" sz="2000">
                <a:latin typeface="Montserrat"/>
                <a:ea typeface="+mn-lt"/>
                <a:cs typeface="+mn-lt"/>
              </a:rPr>
              <a:t>                AWS EKS Kubernetes Cluster</a:t>
            </a:r>
            <a:endParaRPr lang="en-US" sz="2000">
              <a:latin typeface="Montserrat"/>
            </a:endParaRPr>
          </a:p>
          <a:p>
            <a:r>
              <a:rPr lang="en-US" sz="2000" b="1">
                <a:latin typeface="Montserrat"/>
                <a:ea typeface="+mn-lt"/>
                <a:cs typeface="+mn-lt"/>
              </a:rPr>
              <a:t>Blob Storage:</a:t>
            </a:r>
            <a:endParaRPr lang="en-US" sz="2000" b="1">
              <a:latin typeface="Montserrat"/>
            </a:endParaRPr>
          </a:p>
          <a:p>
            <a:r>
              <a:rPr lang="en-US" sz="2000">
                <a:latin typeface="Montserrat"/>
                <a:ea typeface="+mn-lt"/>
                <a:cs typeface="+mn-lt"/>
              </a:rPr>
              <a:t>                AWS S3 Bucket</a:t>
            </a:r>
            <a:endParaRPr lang="en-US" sz="2000">
              <a:latin typeface="Montserrat"/>
            </a:endParaRPr>
          </a:p>
          <a:p>
            <a:r>
              <a:rPr lang="en-US" sz="2000" b="1">
                <a:solidFill>
                  <a:srgbClr val="000000"/>
                </a:solidFill>
                <a:latin typeface="Montserrat"/>
                <a:ea typeface="+mn-lt"/>
                <a:cs typeface="+mn-lt"/>
              </a:rPr>
              <a:t>Monitoring:</a:t>
            </a:r>
          </a:p>
          <a:p>
            <a:r>
              <a:rPr lang="en-US" sz="2000">
                <a:solidFill>
                  <a:srgbClr val="000000"/>
                </a:solidFill>
                <a:latin typeface="Montserrat"/>
                <a:ea typeface="+mn-lt"/>
                <a:cs typeface="+mn-lt"/>
              </a:rPr>
              <a:t>                </a:t>
            </a:r>
            <a:r>
              <a:rPr lang="en-US" sz="2000" err="1">
                <a:solidFill>
                  <a:srgbClr val="000000"/>
                </a:solidFill>
                <a:latin typeface="Montserrat"/>
                <a:ea typeface="+mn-lt"/>
                <a:cs typeface="+mn-lt"/>
              </a:rPr>
              <a:t>DataDog</a:t>
            </a:r>
            <a:endParaRPr lang="en-US" sz="2000">
              <a:solidFill>
                <a:srgbClr val="000000"/>
              </a:solidFill>
              <a:latin typeface="Montserrat"/>
              <a:ea typeface="+mn-lt"/>
              <a:cs typeface="+mn-lt"/>
            </a:endParaRPr>
          </a:p>
          <a:p>
            <a:r>
              <a:rPr lang="en-US" sz="2000" b="1">
                <a:solidFill>
                  <a:srgbClr val="000000"/>
                </a:solidFill>
                <a:latin typeface="Montserrat"/>
                <a:ea typeface="+mn-lt"/>
                <a:cs typeface="+mn-lt"/>
              </a:rPr>
              <a:t>Site Failover:</a:t>
            </a:r>
          </a:p>
          <a:p>
            <a:r>
              <a:rPr lang="en-US" sz="2000">
                <a:solidFill>
                  <a:srgbClr val="000000"/>
                </a:solidFill>
                <a:latin typeface="Montserrat"/>
                <a:ea typeface="+mn-lt"/>
                <a:cs typeface="+mn-lt"/>
              </a:rPr>
              <a:t>                Route53 </a:t>
            </a:r>
            <a:r>
              <a:rPr lang="en-US" sz="2000" err="1">
                <a:solidFill>
                  <a:srgbClr val="000000"/>
                </a:solidFill>
                <a:latin typeface="Montserrat"/>
                <a:ea typeface="+mn-lt"/>
                <a:cs typeface="+mn-lt"/>
              </a:rPr>
              <a:t>HealthChecks</a:t>
            </a:r>
            <a:endParaRPr lang="en-US" sz="2000">
              <a:solidFill>
                <a:srgbClr val="000000"/>
              </a:solidFill>
              <a:latin typeface="Montserrat"/>
              <a:ea typeface="+mn-lt"/>
              <a:cs typeface="+mn-lt"/>
            </a:endParaRPr>
          </a:p>
          <a:p>
            <a:r>
              <a:rPr lang="en-US" sz="2000">
                <a:solidFill>
                  <a:srgbClr val="999999"/>
                </a:solidFill>
                <a:latin typeface="Montserrat"/>
                <a:ea typeface="+mn-lt"/>
                <a:cs typeface="+mn-lt"/>
              </a:rPr>
              <a:t>Caching (Optional):</a:t>
            </a:r>
            <a:endParaRPr lang="en-US" sz="2000">
              <a:latin typeface="Montserrat"/>
            </a:endParaRPr>
          </a:p>
          <a:p>
            <a:r>
              <a:rPr lang="en-US" sz="2000">
                <a:solidFill>
                  <a:srgbClr val="999999"/>
                </a:solidFill>
                <a:latin typeface="Montserrat"/>
                <a:ea typeface="+mn-lt"/>
                <a:cs typeface="+mn-lt"/>
              </a:rPr>
              <a:t>                AWS </a:t>
            </a:r>
            <a:r>
              <a:rPr lang="en-US" sz="2000" err="1">
                <a:solidFill>
                  <a:srgbClr val="999999"/>
                </a:solidFill>
                <a:latin typeface="Montserrat"/>
                <a:ea typeface="+mn-lt"/>
                <a:cs typeface="+mn-lt"/>
              </a:rPr>
              <a:t>Elasticache</a:t>
            </a:r>
            <a:r>
              <a:rPr lang="en-US" sz="2000">
                <a:solidFill>
                  <a:srgbClr val="999999"/>
                </a:solidFill>
                <a:latin typeface="Montserrat"/>
                <a:ea typeface="+mn-lt"/>
                <a:cs typeface="+mn-lt"/>
              </a:rPr>
              <a:t> Redis Engine</a:t>
            </a:r>
            <a:endParaRPr lang="en-US" sz="2000">
              <a:latin typeface="Montserrat"/>
            </a:endParaRPr>
          </a:p>
          <a:p>
            <a:r>
              <a:rPr lang="en-US" sz="2000" b="1">
                <a:solidFill>
                  <a:srgbClr val="999999"/>
                </a:solidFill>
                <a:latin typeface="Montserrat"/>
                <a:ea typeface="+mn-lt"/>
                <a:cs typeface="+mn-lt"/>
              </a:rPr>
              <a:t>Frontend: </a:t>
            </a:r>
            <a:r>
              <a:rPr lang="en-US" sz="2000">
                <a:solidFill>
                  <a:srgbClr val="999999"/>
                </a:solidFill>
                <a:latin typeface="Montserrat"/>
                <a:ea typeface="+mn-lt"/>
                <a:cs typeface="+mn-lt"/>
              </a:rPr>
              <a:t>(Optional)</a:t>
            </a:r>
            <a:endParaRPr lang="en-US" sz="2000">
              <a:latin typeface="Montserrat"/>
            </a:endParaRPr>
          </a:p>
          <a:p>
            <a:r>
              <a:rPr lang="en-US" sz="2000">
                <a:solidFill>
                  <a:srgbClr val="999999"/>
                </a:solidFill>
                <a:latin typeface="Montserrat"/>
                <a:ea typeface="+mn-lt"/>
                <a:cs typeface="+mn-lt"/>
              </a:rPr>
              <a:t>               S3 Bucket for HTML and JS Assets</a:t>
            </a:r>
            <a:endParaRPr lang="en-US" sz="2000">
              <a:latin typeface="Montserrat"/>
            </a:endParaRPr>
          </a:p>
          <a:p>
            <a:r>
              <a:rPr lang="en-US" sz="2000">
                <a:solidFill>
                  <a:srgbClr val="999999"/>
                </a:solidFill>
                <a:latin typeface="Montserrat"/>
                <a:ea typeface="+mn-lt"/>
                <a:cs typeface="+mn-lt"/>
              </a:rPr>
              <a:t>               CloudFront CDN</a:t>
            </a:r>
            <a:endParaRPr lang="en-US" sz="2000">
              <a:latin typeface="Montserrat"/>
            </a:endParaRPr>
          </a:p>
          <a:p>
            <a:br>
              <a:rPr lang="en-US"/>
            </a:br>
            <a:endParaRPr lang="en-US"/>
          </a:p>
        </p:txBody>
      </p:sp>
      <p:pic>
        <p:nvPicPr>
          <p:cNvPr id="5" name="Picture 5">
            <a:extLst>
              <a:ext uri="{FF2B5EF4-FFF2-40B4-BE49-F238E27FC236}">
                <a16:creationId xmlns:a16="http://schemas.microsoft.com/office/drawing/2014/main" id="{8DF99545-8509-C5B0-85BF-8E89C994AB12}"/>
              </a:ext>
            </a:extLst>
          </p:cNvPr>
          <p:cNvPicPr>
            <a:picLocks noChangeAspect="1"/>
          </p:cNvPicPr>
          <p:nvPr/>
        </p:nvPicPr>
        <p:blipFill>
          <a:blip r:embed="rId2"/>
          <a:stretch>
            <a:fillRect/>
          </a:stretch>
        </p:blipFill>
        <p:spPr>
          <a:xfrm>
            <a:off x="11210764" y="138193"/>
            <a:ext cx="800100" cy="304800"/>
          </a:xfrm>
          <a:prstGeom prst="rect">
            <a:avLst/>
          </a:prstGeom>
        </p:spPr>
      </p:pic>
    </p:spTree>
    <p:extLst>
      <p:ext uri="{BB962C8B-B14F-4D97-AF65-F5344CB8AC3E}">
        <p14:creationId xmlns:p14="http://schemas.microsoft.com/office/powerpoint/2010/main" val="695920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31303-67A7-1B6C-AA3F-2EA7E503A72D}"/>
              </a:ext>
            </a:extLst>
          </p:cNvPr>
          <p:cNvSpPr txBox="1"/>
          <p:nvPr/>
        </p:nvSpPr>
        <p:spPr>
          <a:xfrm>
            <a:off x="180813" y="232474"/>
            <a:ext cx="11441453"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rgbClr val="434343"/>
                </a:solidFill>
                <a:latin typeface="Montserrat"/>
                <a:ea typeface="+mn-lt"/>
                <a:cs typeface="+mn-lt"/>
              </a:rPr>
              <a:t>Design Diagram Overview</a:t>
            </a:r>
            <a:endParaRPr lang="en-US">
              <a:latin typeface="Montserrat"/>
            </a:endParaRPr>
          </a:p>
          <a:p>
            <a:endParaRPr lang="en-US"/>
          </a:p>
          <a:p>
            <a:br>
              <a:rPr lang="en-US"/>
            </a:br>
            <a:endParaRPr lang="en-US"/>
          </a:p>
        </p:txBody>
      </p:sp>
      <p:pic>
        <p:nvPicPr>
          <p:cNvPr id="5" name="Picture 5">
            <a:extLst>
              <a:ext uri="{FF2B5EF4-FFF2-40B4-BE49-F238E27FC236}">
                <a16:creationId xmlns:a16="http://schemas.microsoft.com/office/drawing/2014/main" id="{8DF99545-8509-C5B0-85BF-8E89C994AB12}"/>
              </a:ext>
            </a:extLst>
          </p:cNvPr>
          <p:cNvPicPr>
            <a:picLocks noChangeAspect="1"/>
          </p:cNvPicPr>
          <p:nvPr/>
        </p:nvPicPr>
        <p:blipFill>
          <a:blip r:embed="rId2"/>
          <a:stretch>
            <a:fillRect/>
          </a:stretch>
        </p:blipFill>
        <p:spPr>
          <a:xfrm>
            <a:off x="11210764" y="138193"/>
            <a:ext cx="800100" cy="304800"/>
          </a:xfrm>
          <a:prstGeom prst="rect">
            <a:avLst/>
          </a:prstGeom>
        </p:spPr>
      </p:pic>
      <p:pic>
        <p:nvPicPr>
          <p:cNvPr id="2" name="Picture 2" descr="Diagram&#10;&#10;Description automatically generated">
            <a:extLst>
              <a:ext uri="{FF2B5EF4-FFF2-40B4-BE49-F238E27FC236}">
                <a16:creationId xmlns:a16="http://schemas.microsoft.com/office/drawing/2014/main" id="{999D1195-51BC-DC31-97FC-96FC6913CFF3}"/>
              </a:ext>
            </a:extLst>
          </p:cNvPr>
          <p:cNvPicPr>
            <a:picLocks noChangeAspect="1"/>
          </p:cNvPicPr>
          <p:nvPr/>
        </p:nvPicPr>
        <p:blipFill>
          <a:blip r:embed="rId3"/>
          <a:stretch>
            <a:fillRect/>
          </a:stretch>
        </p:blipFill>
        <p:spPr>
          <a:xfrm>
            <a:off x="2222740" y="1125634"/>
            <a:ext cx="8048444" cy="5354353"/>
          </a:xfrm>
          <a:prstGeom prst="rect">
            <a:avLst/>
          </a:prstGeom>
        </p:spPr>
      </p:pic>
    </p:spTree>
    <p:extLst>
      <p:ext uri="{BB962C8B-B14F-4D97-AF65-F5344CB8AC3E}">
        <p14:creationId xmlns:p14="http://schemas.microsoft.com/office/powerpoint/2010/main" val="89696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31303-67A7-1B6C-AA3F-2EA7E503A72D}"/>
              </a:ext>
            </a:extLst>
          </p:cNvPr>
          <p:cNvSpPr txBox="1"/>
          <p:nvPr/>
        </p:nvSpPr>
        <p:spPr>
          <a:xfrm>
            <a:off x="180813" y="232474"/>
            <a:ext cx="11441453"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rgbClr val="434343"/>
                </a:solidFill>
                <a:latin typeface="Montserrat"/>
                <a:ea typeface="+mn-lt"/>
                <a:cs typeface="+mn-lt"/>
              </a:rPr>
              <a:t>Design Diagram Site Detail</a:t>
            </a:r>
            <a:endParaRPr lang="en-US" sz="4000">
              <a:latin typeface="Montserrat"/>
            </a:endParaRPr>
          </a:p>
          <a:p>
            <a:endParaRPr lang="en-US"/>
          </a:p>
          <a:p>
            <a:br>
              <a:rPr lang="en-US"/>
            </a:br>
            <a:endParaRPr lang="en-US"/>
          </a:p>
        </p:txBody>
      </p:sp>
      <p:pic>
        <p:nvPicPr>
          <p:cNvPr id="5" name="Picture 5">
            <a:extLst>
              <a:ext uri="{FF2B5EF4-FFF2-40B4-BE49-F238E27FC236}">
                <a16:creationId xmlns:a16="http://schemas.microsoft.com/office/drawing/2014/main" id="{8DF99545-8509-C5B0-85BF-8E89C994AB12}"/>
              </a:ext>
            </a:extLst>
          </p:cNvPr>
          <p:cNvPicPr>
            <a:picLocks noChangeAspect="1"/>
          </p:cNvPicPr>
          <p:nvPr/>
        </p:nvPicPr>
        <p:blipFill>
          <a:blip r:embed="rId2"/>
          <a:stretch>
            <a:fillRect/>
          </a:stretch>
        </p:blipFill>
        <p:spPr>
          <a:xfrm>
            <a:off x="11210764" y="138193"/>
            <a:ext cx="800100" cy="304800"/>
          </a:xfrm>
          <a:prstGeom prst="rect">
            <a:avLst/>
          </a:prstGeom>
        </p:spPr>
      </p:pic>
      <p:pic>
        <p:nvPicPr>
          <p:cNvPr id="3" name="Picture 5" descr="Graphical user interface, diagram&#10;&#10;Description automatically generated">
            <a:extLst>
              <a:ext uri="{FF2B5EF4-FFF2-40B4-BE49-F238E27FC236}">
                <a16:creationId xmlns:a16="http://schemas.microsoft.com/office/drawing/2014/main" id="{A6EC912A-F7B4-87E2-615A-D3B554CF0B7F}"/>
              </a:ext>
            </a:extLst>
          </p:cNvPr>
          <p:cNvPicPr>
            <a:picLocks noChangeAspect="1"/>
          </p:cNvPicPr>
          <p:nvPr/>
        </p:nvPicPr>
        <p:blipFill>
          <a:blip r:embed="rId3"/>
          <a:stretch>
            <a:fillRect/>
          </a:stretch>
        </p:blipFill>
        <p:spPr>
          <a:xfrm>
            <a:off x="3052145" y="1053907"/>
            <a:ext cx="5494317" cy="5407625"/>
          </a:xfrm>
          <a:prstGeom prst="rect">
            <a:avLst/>
          </a:prstGeom>
        </p:spPr>
      </p:pic>
    </p:spTree>
    <p:extLst>
      <p:ext uri="{BB962C8B-B14F-4D97-AF65-F5344CB8AC3E}">
        <p14:creationId xmlns:p14="http://schemas.microsoft.com/office/powerpoint/2010/main" val="192759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31303-67A7-1B6C-AA3F-2EA7E503A72D}"/>
              </a:ext>
            </a:extLst>
          </p:cNvPr>
          <p:cNvSpPr txBox="1"/>
          <p:nvPr/>
        </p:nvSpPr>
        <p:spPr>
          <a:xfrm>
            <a:off x="180813" y="232474"/>
            <a:ext cx="11441453"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rgbClr val="434343"/>
                </a:solidFill>
                <a:latin typeface="Montserrat"/>
                <a:ea typeface="+mn-lt"/>
                <a:cs typeface="+mn-lt"/>
              </a:rPr>
              <a:t>Going Deeper (1)</a:t>
            </a:r>
            <a:endParaRPr lang="en-US">
              <a:latin typeface="Montserrat"/>
            </a:endParaRPr>
          </a:p>
          <a:p>
            <a:endParaRPr lang="en-US"/>
          </a:p>
          <a:p>
            <a:br>
              <a:rPr lang="en-US"/>
            </a:br>
            <a:endParaRPr lang="en-US"/>
          </a:p>
        </p:txBody>
      </p:sp>
      <p:pic>
        <p:nvPicPr>
          <p:cNvPr id="5" name="Picture 5">
            <a:extLst>
              <a:ext uri="{FF2B5EF4-FFF2-40B4-BE49-F238E27FC236}">
                <a16:creationId xmlns:a16="http://schemas.microsoft.com/office/drawing/2014/main" id="{8DF99545-8509-C5B0-85BF-8E89C994AB12}"/>
              </a:ext>
            </a:extLst>
          </p:cNvPr>
          <p:cNvPicPr>
            <a:picLocks noChangeAspect="1"/>
          </p:cNvPicPr>
          <p:nvPr/>
        </p:nvPicPr>
        <p:blipFill>
          <a:blip r:embed="rId2"/>
          <a:stretch>
            <a:fillRect/>
          </a:stretch>
        </p:blipFill>
        <p:spPr>
          <a:xfrm>
            <a:off x="11210764" y="138193"/>
            <a:ext cx="800100" cy="304800"/>
          </a:xfrm>
          <a:prstGeom prst="rect">
            <a:avLst/>
          </a:prstGeom>
        </p:spPr>
      </p:pic>
      <p:sp>
        <p:nvSpPr>
          <p:cNvPr id="2" name="TextBox 1">
            <a:extLst>
              <a:ext uri="{FF2B5EF4-FFF2-40B4-BE49-F238E27FC236}">
                <a16:creationId xmlns:a16="http://schemas.microsoft.com/office/drawing/2014/main" id="{A34F7306-0BDE-0B77-6C43-44B0881B71BC}"/>
              </a:ext>
            </a:extLst>
          </p:cNvPr>
          <p:cNvSpPr txBox="1"/>
          <p:nvPr/>
        </p:nvSpPr>
        <p:spPr>
          <a:xfrm>
            <a:off x="817905" y="1194998"/>
            <a:ext cx="1069473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ontserrat"/>
              </a:rPr>
              <a:t>The system is made up of two sites; one primary in the London region and a secondary in the Frankfurt region. </a:t>
            </a:r>
          </a:p>
          <a:p>
            <a:pPr algn="ctr"/>
            <a:r>
              <a:rPr lang="en-US" b="1" dirty="0">
                <a:latin typeface="Montserrat"/>
              </a:rPr>
              <a:t>Networking</a:t>
            </a:r>
          </a:p>
          <a:p>
            <a:endParaRPr lang="en-US" b="1">
              <a:latin typeface="Montserrat"/>
            </a:endParaRPr>
          </a:p>
          <a:p>
            <a:r>
              <a:rPr lang="en-US" dirty="0">
                <a:latin typeface="Montserrat"/>
              </a:rPr>
              <a:t>Each region will have its own separate networking made up of VPC, IGW, NATGW, Public Subnets, Private Compute Subnets and Data Subnets.</a:t>
            </a:r>
          </a:p>
          <a:p>
            <a:pPr algn="ctr"/>
            <a:endParaRPr lang="en-US">
              <a:latin typeface="Montserrat"/>
            </a:endParaRPr>
          </a:p>
          <a:p>
            <a:pPr algn="ctr"/>
            <a:r>
              <a:rPr lang="en-US" b="1" dirty="0">
                <a:latin typeface="Montserrat"/>
              </a:rPr>
              <a:t>Compute / </a:t>
            </a:r>
            <a:r>
              <a:rPr lang="en-US" b="1" dirty="0" err="1">
                <a:latin typeface="Montserrat"/>
              </a:rPr>
              <a:t>Containerisation</a:t>
            </a:r>
            <a:endParaRPr lang="en-US" b="1" dirty="0">
              <a:latin typeface="Montserrat"/>
            </a:endParaRPr>
          </a:p>
          <a:p>
            <a:pPr algn="ctr"/>
            <a:endParaRPr lang="en-US">
              <a:latin typeface="Montserrat"/>
            </a:endParaRPr>
          </a:p>
          <a:p>
            <a:r>
              <a:rPr lang="en-US" dirty="0">
                <a:latin typeface="Montserrat"/>
              </a:rPr>
              <a:t>Each Region will have an EKS cluster that will host and </a:t>
            </a:r>
            <a:r>
              <a:rPr lang="en-US" dirty="0">
                <a:latin typeface="Montserrat"/>
                <a:ea typeface="+mn-lt"/>
                <a:cs typeface="+mn-lt"/>
              </a:rPr>
              <a:t>orchestrate </a:t>
            </a:r>
            <a:r>
              <a:rPr lang="en-US" dirty="0">
                <a:latin typeface="Montserrat"/>
              </a:rPr>
              <a:t>the .NET application containers, and the Datadog agent containers</a:t>
            </a:r>
          </a:p>
          <a:p>
            <a:endParaRPr lang="en-US">
              <a:latin typeface="Montserrat"/>
            </a:endParaRPr>
          </a:p>
          <a:p>
            <a:pPr algn="ctr"/>
            <a:r>
              <a:rPr lang="en-US" b="1" dirty="0">
                <a:latin typeface="Montserrat"/>
              </a:rPr>
              <a:t>Observability and Alerting</a:t>
            </a:r>
            <a:endParaRPr lang="en-US" dirty="0"/>
          </a:p>
          <a:p>
            <a:r>
              <a:rPr lang="en-US" dirty="0">
                <a:latin typeface="Montserrat"/>
              </a:rPr>
              <a:t>Agents deployed on the EKS  will collect EKS, EC2 and RDS metrics. DB APM for internal SQL metrics is also a recommended.</a:t>
            </a:r>
          </a:p>
          <a:p>
            <a:endParaRPr lang="en-US">
              <a:latin typeface="Montserrat"/>
            </a:endParaRPr>
          </a:p>
          <a:p>
            <a:r>
              <a:rPr lang="en-US" dirty="0">
                <a:latin typeface="Montserrat"/>
              </a:rPr>
              <a:t>Alerts should be presented to the engineering team via slack for informational alerts and pager duty for P1 and P2 level alerts.</a:t>
            </a:r>
          </a:p>
        </p:txBody>
      </p:sp>
    </p:spTree>
    <p:extLst>
      <p:ext uri="{BB962C8B-B14F-4D97-AF65-F5344CB8AC3E}">
        <p14:creationId xmlns:p14="http://schemas.microsoft.com/office/powerpoint/2010/main" val="153201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31303-67A7-1B6C-AA3F-2EA7E503A72D}"/>
              </a:ext>
            </a:extLst>
          </p:cNvPr>
          <p:cNvSpPr txBox="1"/>
          <p:nvPr/>
        </p:nvSpPr>
        <p:spPr>
          <a:xfrm>
            <a:off x="180813" y="232474"/>
            <a:ext cx="11441453"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rgbClr val="434343"/>
                </a:solidFill>
                <a:latin typeface="Montserrat"/>
                <a:ea typeface="+mn-lt"/>
                <a:cs typeface="+mn-lt"/>
              </a:rPr>
              <a:t>Going Deeper (2)</a:t>
            </a:r>
            <a:endParaRPr lang="en-US">
              <a:latin typeface="Montserrat"/>
            </a:endParaRPr>
          </a:p>
          <a:p>
            <a:endParaRPr lang="en-US">
              <a:latin typeface="Montserrat"/>
            </a:endParaRPr>
          </a:p>
          <a:p>
            <a:br>
              <a:rPr lang="en-US"/>
            </a:br>
            <a:endParaRPr lang="en-US">
              <a:latin typeface="Montserrat"/>
            </a:endParaRPr>
          </a:p>
        </p:txBody>
      </p:sp>
      <p:pic>
        <p:nvPicPr>
          <p:cNvPr id="5" name="Picture 5">
            <a:extLst>
              <a:ext uri="{FF2B5EF4-FFF2-40B4-BE49-F238E27FC236}">
                <a16:creationId xmlns:a16="http://schemas.microsoft.com/office/drawing/2014/main" id="{8DF99545-8509-C5B0-85BF-8E89C994AB12}"/>
              </a:ext>
            </a:extLst>
          </p:cNvPr>
          <p:cNvPicPr>
            <a:picLocks noChangeAspect="1"/>
          </p:cNvPicPr>
          <p:nvPr/>
        </p:nvPicPr>
        <p:blipFill>
          <a:blip r:embed="rId2"/>
          <a:stretch>
            <a:fillRect/>
          </a:stretch>
        </p:blipFill>
        <p:spPr>
          <a:xfrm>
            <a:off x="11210764" y="138193"/>
            <a:ext cx="800100" cy="304800"/>
          </a:xfrm>
          <a:prstGeom prst="rect">
            <a:avLst/>
          </a:prstGeom>
        </p:spPr>
      </p:pic>
      <p:sp>
        <p:nvSpPr>
          <p:cNvPr id="2" name="TextBox 1">
            <a:extLst>
              <a:ext uri="{FF2B5EF4-FFF2-40B4-BE49-F238E27FC236}">
                <a16:creationId xmlns:a16="http://schemas.microsoft.com/office/drawing/2014/main" id="{A34F7306-0BDE-0B77-6C43-44B0881B71BC}"/>
              </a:ext>
            </a:extLst>
          </p:cNvPr>
          <p:cNvSpPr txBox="1"/>
          <p:nvPr/>
        </p:nvSpPr>
        <p:spPr>
          <a:xfrm>
            <a:off x="817905" y="1194998"/>
            <a:ext cx="1069473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Montserrat"/>
            </a:endParaRPr>
          </a:p>
          <a:p>
            <a:pPr algn="ctr"/>
            <a:r>
              <a:rPr lang="en-US" b="1" dirty="0">
                <a:latin typeface="Montserrat"/>
              </a:rPr>
              <a:t>Data Sync </a:t>
            </a:r>
          </a:p>
          <a:p>
            <a:r>
              <a:rPr lang="en-US" dirty="0">
                <a:latin typeface="Montserrat"/>
              </a:rPr>
              <a:t>When the sites are first built they will be in sync, however as the primary processes traffic  the secondary site will soon become stale.</a:t>
            </a:r>
          </a:p>
          <a:p>
            <a:endParaRPr lang="en-US">
              <a:latin typeface="Montserrat"/>
            </a:endParaRPr>
          </a:p>
          <a:p>
            <a:r>
              <a:rPr lang="en-US" dirty="0">
                <a:latin typeface="Montserrat"/>
              </a:rPr>
              <a:t>The following describes how each of the components will be kept in sync:</a:t>
            </a:r>
          </a:p>
          <a:p>
            <a:endParaRPr lang="en-US">
              <a:latin typeface="Montserrat"/>
            </a:endParaRPr>
          </a:p>
          <a:p>
            <a:pPr marL="285750" indent="-285750">
              <a:buFont typeface="Calibri"/>
              <a:buChar char="-"/>
            </a:pPr>
            <a:r>
              <a:rPr lang="en-US" dirty="0">
                <a:latin typeface="Montserrat"/>
              </a:rPr>
              <a:t>The compute is made up of stateless containers. These will all be deployed </a:t>
            </a:r>
            <a:r>
              <a:rPr lang="en-US" dirty="0">
                <a:latin typeface="Montserrat"/>
                <a:ea typeface="+mn-lt"/>
                <a:cs typeface="+mn-lt"/>
              </a:rPr>
              <a:t>simultaneously</a:t>
            </a:r>
            <a:r>
              <a:rPr lang="en-US" dirty="0">
                <a:latin typeface="Montserrat"/>
              </a:rPr>
              <a:t> at the time of release via a CI/CD process.</a:t>
            </a:r>
          </a:p>
          <a:p>
            <a:endParaRPr lang="en-US">
              <a:latin typeface="Montserrat"/>
            </a:endParaRPr>
          </a:p>
          <a:p>
            <a:pPr marL="285750" indent="-285750">
              <a:buFont typeface="Calibri"/>
              <a:buChar char="-"/>
            </a:pPr>
            <a:r>
              <a:rPr lang="en-US" dirty="0">
                <a:latin typeface="Montserrat"/>
              </a:rPr>
              <a:t>The SQL layer will use MySQL replication between clusters. </a:t>
            </a:r>
            <a:r>
              <a:rPr lang="en-US" i="1" dirty="0">
                <a:latin typeface="Montserrat"/>
              </a:rPr>
              <a:t>Note this requires some SQL commands to setup the replication.</a:t>
            </a:r>
            <a:r>
              <a:rPr lang="en-US" dirty="0">
                <a:latin typeface="Montserrat"/>
              </a:rPr>
              <a:t> See </a:t>
            </a:r>
            <a:r>
              <a:rPr lang="en-US" dirty="0">
                <a:solidFill>
                  <a:srgbClr val="00B0F0"/>
                </a:solidFill>
                <a:latin typeface="Montserrat"/>
                <a:ea typeface="+mn-lt"/>
                <a:cs typeface="+mn-lt"/>
                <a:hlinkClick r:id="rId3"/>
              </a:rPr>
              <a:t>https://repost.aws/knowledge-center/rds-mysql-cross-region-replica</a:t>
            </a:r>
            <a:endParaRPr lang="en-US" dirty="0">
              <a:solidFill>
                <a:srgbClr val="00B0F0"/>
              </a:solidFill>
              <a:latin typeface="Montserrat"/>
            </a:endParaRPr>
          </a:p>
          <a:p>
            <a:pPr marL="285750" indent="-285750">
              <a:buFont typeface="Calibri"/>
              <a:buChar char="-"/>
            </a:pPr>
            <a:endParaRPr lang="en-US">
              <a:solidFill>
                <a:srgbClr val="00B0F0"/>
              </a:solidFill>
              <a:latin typeface="Montserrat"/>
            </a:endParaRPr>
          </a:p>
          <a:p>
            <a:pPr marL="285750" indent="-285750">
              <a:buFont typeface="Calibri"/>
              <a:buChar char="-"/>
            </a:pPr>
            <a:r>
              <a:rPr lang="en-US" dirty="0">
                <a:latin typeface="Montserrat"/>
              </a:rPr>
              <a:t>S3 Blob storage. Use CRR (Cross Region Replication) to replicate data objects.</a:t>
            </a:r>
          </a:p>
        </p:txBody>
      </p:sp>
    </p:spTree>
    <p:extLst>
      <p:ext uri="{BB962C8B-B14F-4D97-AF65-F5344CB8AC3E}">
        <p14:creationId xmlns:p14="http://schemas.microsoft.com/office/powerpoint/2010/main" val="128089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31303-67A7-1B6C-AA3F-2EA7E503A72D}"/>
              </a:ext>
            </a:extLst>
          </p:cNvPr>
          <p:cNvSpPr txBox="1"/>
          <p:nvPr/>
        </p:nvSpPr>
        <p:spPr>
          <a:xfrm>
            <a:off x="180813" y="232474"/>
            <a:ext cx="11441453"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rgbClr val="434343"/>
                </a:solidFill>
                <a:latin typeface="Montserrat"/>
                <a:ea typeface="+mn-lt"/>
                <a:cs typeface="+mn-lt"/>
              </a:rPr>
              <a:t>Going Deeper (3)</a:t>
            </a:r>
            <a:endParaRPr lang="en-US">
              <a:latin typeface="Montserrat"/>
            </a:endParaRPr>
          </a:p>
          <a:p>
            <a:endParaRPr lang="en-US">
              <a:latin typeface="Montserrat"/>
            </a:endParaRPr>
          </a:p>
          <a:p>
            <a:br>
              <a:rPr lang="en-US"/>
            </a:br>
            <a:endParaRPr lang="en-US">
              <a:latin typeface="Montserrat"/>
            </a:endParaRPr>
          </a:p>
        </p:txBody>
      </p:sp>
      <p:pic>
        <p:nvPicPr>
          <p:cNvPr id="5" name="Picture 5">
            <a:extLst>
              <a:ext uri="{FF2B5EF4-FFF2-40B4-BE49-F238E27FC236}">
                <a16:creationId xmlns:a16="http://schemas.microsoft.com/office/drawing/2014/main" id="{8DF99545-8509-C5B0-85BF-8E89C994AB12}"/>
              </a:ext>
            </a:extLst>
          </p:cNvPr>
          <p:cNvPicPr>
            <a:picLocks noChangeAspect="1"/>
          </p:cNvPicPr>
          <p:nvPr/>
        </p:nvPicPr>
        <p:blipFill>
          <a:blip r:embed="rId2"/>
          <a:stretch>
            <a:fillRect/>
          </a:stretch>
        </p:blipFill>
        <p:spPr>
          <a:xfrm>
            <a:off x="11210764" y="138193"/>
            <a:ext cx="800100" cy="304800"/>
          </a:xfrm>
          <a:prstGeom prst="rect">
            <a:avLst/>
          </a:prstGeom>
        </p:spPr>
      </p:pic>
      <p:sp>
        <p:nvSpPr>
          <p:cNvPr id="2" name="TextBox 1">
            <a:extLst>
              <a:ext uri="{FF2B5EF4-FFF2-40B4-BE49-F238E27FC236}">
                <a16:creationId xmlns:a16="http://schemas.microsoft.com/office/drawing/2014/main" id="{A34F7306-0BDE-0B77-6C43-44B0881B71BC}"/>
              </a:ext>
            </a:extLst>
          </p:cNvPr>
          <p:cNvSpPr txBox="1"/>
          <p:nvPr/>
        </p:nvSpPr>
        <p:spPr>
          <a:xfrm>
            <a:off x="817905" y="1194998"/>
            <a:ext cx="1069473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Montserrat"/>
            </a:endParaRPr>
          </a:p>
          <a:p>
            <a:pPr algn="ctr"/>
            <a:r>
              <a:rPr lang="en-US" b="1">
                <a:latin typeface="Montserrat"/>
              </a:rPr>
              <a:t>High Availability </a:t>
            </a:r>
          </a:p>
          <a:p>
            <a:pPr algn="ctr"/>
            <a:endParaRPr lang="en-US" b="1">
              <a:latin typeface="Montserrat"/>
              <a:ea typeface="+mn-lt"/>
              <a:cs typeface="+mn-lt"/>
            </a:endParaRPr>
          </a:p>
          <a:p>
            <a:r>
              <a:rPr lang="en-US">
                <a:latin typeface="Montserrat"/>
                <a:ea typeface="+mn-lt"/>
                <a:cs typeface="+mn-lt"/>
              </a:rPr>
              <a:t>To protect against region failure, the design has two sites.  Both site are designed to be autonomous copies of each other. Each site will present a Health check  API endpoint indicating the sites readiness to accept traffic.  </a:t>
            </a:r>
          </a:p>
          <a:p>
            <a:endParaRPr lang="en-US">
              <a:latin typeface="Montserrat"/>
              <a:ea typeface="+mn-lt"/>
              <a:cs typeface="+mn-lt"/>
            </a:endParaRPr>
          </a:p>
          <a:p>
            <a:r>
              <a:rPr lang="en-US">
                <a:latin typeface="Montserrat"/>
              </a:rPr>
              <a:t>Route53 will monitor these endpoints and in the event of a failure Route53 will no longer serve this endpoint to client, instead serving the secondary site.</a:t>
            </a:r>
          </a:p>
          <a:p>
            <a:endParaRPr lang="en-US">
              <a:latin typeface="Montserrat"/>
            </a:endParaRPr>
          </a:p>
          <a:p>
            <a:r>
              <a:rPr lang="en-US">
                <a:latin typeface="Montserrat"/>
              </a:rPr>
              <a:t>Within each of the primary and secondary site components will be deployed across two or more availability zones.  This will provide in-region </a:t>
            </a:r>
            <a:r>
              <a:rPr lang="en-US">
                <a:latin typeface="Montserrat"/>
                <a:ea typeface="+mn-lt"/>
                <a:cs typeface="+mn-lt"/>
              </a:rPr>
              <a:t>resilience </a:t>
            </a:r>
            <a:r>
              <a:rPr lang="en-US">
                <a:latin typeface="Montserrat"/>
              </a:rPr>
              <a:t>to failure within a particular AWS data </a:t>
            </a:r>
            <a:r>
              <a:rPr lang="en-US" err="1">
                <a:latin typeface="Montserrat"/>
              </a:rPr>
              <a:t>centre</a:t>
            </a:r>
            <a:r>
              <a:rPr lang="en-US">
                <a:latin typeface="Montserrat"/>
              </a:rPr>
              <a:t>.</a:t>
            </a:r>
          </a:p>
          <a:p>
            <a:pPr algn="ctr"/>
            <a:endParaRPr lang="en-US">
              <a:latin typeface="Montserrat"/>
            </a:endParaRPr>
          </a:p>
        </p:txBody>
      </p:sp>
    </p:spTree>
    <p:extLst>
      <p:ext uri="{BB962C8B-B14F-4D97-AF65-F5344CB8AC3E}">
        <p14:creationId xmlns:p14="http://schemas.microsoft.com/office/powerpoint/2010/main" val="367929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31303-67A7-1B6C-AA3F-2EA7E503A72D}"/>
              </a:ext>
            </a:extLst>
          </p:cNvPr>
          <p:cNvSpPr txBox="1"/>
          <p:nvPr/>
        </p:nvSpPr>
        <p:spPr>
          <a:xfrm>
            <a:off x="180813" y="232474"/>
            <a:ext cx="11441453"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rgbClr val="434343"/>
                </a:solidFill>
                <a:latin typeface="Montserrat"/>
                <a:ea typeface="+mn-lt"/>
                <a:cs typeface="+mn-lt"/>
              </a:rPr>
              <a:t>Decision Process</a:t>
            </a:r>
            <a:endParaRPr lang="en-US"/>
          </a:p>
          <a:p>
            <a:endParaRPr lang="en-US">
              <a:latin typeface="Montserrat"/>
            </a:endParaRPr>
          </a:p>
          <a:p>
            <a:br>
              <a:rPr lang="en-US"/>
            </a:br>
            <a:endParaRPr lang="en-US">
              <a:latin typeface="Montserrat"/>
            </a:endParaRPr>
          </a:p>
        </p:txBody>
      </p:sp>
      <p:pic>
        <p:nvPicPr>
          <p:cNvPr id="5" name="Picture 5">
            <a:extLst>
              <a:ext uri="{FF2B5EF4-FFF2-40B4-BE49-F238E27FC236}">
                <a16:creationId xmlns:a16="http://schemas.microsoft.com/office/drawing/2014/main" id="{8DF99545-8509-C5B0-85BF-8E89C994AB12}"/>
              </a:ext>
            </a:extLst>
          </p:cNvPr>
          <p:cNvPicPr>
            <a:picLocks noChangeAspect="1"/>
          </p:cNvPicPr>
          <p:nvPr/>
        </p:nvPicPr>
        <p:blipFill>
          <a:blip r:embed="rId2"/>
          <a:stretch>
            <a:fillRect/>
          </a:stretch>
        </p:blipFill>
        <p:spPr>
          <a:xfrm>
            <a:off x="11210764" y="138193"/>
            <a:ext cx="800100" cy="304800"/>
          </a:xfrm>
          <a:prstGeom prst="rect">
            <a:avLst/>
          </a:prstGeom>
        </p:spPr>
      </p:pic>
      <p:sp>
        <p:nvSpPr>
          <p:cNvPr id="2" name="TextBox 1">
            <a:extLst>
              <a:ext uri="{FF2B5EF4-FFF2-40B4-BE49-F238E27FC236}">
                <a16:creationId xmlns:a16="http://schemas.microsoft.com/office/drawing/2014/main" id="{A34F7306-0BDE-0B77-6C43-44B0881B71BC}"/>
              </a:ext>
            </a:extLst>
          </p:cNvPr>
          <p:cNvSpPr txBox="1"/>
          <p:nvPr/>
        </p:nvSpPr>
        <p:spPr>
          <a:xfrm>
            <a:off x="817905" y="1194998"/>
            <a:ext cx="106947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Montserrat"/>
            </a:endParaRPr>
          </a:p>
          <a:p>
            <a:endParaRPr lang="en-US"/>
          </a:p>
        </p:txBody>
      </p:sp>
      <p:sp>
        <p:nvSpPr>
          <p:cNvPr id="3" name="TextBox 2">
            <a:extLst>
              <a:ext uri="{FF2B5EF4-FFF2-40B4-BE49-F238E27FC236}">
                <a16:creationId xmlns:a16="http://schemas.microsoft.com/office/drawing/2014/main" id="{3183087F-C46A-9288-1F21-9BCC58726D32}"/>
              </a:ext>
            </a:extLst>
          </p:cNvPr>
          <p:cNvSpPr txBox="1"/>
          <p:nvPr/>
        </p:nvSpPr>
        <p:spPr>
          <a:xfrm>
            <a:off x="469275" y="1524853"/>
            <a:ext cx="113826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Montserrat"/>
                <a:ea typeface="Segoe UI"/>
                <a:cs typeface="Segoe UI"/>
              </a:rPr>
              <a:t>S3    </a:t>
            </a:r>
            <a:r>
              <a:rPr lang="en-US">
                <a:latin typeface="Montserrat"/>
                <a:ea typeface="Segoe UI"/>
                <a:cs typeface="Segoe UI"/>
              </a:rPr>
              <a:t>This</a:t>
            </a:r>
            <a:r>
              <a:rPr lang="en-US" sz="1800">
                <a:latin typeface="Montserrat"/>
                <a:ea typeface="Segoe UI"/>
                <a:cs typeface="Segoe UI"/>
              </a:rPr>
              <a:t> was not difficult to justify – it is the core BLOB service AWS supply. ​</a:t>
            </a:r>
          </a:p>
          <a:p>
            <a:r>
              <a:rPr lang="en-US" sz="1800">
                <a:latin typeface="Montserrat"/>
                <a:ea typeface="Segoe UI"/>
                <a:cs typeface="Segoe UI"/>
              </a:rPr>
              <a:t>It also has built in mechanisms for replication to a separate region such as </a:t>
            </a:r>
            <a:r>
              <a:rPr lang="en-US" sz="1800">
                <a:latin typeface="Montserrat"/>
                <a:ea typeface="+mn-lt"/>
                <a:cs typeface="Segoe UI"/>
              </a:rPr>
              <a:t>CRR</a:t>
            </a:r>
            <a:r>
              <a:rPr lang="en-US" sz="1800">
                <a:latin typeface="Montserrat"/>
                <a:ea typeface="Segoe UI"/>
                <a:cs typeface="Segoe UI"/>
              </a:rPr>
              <a:t>.​</a:t>
            </a:r>
            <a:r>
              <a:rPr lang="en-US">
                <a:latin typeface="Montserrat"/>
                <a:ea typeface="Segoe UI"/>
                <a:cs typeface="Segoe UI"/>
              </a:rPr>
              <a:t>It also has different storage classes depending on the use case of the blobs.</a:t>
            </a:r>
            <a:endParaRPr lang="en-US">
              <a:latin typeface="Montserrat"/>
            </a:endParaRPr>
          </a:p>
        </p:txBody>
      </p:sp>
      <p:sp>
        <p:nvSpPr>
          <p:cNvPr id="10" name="TextBox 9">
            <a:extLst>
              <a:ext uri="{FF2B5EF4-FFF2-40B4-BE49-F238E27FC236}">
                <a16:creationId xmlns:a16="http://schemas.microsoft.com/office/drawing/2014/main" id="{32B4772A-AD2E-7628-38FF-C19737B58CCF}"/>
              </a:ext>
            </a:extLst>
          </p:cNvPr>
          <p:cNvSpPr txBox="1"/>
          <p:nvPr/>
        </p:nvSpPr>
        <p:spPr>
          <a:xfrm>
            <a:off x="469275" y="2627747"/>
            <a:ext cx="1138268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a:ea typeface="Segoe UI"/>
                <a:cs typeface="Segoe UI"/>
              </a:rPr>
              <a:t>EKS </a:t>
            </a:r>
            <a:r>
              <a:rPr lang="en-US" dirty="0">
                <a:latin typeface="Montserrat"/>
                <a:ea typeface="Segoe UI"/>
                <a:cs typeface="Segoe UI"/>
              </a:rPr>
              <a:t>Using EKS vs other container management system does require some justification.  EKS is AWS managed Kubernetes. It costs around $70 per month on top of the compute costs whereas ECS you only pay for the compute costs.   It is also more complex to manage than ECS. However, it is a very common platform and has a large eco system of tools including policy management, service meshes and git ops. </a:t>
            </a:r>
            <a:endParaRPr lang="en-US" dirty="0">
              <a:latin typeface="Montserrat"/>
              <a:cs typeface="Segoe UI"/>
            </a:endParaRPr>
          </a:p>
        </p:txBody>
      </p:sp>
      <p:sp>
        <p:nvSpPr>
          <p:cNvPr id="11" name="TextBox 10">
            <a:extLst>
              <a:ext uri="{FF2B5EF4-FFF2-40B4-BE49-F238E27FC236}">
                <a16:creationId xmlns:a16="http://schemas.microsoft.com/office/drawing/2014/main" id="{17FA4699-DF89-3461-65D3-9DA4CB5EE5E8}"/>
              </a:ext>
            </a:extLst>
          </p:cNvPr>
          <p:cNvSpPr txBox="1"/>
          <p:nvPr/>
        </p:nvSpPr>
        <p:spPr>
          <a:xfrm>
            <a:off x="469275" y="4201878"/>
            <a:ext cx="113826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Montserrat"/>
                <a:ea typeface="Segoe UI"/>
                <a:cs typeface="Segoe UI"/>
              </a:rPr>
              <a:t>RDS MySQL Aurora </a:t>
            </a:r>
            <a:r>
              <a:rPr lang="en-US" dirty="0">
                <a:latin typeface="Montserrat"/>
                <a:ea typeface="Segoe UI"/>
                <a:cs typeface="Segoe UI"/>
              </a:rPr>
              <a:t>MySQL Aurora is 100% compatible however it is quoted to be 5x faster than standard RDS MySQL.  It is also treated as first class citizen compared to some other database engines such as MySQL RDS </a:t>
            </a:r>
            <a:r>
              <a:rPr lang="en-US" dirty="0" err="1">
                <a:latin typeface="Montserrat"/>
                <a:ea typeface="Segoe UI"/>
                <a:cs typeface="Segoe UI"/>
              </a:rPr>
              <a:t>postgres</a:t>
            </a:r>
            <a:r>
              <a:rPr lang="en-US" dirty="0">
                <a:latin typeface="Montserrat"/>
                <a:ea typeface="Segoe UI"/>
                <a:cs typeface="Segoe UI"/>
              </a:rPr>
              <a:t>. RDS MySQL also supports cross region replication and Blue Green deployments.</a:t>
            </a:r>
            <a:endParaRPr lang="en-US" dirty="0">
              <a:latin typeface="Montserrat"/>
              <a:cs typeface="Segoe UI"/>
            </a:endParaRPr>
          </a:p>
        </p:txBody>
      </p:sp>
      <p:sp>
        <p:nvSpPr>
          <p:cNvPr id="12" name="TextBox 11">
            <a:extLst>
              <a:ext uri="{FF2B5EF4-FFF2-40B4-BE49-F238E27FC236}">
                <a16:creationId xmlns:a16="http://schemas.microsoft.com/office/drawing/2014/main" id="{E591B849-4613-5E17-E0DF-37AB5A5DA5D6}"/>
              </a:ext>
            </a:extLst>
          </p:cNvPr>
          <p:cNvSpPr txBox="1"/>
          <p:nvPr/>
        </p:nvSpPr>
        <p:spPr>
          <a:xfrm>
            <a:off x="439196" y="5495272"/>
            <a:ext cx="113826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latin typeface="Montserrat"/>
                <a:ea typeface="Segoe UI"/>
                <a:cs typeface="Segoe UI"/>
              </a:rPr>
              <a:t>DataDog</a:t>
            </a:r>
            <a:r>
              <a:rPr lang="en-US" b="1" dirty="0">
                <a:latin typeface="Montserrat"/>
                <a:ea typeface="Segoe UI"/>
                <a:cs typeface="Segoe UI"/>
              </a:rPr>
              <a:t> </a:t>
            </a:r>
            <a:r>
              <a:rPr lang="en-US" dirty="0">
                <a:latin typeface="Montserrat"/>
                <a:ea typeface="Segoe UI"/>
                <a:cs typeface="Segoe UI"/>
              </a:rPr>
              <a:t>Datadog is very powerful and is straightforward to setup when compared self-hosted solutions such as Prometheus. It also has out of the box plugins for components such as EKS, RDS and a powerful APM solution.</a:t>
            </a:r>
            <a:endParaRPr lang="en-US" dirty="0">
              <a:latin typeface="Montserrat"/>
              <a:cs typeface="Segoe UI"/>
            </a:endParaRPr>
          </a:p>
        </p:txBody>
      </p:sp>
    </p:spTree>
    <p:extLst>
      <p:ext uri="{BB962C8B-B14F-4D97-AF65-F5344CB8AC3E}">
        <p14:creationId xmlns:p14="http://schemas.microsoft.com/office/powerpoint/2010/main" val="240670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31303-67A7-1B6C-AA3F-2EA7E503A72D}"/>
              </a:ext>
            </a:extLst>
          </p:cNvPr>
          <p:cNvSpPr txBox="1"/>
          <p:nvPr/>
        </p:nvSpPr>
        <p:spPr>
          <a:xfrm>
            <a:off x="-101864" y="2026861"/>
            <a:ext cx="11441453"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a:solidFill>
                  <a:srgbClr val="434343"/>
                </a:solidFill>
                <a:latin typeface="Montserrat"/>
                <a:ea typeface="+mn-lt"/>
                <a:cs typeface="+mn-lt"/>
              </a:rPr>
              <a:t>Thank you</a:t>
            </a:r>
            <a:endParaRPr lang="en-US"/>
          </a:p>
          <a:p>
            <a:endParaRPr lang="en-US">
              <a:latin typeface="Montserrat"/>
            </a:endParaRPr>
          </a:p>
          <a:p>
            <a:br>
              <a:rPr lang="en-US"/>
            </a:br>
            <a:endParaRPr lang="en-US">
              <a:latin typeface="Montserrat"/>
            </a:endParaRPr>
          </a:p>
        </p:txBody>
      </p:sp>
      <p:pic>
        <p:nvPicPr>
          <p:cNvPr id="5" name="Picture 5">
            <a:extLst>
              <a:ext uri="{FF2B5EF4-FFF2-40B4-BE49-F238E27FC236}">
                <a16:creationId xmlns:a16="http://schemas.microsoft.com/office/drawing/2014/main" id="{8DF99545-8509-C5B0-85BF-8E89C994AB12}"/>
              </a:ext>
            </a:extLst>
          </p:cNvPr>
          <p:cNvPicPr>
            <a:picLocks noChangeAspect="1"/>
          </p:cNvPicPr>
          <p:nvPr/>
        </p:nvPicPr>
        <p:blipFill>
          <a:blip r:embed="rId2"/>
          <a:stretch>
            <a:fillRect/>
          </a:stretch>
        </p:blipFill>
        <p:spPr>
          <a:xfrm>
            <a:off x="11210764" y="138193"/>
            <a:ext cx="800100" cy="304800"/>
          </a:xfrm>
          <a:prstGeom prst="rect">
            <a:avLst/>
          </a:prstGeom>
        </p:spPr>
      </p:pic>
      <p:sp>
        <p:nvSpPr>
          <p:cNvPr id="2" name="TextBox 1">
            <a:extLst>
              <a:ext uri="{FF2B5EF4-FFF2-40B4-BE49-F238E27FC236}">
                <a16:creationId xmlns:a16="http://schemas.microsoft.com/office/drawing/2014/main" id="{A34F7306-0BDE-0B77-6C43-44B0881B71BC}"/>
              </a:ext>
            </a:extLst>
          </p:cNvPr>
          <p:cNvSpPr txBox="1"/>
          <p:nvPr/>
        </p:nvSpPr>
        <p:spPr>
          <a:xfrm>
            <a:off x="645840" y="3026256"/>
            <a:ext cx="106947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Montserrat"/>
            </a:endParaRPr>
          </a:p>
          <a:p>
            <a:endParaRPr lang="en-US"/>
          </a:p>
        </p:txBody>
      </p:sp>
    </p:spTree>
    <p:extLst>
      <p:ext uri="{BB962C8B-B14F-4D97-AF65-F5344CB8AC3E}">
        <p14:creationId xmlns:p14="http://schemas.microsoft.com/office/powerpoint/2010/main" val="21498562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695</Words>
  <Application>Microsoft Macintosh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Montserrat</vt:lpstr>
      <vt:lpstr>Neue Haas Grotesk Text Pro</vt:lpstr>
      <vt:lpstr>AccentBoxVTI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StClair</cp:lastModifiedBy>
  <cp:revision>21</cp:revision>
  <dcterms:created xsi:type="dcterms:W3CDTF">2013-07-15T20:26:40Z</dcterms:created>
  <dcterms:modified xsi:type="dcterms:W3CDTF">2023-05-26T04:37:52Z</dcterms:modified>
</cp:coreProperties>
</file>