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5"/>
  </p:notesMasterIdLst>
  <p:sldIdLst>
    <p:sldId id="256" r:id="rId2"/>
    <p:sldId id="257" r:id="rId3"/>
    <p:sldId id="259" r:id="rId4"/>
    <p:sldId id="261" r:id="rId5"/>
    <p:sldId id="262" r:id="rId6"/>
    <p:sldId id="263" r:id="rId7"/>
    <p:sldId id="264" r:id="rId8"/>
    <p:sldId id="284" r:id="rId9"/>
    <p:sldId id="285" r:id="rId10"/>
    <p:sldId id="286" r:id="rId11"/>
    <p:sldId id="287" r:id="rId12"/>
    <p:sldId id="288" r:id="rId13"/>
    <p:sldId id="290" r:id="rId14"/>
  </p:sldIdLst>
  <p:sldSz cx="9144000" cy="5143500" type="screen16x9"/>
  <p:notesSz cx="6858000" cy="9144000"/>
  <p:embeddedFontLst>
    <p:embeddedFont>
      <p:font typeface="Barlow" panose="00000500000000000000" pitchFamily="2" charset="0"/>
      <p:regular r:id="rId16"/>
      <p:bold r:id="rId17"/>
      <p:italic r:id="rId18"/>
      <p:boldItalic r:id="rId19"/>
    </p:embeddedFont>
    <p:embeddedFont>
      <p:font typeface="Barlow Light" panose="00000400000000000000" pitchFamily="2" charset="0"/>
      <p:regular r:id="rId20"/>
      <p:bold r:id="rId21"/>
      <p:italic r:id="rId22"/>
      <p:boldItalic r:id="rId23"/>
    </p:embeddedFont>
    <p:embeddedFont>
      <p:font typeface="Calibri" panose="020F050202020403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11"/>
    <p:restoredTop sz="94694"/>
  </p:normalViewPr>
  <p:slideViewPr>
    <p:cSldViewPr snapToGrid="0" snapToObjects="1">
      <p:cViewPr varScale="1">
        <p:scale>
          <a:sx n="103" d="100"/>
          <a:sy n="103" d="100"/>
        </p:scale>
        <p:origin x="31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b2f7c811e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b2f7c811e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b2f7c811e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b2f7c811e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2f7c811e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2f7c811e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b2f7c811e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b2f7c811e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b2f7c811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b2f7c811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a:endParaRPr/>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4" name="Google Shape;44;p7"/>
          <p:cNvSpPr txBox="1">
            <a:spLocks noGrp="1"/>
          </p:cNvSpPr>
          <p:nvPr>
            <p:ph type="body" idx="1"/>
          </p:nvPr>
        </p:nvSpPr>
        <p:spPr>
          <a:xfrm>
            <a:off x="855300"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5" name="Google Shape;45;p7"/>
          <p:cNvSpPr txBox="1">
            <a:spLocks noGrp="1"/>
          </p:cNvSpPr>
          <p:nvPr>
            <p:ph type="body" idx="2"/>
          </p:nvPr>
        </p:nvSpPr>
        <p:spPr>
          <a:xfrm>
            <a:off x="3414196"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6" name="Google Shape;46;p7"/>
          <p:cNvSpPr txBox="1">
            <a:spLocks noGrp="1"/>
          </p:cNvSpPr>
          <p:nvPr>
            <p:ph type="body" idx="3"/>
          </p:nvPr>
        </p:nvSpPr>
        <p:spPr>
          <a:xfrm>
            <a:off x="5973091"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7" name="Google Shape;47;p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48" name="Google Shape;48;p7"/>
          <p:cNvGrpSpPr/>
          <p:nvPr/>
        </p:nvGrpSpPr>
        <p:grpSpPr>
          <a:xfrm>
            <a:off x="0" y="1120426"/>
            <a:ext cx="719125" cy="41709"/>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Air Canvas</a:t>
            </a:r>
            <a:br>
              <a:rPr lang="en" dirty="0"/>
            </a:br>
            <a:endParaRPr dirty="0">
              <a:solidFill>
                <a:schemeClr val="lt2"/>
              </a:solidFill>
            </a:endParaRPr>
          </a:p>
        </p:txBody>
      </p:sp>
      <p:grpSp>
        <p:nvGrpSpPr>
          <p:cNvPr id="61" name="Grupo 60">
            <a:extLst>
              <a:ext uri="{FF2B5EF4-FFF2-40B4-BE49-F238E27FC236}">
                <a16:creationId xmlns:a16="http://schemas.microsoft.com/office/drawing/2014/main" id="{7B26CBDF-DC18-0E4C-98B9-BDF97A5A70BC}"/>
              </a:ext>
            </a:extLst>
          </p:cNvPr>
          <p:cNvGrpSpPr/>
          <p:nvPr/>
        </p:nvGrpSpPr>
        <p:grpSpPr>
          <a:xfrm>
            <a:off x="5060948" y="-588552"/>
            <a:ext cx="3569633" cy="5559504"/>
            <a:chOff x="1019213" y="3964719"/>
            <a:chExt cx="438896" cy="683556"/>
          </a:xfrm>
        </p:grpSpPr>
        <p:sp>
          <p:nvSpPr>
            <p:cNvPr id="62" name="Google Shape;1271;p46">
              <a:extLst>
                <a:ext uri="{FF2B5EF4-FFF2-40B4-BE49-F238E27FC236}">
                  <a16:creationId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72;p46">
              <a:extLst>
                <a:ext uri="{FF2B5EF4-FFF2-40B4-BE49-F238E27FC236}">
                  <a16:creationId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73;p46">
              <a:extLst>
                <a:ext uri="{FF2B5EF4-FFF2-40B4-BE49-F238E27FC236}">
                  <a16:creationId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74;p46">
              <a:extLst>
                <a:ext uri="{FF2B5EF4-FFF2-40B4-BE49-F238E27FC236}">
                  <a16:creationId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75;p46">
              <a:extLst>
                <a:ext uri="{FF2B5EF4-FFF2-40B4-BE49-F238E27FC236}">
                  <a16:creationId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76;p46">
              <a:extLst>
                <a:ext uri="{FF2B5EF4-FFF2-40B4-BE49-F238E27FC236}">
                  <a16:creationId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77;p46">
              <a:extLst>
                <a:ext uri="{FF2B5EF4-FFF2-40B4-BE49-F238E27FC236}">
                  <a16:creationId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78;p46">
              <a:extLst>
                <a:ext uri="{FF2B5EF4-FFF2-40B4-BE49-F238E27FC236}">
                  <a16:creationId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79;p46">
              <a:extLst>
                <a:ext uri="{FF2B5EF4-FFF2-40B4-BE49-F238E27FC236}">
                  <a16:creationId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80;p46">
              <a:extLst>
                <a:ext uri="{FF2B5EF4-FFF2-40B4-BE49-F238E27FC236}">
                  <a16:creationId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281;p46">
              <a:extLst>
                <a:ext uri="{FF2B5EF4-FFF2-40B4-BE49-F238E27FC236}">
                  <a16:creationId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282;p46">
              <a:extLst>
                <a:ext uri="{FF2B5EF4-FFF2-40B4-BE49-F238E27FC236}">
                  <a16:creationId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283;p46">
              <a:extLst>
                <a:ext uri="{FF2B5EF4-FFF2-40B4-BE49-F238E27FC236}">
                  <a16:creationId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284;p46">
              <a:extLst>
                <a:ext uri="{FF2B5EF4-FFF2-40B4-BE49-F238E27FC236}">
                  <a16:creationId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285;p46">
              <a:extLst>
                <a:ext uri="{FF2B5EF4-FFF2-40B4-BE49-F238E27FC236}">
                  <a16:creationId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286;p46">
              <a:extLst>
                <a:ext uri="{FF2B5EF4-FFF2-40B4-BE49-F238E27FC236}">
                  <a16:creationId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287;p46">
              <a:extLst>
                <a:ext uri="{FF2B5EF4-FFF2-40B4-BE49-F238E27FC236}">
                  <a16:creationId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288;p46">
              <a:extLst>
                <a:ext uri="{FF2B5EF4-FFF2-40B4-BE49-F238E27FC236}">
                  <a16:creationId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289;p46">
              <a:extLst>
                <a:ext uri="{FF2B5EF4-FFF2-40B4-BE49-F238E27FC236}">
                  <a16:creationId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290;p46">
              <a:extLst>
                <a:ext uri="{FF2B5EF4-FFF2-40B4-BE49-F238E27FC236}">
                  <a16:creationId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291;p46">
              <a:extLst>
                <a:ext uri="{FF2B5EF4-FFF2-40B4-BE49-F238E27FC236}">
                  <a16:creationId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292;p46">
              <a:extLst>
                <a:ext uri="{FF2B5EF4-FFF2-40B4-BE49-F238E27FC236}">
                  <a16:creationId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293;p46">
              <a:extLst>
                <a:ext uri="{FF2B5EF4-FFF2-40B4-BE49-F238E27FC236}">
                  <a16:creationId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294;p46">
              <a:extLst>
                <a:ext uri="{FF2B5EF4-FFF2-40B4-BE49-F238E27FC236}">
                  <a16:creationId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295;p46">
              <a:extLst>
                <a:ext uri="{FF2B5EF4-FFF2-40B4-BE49-F238E27FC236}">
                  <a16:creationId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1296;p46">
              <a:extLst>
                <a:ext uri="{FF2B5EF4-FFF2-40B4-BE49-F238E27FC236}">
                  <a16:creationId xmlns:a16="http://schemas.microsoft.com/office/drawing/2014/main"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1297;p46">
              <a:extLst>
                <a:ext uri="{FF2B5EF4-FFF2-40B4-BE49-F238E27FC236}">
                  <a16:creationId xmlns:a16="http://schemas.microsoft.com/office/drawing/2014/main"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298;p46">
              <a:extLst>
                <a:ext uri="{FF2B5EF4-FFF2-40B4-BE49-F238E27FC236}">
                  <a16:creationId xmlns:a16="http://schemas.microsoft.com/office/drawing/2014/main"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1"/>
          <p:cNvSpPr txBox="1">
            <a:spLocks noGrp="1"/>
          </p:cNvSpPr>
          <p:nvPr>
            <p:ph type="title" idx="4294967295"/>
          </p:nvPr>
        </p:nvSpPr>
        <p:spPr>
          <a:xfrm>
            <a:off x="262200" y="0"/>
            <a:ext cx="86196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BUSINESS MODEL CANVAS</a:t>
            </a:r>
            <a:endParaRPr sz="1200"/>
          </a:p>
        </p:txBody>
      </p:sp>
      <p:sp>
        <p:nvSpPr>
          <p:cNvPr id="623" name="Google Shape;623;p4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624" name="Google Shape;624;p41"/>
          <p:cNvSpPr txBox="1"/>
          <p:nvPr/>
        </p:nvSpPr>
        <p:spPr>
          <a:xfrm>
            <a:off x="1986120" y="467025"/>
            <a:ext cx="1723800" cy="15945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Key Activities</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Light"/>
                <a:ea typeface="Barlow Light"/>
                <a:cs typeface="Barlow Light"/>
                <a:sym typeface="Barlow Light"/>
              </a:rPr>
              <a:t>Insert your content</a:t>
            </a:r>
            <a:endParaRPr sz="800">
              <a:solidFill>
                <a:schemeClr val="dk2"/>
              </a:solidFill>
              <a:latin typeface="Barlow Light"/>
              <a:ea typeface="Barlow Light"/>
              <a:cs typeface="Barlow Light"/>
              <a:sym typeface="Barlow Light"/>
            </a:endParaRPr>
          </a:p>
        </p:txBody>
      </p:sp>
      <p:sp>
        <p:nvSpPr>
          <p:cNvPr id="625" name="Google Shape;625;p41"/>
          <p:cNvSpPr txBox="1"/>
          <p:nvPr/>
        </p:nvSpPr>
        <p:spPr>
          <a:xfrm>
            <a:off x="1986120" y="2061694"/>
            <a:ext cx="1723800" cy="15945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Key Resources</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Light"/>
                <a:ea typeface="Barlow Light"/>
                <a:cs typeface="Barlow Light"/>
                <a:sym typeface="Barlow Light"/>
              </a:rPr>
              <a:t>Insert your content</a:t>
            </a:r>
            <a:endParaRPr sz="900">
              <a:solidFill>
                <a:schemeClr val="dk1"/>
              </a:solidFill>
              <a:latin typeface="Barlow Light"/>
              <a:ea typeface="Barlow Light"/>
              <a:cs typeface="Barlow Light"/>
              <a:sym typeface="Barlow Light"/>
            </a:endParaRPr>
          </a:p>
        </p:txBody>
      </p:sp>
      <p:sp>
        <p:nvSpPr>
          <p:cNvPr id="626" name="Google Shape;626;p41"/>
          <p:cNvSpPr txBox="1"/>
          <p:nvPr/>
        </p:nvSpPr>
        <p:spPr>
          <a:xfrm>
            <a:off x="3710040" y="467025"/>
            <a:ext cx="1723800" cy="31893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Value Propositions</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Light"/>
                <a:ea typeface="Barlow Light"/>
                <a:cs typeface="Barlow Light"/>
                <a:sym typeface="Barlow Light"/>
              </a:rPr>
              <a:t>Insert your content</a:t>
            </a:r>
            <a:endParaRPr sz="900">
              <a:solidFill>
                <a:schemeClr val="dk1"/>
              </a:solidFill>
              <a:latin typeface="Barlow Light"/>
              <a:ea typeface="Barlow Light"/>
              <a:cs typeface="Barlow Light"/>
              <a:sym typeface="Barlow Light"/>
            </a:endParaRPr>
          </a:p>
        </p:txBody>
      </p:sp>
      <p:sp>
        <p:nvSpPr>
          <p:cNvPr id="627" name="Google Shape;627;p41"/>
          <p:cNvSpPr txBox="1"/>
          <p:nvPr/>
        </p:nvSpPr>
        <p:spPr>
          <a:xfrm>
            <a:off x="5433959" y="467025"/>
            <a:ext cx="1723800" cy="15945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Customer Relationships</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Light"/>
                <a:ea typeface="Barlow Light"/>
                <a:cs typeface="Barlow Light"/>
                <a:sym typeface="Barlow Light"/>
              </a:rPr>
              <a:t>Insert your content</a:t>
            </a:r>
            <a:endParaRPr sz="900">
              <a:solidFill>
                <a:schemeClr val="dk1"/>
              </a:solidFill>
              <a:latin typeface="Barlow Light"/>
              <a:ea typeface="Barlow Light"/>
              <a:cs typeface="Barlow Light"/>
              <a:sym typeface="Barlow Light"/>
            </a:endParaRPr>
          </a:p>
        </p:txBody>
      </p:sp>
      <p:sp>
        <p:nvSpPr>
          <p:cNvPr id="628" name="Google Shape;628;p41"/>
          <p:cNvSpPr txBox="1"/>
          <p:nvPr/>
        </p:nvSpPr>
        <p:spPr>
          <a:xfrm>
            <a:off x="5433959" y="2061694"/>
            <a:ext cx="1723800" cy="15945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Channels</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Light"/>
                <a:ea typeface="Barlow Light"/>
                <a:cs typeface="Barlow Light"/>
                <a:sym typeface="Barlow Light"/>
              </a:rPr>
              <a:t>Insert your content</a:t>
            </a:r>
            <a:endParaRPr sz="900">
              <a:solidFill>
                <a:schemeClr val="dk1"/>
              </a:solidFill>
              <a:latin typeface="Barlow Light"/>
              <a:ea typeface="Barlow Light"/>
              <a:cs typeface="Barlow Light"/>
              <a:sym typeface="Barlow Light"/>
            </a:endParaRPr>
          </a:p>
        </p:txBody>
      </p:sp>
      <p:sp>
        <p:nvSpPr>
          <p:cNvPr id="629" name="Google Shape;629;p41"/>
          <p:cNvSpPr txBox="1"/>
          <p:nvPr/>
        </p:nvSpPr>
        <p:spPr>
          <a:xfrm>
            <a:off x="7157879" y="467025"/>
            <a:ext cx="1723800" cy="31893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Customer Segments</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Light"/>
                <a:ea typeface="Barlow Light"/>
                <a:cs typeface="Barlow Light"/>
                <a:sym typeface="Barlow Light"/>
              </a:rPr>
              <a:t>Insert your content</a:t>
            </a:r>
            <a:endParaRPr sz="900">
              <a:solidFill>
                <a:schemeClr val="dk1"/>
              </a:solidFill>
              <a:latin typeface="Barlow Light"/>
              <a:ea typeface="Barlow Light"/>
              <a:cs typeface="Barlow Light"/>
              <a:sym typeface="Barlow Light"/>
            </a:endParaRPr>
          </a:p>
        </p:txBody>
      </p:sp>
      <p:sp>
        <p:nvSpPr>
          <p:cNvPr id="630" name="Google Shape;630;p41"/>
          <p:cNvSpPr txBox="1"/>
          <p:nvPr/>
        </p:nvSpPr>
        <p:spPr>
          <a:xfrm>
            <a:off x="262200" y="467025"/>
            <a:ext cx="1723800" cy="31893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Key Partners</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None/>
            </a:pPr>
            <a:r>
              <a:rPr lang="en" sz="800">
                <a:solidFill>
                  <a:schemeClr val="dk2"/>
                </a:solidFill>
                <a:latin typeface="Barlow Light"/>
                <a:ea typeface="Barlow Light"/>
                <a:cs typeface="Barlow Light"/>
                <a:sym typeface="Barlow Light"/>
              </a:rPr>
              <a:t>Insert your content</a:t>
            </a:r>
            <a:endParaRPr sz="800">
              <a:solidFill>
                <a:schemeClr val="dk2"/>
              </a:solidFill>
              <a:latin typeface="Barlow Light"/>
              <a:ea typeface="Barlow Light"/>
              <a:cs typeface="Barlow Light"/>
              <a:sym typeface="Barlow Light"/>
            </a:endParaRPr>
          </a:p>
        </p:txBody>
      </p:sp>
      <p:sp>
        <p:nvSpPr>
          <p:cNvPr id="631" name="Google Shape;631;p41"/>
          <p:cNvSpPr txBox="1"/>
          <p:nvPr/>
        </p:nvSpPr>
        <p:spPr>
          <a:xfrm>
            <a:off x="262200" y="3656363"/>
            <a:ext cx="4309800" cy="12351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Cost Structure</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Light"/>
                <a:ea typeface="Barlow Light"/>
                <a:cs typeface="Barlow Light"/>
                <a:sym typeface="Barlow Light"/>
              </a:rPr>
              <a:t>Insert your content</a:t>
            </a:r>
            <a:endParaRPr sz="900">
              <a:solidFill>
                <a:schemeClr val="dk1"/>
              </a:solidFill>
              <a:latin typeface="Barlow Light"/>
              <a:ea typeface="Barlow Light"/>
              <a:cs typeface="Barlow Light"/>
              <a:sym typeface="Barlow Light"/>
            </a:endParaRPr>
          </a:p>
        </p:txBody>
      </p:sp>
      <p:sp>
        <p:nvSpPr>
          <p:cNvPr id="632" name="Google Shape;632;p41"/>
          <p:cNvSpPr txBox="1"/>
          <p:nvPr/>
        </p:nvSpPr>
        <p:spPr>
          <a:xfrm>
            <a:off x="4571999" y="3656363"/>
            <a:ext cx="4309800" cy="1235100"/>
          </a:xfrm>
          <a:prstGeom prst="rect">
            <a:avLst/>
          </a:prstGeom>
          <a:solidFill>
            <a:srgbClr val="FFFFFF">
              <a:alpha val="9800"/>
            </a:srgbClr>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Barlow Light"/>
                <a:ea typeface="Barlow Light"/>
                <a:cs typeface="Barlow Light"/>
                <a:sym typeface="Barlow Light"/>
              </a:rPr>
              <a:t>Revenue Streams</a:t>
            </a:r>
            <a:endParaRPr sz="900">
              <a:solidFill>
                <a:schemeClr val="dk1"/>
              </a:solidFill>
              <a:latin typeface="Barlow Light"/>
              <a:ea typeface="Barlow Light"/>
              <a:cs typeface="Barlow Light"/>
              <a:sym typeface="Barlow Light"/>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Light"/>
                <a:ea typeface="Barlow Light"/>
                <a:cs typeface="Barlow Light"/>
                <a:sym typeface="Barlow Light"/>
              </a:rPr>
              <a:t>Insert your content</a:t>
            </a:r>
            <a:endParaRPr sz="900">
              <a:solidFill>
                <a:schemeClr val="dk1"/>
              </a:solidFill>
              <a:latin typeface="Barlow Light"/>
              <a:ea typeface="Barlow Light"/>
              <a:cs typeface="Barlow Light"/>
              <a:sym typeface="Barlow Light"/>
            </a:endParaRPr>
          </a:p>
        </p:txBody>
      </p:sp>
      <p:sp>
        <p:nvSpPr>
          <p:cNvPr id="633" name="Google Shape;633;p41"/>
          <p:cNvSpPr/>
          <p:nvPr/>
        </p:nvSpPr>
        <p:spPr>
          <a:xfrm>
            <a:off x="4279907" y="3732570"/>
            <a:ext cx="215901" cy="214638"/>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4" name="Google Shape;634;p41"/>
          <p:cNvSpPr/>
          <p:nvPr/>
        </p:nvSpPr>
        <p:spPr>
          <a:xfrm>
            <a:off x="6866281" y="543303"/>
            <a:ext cx="215257" cy="19323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5" name="Google Shape;635;p41"/>
          <p:cNvSpPr/>
          <p:nvPr/>
        </p:nvSpPr>
        <p:spPr>
          <a:xfrm>
            <a:off x="1702716" y="543215"/>
            <a:ext cx="207088" cy="20707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6" name="Google Shape;636;p41"/>
          <p:cNvSpPr/>
          <p:nvPr/>
        </p:nvSpPr>
        <p:spPr>
          <a:xfrm>
            <a:off x="8608585" y="543301"/>
            <a:ext cx="197012" cy="20770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37" name="Google Shape;637;p41"/>
          <p:cNvGrpSpPr/>
          <p:nvPr/>
        </p:nvGrpSpPr>
        <p:grpSpPr>
          <a:xfrm>
            <a:off x="8561977" y="3732397"/>
            <a:ext cx="233502" cy="171203"/>
            <a:chOff x="4610450" y="3703750"/>
            <a:chExt cx="453050" cy="332175"/>
          </a:xfrm>
        </p:grpSpPr>
        <p:sp>
          <p:nvSpPr>
            <p:cNvPr id="638" name="Google Shape;638;p41"/>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9" name="Google Shape;639;p41"/>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640" name="Google Shape;640;p41"/>
          <p:cNvSpPr/>
          <p:nvPr/>
        </p:nvSpPr>
        <p:spPr>
          <a:xfrm>
            <a:off x="3424268" y="543232"/>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41" name="Google Shape;641;p41"/>
          <p:cNvGrpSpPr/>
          <p:nvPr/>
        </p:nvGrpSpPr>
        <p:grpSpPr>
          <a:xfrm>
            <a:off x="5169556" y="543233"/>
            <a:ext cx="188198" cy="239803"/>
            <a:chOff x="1958100" y="4985350"/>
            <a:chExt cx="365150" cy="465275"/>
          </a:xfrm>
        </p:grpSpPr>
        <p:sp>
          <p:nvSpPr>
            <p:cNvPr id="642" name="Google Shape;642;p41"/>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3" name="Google Shape;643;p41"/>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4" name="Google Shape;644;p41"/>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645" name="Google Shape;645;p41"/>
          <p:cNvGrpSpPr/>
          <p:nvPr/>
        </p:nvGrpSpPr>
        <p:grpSpPr>
          <a:xfrm>
            <a:off x="3342459" y="2137720"/>
            <a:ext cx="283238" cy="257429"/>
            <a:chOff x="4562200" y="4968250"/>
            <a:chExt cx="549550" cy="499475"/>
          </a:xfrm>
        </p:grpSpPr>
        <p:sp>
          <p:nvSpPr>
            <p:cNvPr id="646" name="Google Shape;646;p41"/>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7" name="Google Shape;647;p41"/>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8" name="Google Shape;648;p41"/>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9" name="Google Shape;649;p41"/>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0" name="Google Shape;650;p41"/>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651" name="Google Shape;651;p41"/>
          <p:cNvGrpSpPr/>
          <p:nvPr/>
        </p:nvGrpSpPr>
        <p:grpSpPr>
          <a:xfrm>
            <a:off x="6790078" y="2139229"/>
            <a:ext cx="278200" cy="266861"/>
            <a:chOff x="5241175" y="4959100"/>
            <a:chExt cx="539775" cy="517775"/>
          </a:xfrm>
        </p:grpSpPr>
        <p:sp>
          <p:nvSpPr>
            <p:cNvPr id="652" name="Google Shape;652;p41"/>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3" name="Google Shape;653;p41"/>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4" name="Google Shape;654;p41"/>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5" name="Google Shape;655;p41"/>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6" name="Google Shape;656;p41"/>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7" name="Google Shape;657;p41"/>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Ethics</a:t>
            </a:r>
            <a:endParaRPr dirty="0"/>
          </a:p>
        </p:txBody>
      </p:sp>
      <p:sp>
        <p:nvSpPr>
          <p:cNvPr id="663" name="Google Shape;663;p4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664" name="Google Shape;664;p42"/>
          <p:cNvGrpSpPr/>
          <p:nvPr/>
        </p:nvGrpSpPr>
        <p:grpSpPr>
          <a:xfrm>
            <a:off x="855292" y="1413043"/>
            <a:ext cx="3608218" cy="2767820"/>
            <a:chOff x="855292" y="1413043"/>
            <a:chExt cx="3608218" cy="2767820"/>
          </a:xfrm>
        </p:grpSpPr>
        <p:sp>
          <p:nvSpPr>
            <p:cNvPr id="665" name="Google Shape;665;p42"/>
            <p:cNvSpPr/>
            <p:nvPr/>
          </p:nvSpPr>
          <p:spPr>
            <a:xfrm>
              <a:off x="1748547" y="3626620"/>
              <a:ext cx="1827373" cy="554243"/>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dirty="0">
                  <a:solidFill>
                    <a:schemeClr val="dk1"/>
                  </a:solidFill>
                  <a:latin typeface="Barlow Light"/>
                  <a:ea typeface="Barlow Light"/>
                  <a:cs typeface="Barlow Light"/>
                  <a:sym typeface="Barlow Light"/>
                </a:rPr>
                <a:t>Consequences</a:t>
              </a:r>
              <a:endParaRPr sz="1200" i="0" u="none" strike="noStrike" cap="none" dirty="0">
                <a:solidFill>
                  <a:schemeClr val="dk1"/>
                </a:solidFill>
                <a:latin typeface="Barlow Light"/>
                <a:ea typeface="Barlow Light"/>
                <a:cs typeface="Barlow Light"/>
                <a:sym typeface="Barlow Light"/>
              </a:endParaRPr>
            </a:p>
          </p:txBody>
        </p:sp>
        <p:sp>
          <p:nvSpPr>
            <p:cNvPr id="667" name="Google Shape;667;p42"/>
            <p:cNvSpPr/>
            <p:nvPr/>
          </p:nvSpPr>
          <p:spPr>
            <a:xfrm>
              <a:off x="863236" y="1706600"/>
              <a:ext cx="3600274" cy="576911"/>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dirty="0">
                  <a:solidFill>
                    <a:schemeClr val="lt1"/>
                  </a:solidFill>
                  <a:latin typeface="Barlow Light"/>
                  <a:ea typeface="Barlow Light"/>
                  <a:cs typeface="Barlow Light"/>
                  <a:sym typeface="Barlow Light"/>
                </a:rPr>
                <a:t>Consent</a:t>
              </a:r>
              <a:endParaRPr sz="1200" i="0" u="none" strike="noStrike" cap="none" dirty="0">
                <a:solidFill>
                  <a:schemeClr val="lt1"/>
                </a:solidFill>
                <a:latin typeface="Barlow Light"/>
                <a:ea typeface="Barlow Light"/>
                <a:cs typeface="Barlow Light"/>
                <a:sym typeface="Barlow Light"/>
              </a:endParaRPr>
            </a:p>
          </p:txBody>
        </p:sp>
        <p:sp>
          <p:nvSpPr>
            <p:cNvPr id="668" name="Google Shape;668;p42"/>
            <p:cNvSpPr/>
            <p:nvPr/>
          </p:nvSpPr>
          <p:spPr>
            <a:xfrm>
              <a:off x="1305892" y="2665477"/>
              <a:ext cx="2714957" cy="564446"/>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dirty="0">
                  <a:solidFill>
                    <a:schemeClr val="lt1"/>
                  </a:solidFill>
                  <a:latin typeface="Barlow Light"/>
                  <a:ea typeface="Barlow Light"/>
                  <a:cs typeface="Barlow Light"/>
                  <a:sym typeface="Barlow Light"/>
                </a:rPr>
                <a:t>Consistency</a:t>
              </a:r>
              <a:endParaRPr sz="1200" i="0" u="none" strike="noStrike" cap="none" dirty="0">
                <a:solidFill>
                  <a:schemeClr val="lt1"/>
                </a:solidFill>
                <a:latin typeface="Barlow Light"/>
                <a:ea typeface="Barlow Light"/>
                <a:cs typeface="Barlow Light"/>
                <a:sym typeface="Barlow Light"/>
              </a:endParaRPr>
            </a:p>
          </p:txBody>
        </p:sp>
        <p:sp>
          <p:nvSpPr>
            <p:cNvPr id="669" name="Google Shape;669;p42"/>
            <p:cNvSpPr/>
            <p:nvPr/>
          </p:nvSpPr>
          <p:spPr>
            <a:xfrm>
              <a:off x="1086835" y="2186038"/>
              <a:ext cx="3154201" cy="57124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dirty="0">
                  <a:solidFill>
                    <a:schemeClr val="lt1"/>
                  </a:solidFill>
                  <a:latin typeface="Barlow Light"/>
                  <a:ea typeface="Barlow Light"/>
                  <a:cs typeface="Barlow Light"/>
                  <a:sym typeface="Barlow Light"/>
                </a:rPr>
                <a:t>Clarity</a:t>
              </a:r>
              <a:endParaRPr sz="1200" i="0" u="none" strike="noStrike" cap="none" dirty="0">
                <a:solidFill>
                  <a:schemeClr val="lt1"/>
                </a:solidFill>
                <a:latin typeface="Barlow Light"/>
                <a:ea typeface="Barlow Light"/>
                <a:cs typeface="Barlow Light"/>
                <a:sym typeface="Barlow Light"/>
              </a:endParaRPr>
            </a:p>
          </p:txBody>
        </p:sp>
        <p:sp>
          <p:nvSpPr>
            <p:cNvPr id="670" name="Google Shape;670;p42"/>
            <p:cNvSpPr/>
            <p:nvPr/>
          </p:nvSpPr>
          <p:spPr>
            <a:xfrm>
              <a:off x="1526085" y="3144914"/>
              <a:ext cx="2272296" cy="562177"/>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dirty="0">
                  <a:solidFill>
                    <a:schemeClr val="lt1"/>
                  </a:solidFill>
                  <a:latin typeface="Barlow Light"/>
                  <a:ea typeface="Barlow Light"/>
                  <a:cs typeface="Barlow Light"/>
                  <a:sym typeface="Barlow Light"/>
                </a:rPr>
                <a:t>Content</a:t>
              </a:r>
              <a:endParaRPr sz="1200" i="0" u="none" strike="noStrike" cap="none" dirty="0">
                <a:solidFill>
                  <a:schemeClr val="lt1"/>
                </a:solidFill>
                <a:latin typeface="Barlow Light"/>
                <a:ea typeface="Barlow Light"/>
                <a:cs typeface="Barlow Light"/>
                <a:sym typeface="Barlow Light"/>
              </a:endParaRPr>
            </a:p>
          </p:txBody>
        </p:sp>
        <p:sp>
          <p:nvSpPr>
            <p:cNvPr id="671" name="Google Shape;671;p42"/>
            <p:cNvSpPr/>
            <p:nvPr/>
          </p:nvSpPr>
          <p:spPr>
            <a:xfrm>
              <a:off x="855292" y="1413043"/>
              <a:ext cx="3602907" cy="396816"/>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CA" sz="1600" b="1" i="0" u="none" strike="noStrike" cap="none" dirty="0">
                  <a:solidFill>
                    <a:schemeClr val="tx1">
                      <a:lumMod val="95000"/>
                    </a:schemeClr>
                  </a:solidFill>
                  <a:latin typeface="Calibri"/>
                  <a:ea typeface="Calibri"/>
                  <a:cs typeface="Calibri"/>
                  <a:sym typeface="Calibri"/>
                </a:rPr>
                <a:t>5 C’s</a:t>
              </a:r>
              <a:endParaRPr sz="1600" b="1" i="0" u="none" strike="noStrike" cap="none" dirty="0">
                <a:solidFill>
                  <a:schemeClr val="tx1">
                    <a:lumMod val="95000"/>
                  </a:schemeClr>
                </a:solidFill>
                <a:latin typeface="Calibri"/>
                <a:ea typeface="Calibri"/>
                <a:cs typeface="Calibri"/>
                <a:sym typeface="Calibri"/>
              </a:endParaRPr>
            </a:p>
          </p:txBody>
        </p:sp>
      </p:grpSp>
      <p:cxnSp>
        <p:nvCxnSpPr>
          <p:cNvPr id="672" name="Google Shape;672;p42"/>
          <p:cNvCxnSpPr/>
          <p:nvPr/>
        </p:nvCxnSpPr>
        <p:spPr>
          <a:xfrm>
            <a:off x="438355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673" name="Google Shape;673;p42"/>
          <p:cNvSpPr txBox="1"/>
          <p:nvPr/>
        </p:nvSpPr>
        <p:spPr>
          <a:xfrm>
            <a:off x="5502050" y="177802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Light"/>
                <a:ea typeface="Barlow Light"/>
                <a:cs typeface="Barlow Light"/>
                <a:sym typeface="Barlow Light"/>
              </a:rPr>
              <a:t>Insert your content</a:t>
            </a:r>
            <a:endParaRPr sz="1000">
              <a:solidFill>
                <a:schemeClr val="dk2"/>
              </a:solidFill>
              <a:latin typeface="Barlow Light"/>
              <a:ea typeface="Barlow Light"/>
              <a:cs typeface="Barlow Light"/>
              <a:sym typeface="Barlow Light"/>
            </a:endParaRPr>
          </a:p>
        </p:txBody>
      </p:sp>
      <p:cxnSp>
        <p:nvCxnSpPr>
          <p:cNvPr id="674" name="Google Shape;674;p42"/>
          <p:cNvCxnSpPr/>
          <p:nvPr/>
        </p:nvCxnSpPr>
        <p:spPr>
          <a:xfrm>
            <a:off x="422787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675" name="Google Shape;675;p42"/>
          <p:cNvSpPr txBox="1"/>
          <p:nvPr/>
        </p:nvSpPr>
        <p:spPr>
          <a:xfrm>
            <a:off x="5502050" y="225964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Light"/>
                <a:ea typeface="Barlow Light"/>
                <a:cs typeface="Barlow Light"/>
                <a:sym typeface="Barlow Light"/>
              </a:rPr>
              <a:t>Insert your content</a:t>
            </a:r>
            <a:endParaRPr sz="1000">
              <a:solidFill>
                <a:schemeClr val="dk2"/>
              </a:solidFill>
              <a:latin typeface="Barlow Light"/>
              <a:ea typeface="Barlow Light"/>
              <a:cs typeface="Barlow Light"/>
              <a:sym typeface="Barlow Light"/>
            </a:endParaRPr>
          </a:p>
        </p:txBody>
      </p:sp>
      <p:cxnSp>
        <p:nvCxnSpPr>
          <p:cNvPr id="676" name="Google Shape;676;p42"/>
          <p:cNvCxnSpPr/>
          <p:nvPr/>
        </p:nvCxnSpPr>
        <p:spPr>
          <a:xfrm>
            <a:off x="400665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677" name="Google Shape;677;p42"/>
          <p:cNvSpPr txBox="1"/>
          <p:nvPr/>
        </p:nvSpPr>
        <p:spPr>
          <a:xfrm>
            <a:off x="5502050" y="274125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Light"/>
                <a:ea typeface="Barlow Light"/>
                <a:cs typeface="Barlow Light"/>
                <a:sym typeface="Barlow Light"/>
              </a:rPr>
              <a:t>Insert your content</a:t>
            </a:r>
            <a:endParaRPr sz="1000">
              <a:solidFill>
                <a:schemeClr val="dk2"/>
              </a:solidFill>
              <a:latin typeface="Barlow Light"/>
              <a:ea typeface="Barlow Light"/>
              <a:cs typeface="Barlow Light"/>
              <a:sym typeface="Barlow Light"/>
            </a:endParaRPr>
          </a:p>
        </p:txBody>
      </p:sp>
      <p:cxnSp>
        <p:nvCxnSpPr>
          <p:cNvPr id="678" name="Google Shape;678;p42"/>
          <p:cNvCxnSpPr/>
          <p:nvPr/>
        </p:nvCxnSpPr>
        <p:spPr>
          <a:xfrm>
            <a:off x="381820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679" name="Google Shape;679;p42"/>
          <p:cNvSpPr txBox="1"/>
          <p:nvPr/>
        </p:nvSpPr>
        <p:spPr>
          <a:xfrm>
            <a:off x="5502050" y="322287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Light"/>
                <a:ea typeface="Barlow Light"/>
                <a:cs typeface="Barlow Light"/>
                <a:sym typeface="Barlow Light"/>
              </a:rPr>
              <a:t>Insert your content</a:t>
            </a:r>
            <a:endParaRPr sz="1000">
              <a:solidFill>
                <a:schemeClr val="dk2"/>
              </a:solidFill>
              <a:latin typeface="Barlow Light"/>
              <a:ea typeface="Barlow Light"/>
              <a:cs typeface="Barlow Light"/>
              <a:sym typeface="Barlow Light"/>
            </a:endParaRPr>
          </a:p>
        </p:txBody>
      </p:sp>
      <p:cxnSp>
        <p:nvCxnSpPr>
          <p:cNvPr id="680" name="Google Shape;680;p42"/>
          <p:cNvCxnSpPr/>
          <p:nvPr/>
        </p:nvCxnSpPr>
        <p:spPr>
          <a:xfrm>
            <a:off x="361335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681" name="Google Shape;681;p42"/>
          <p:cNvSpPr txBox="1"/>
          <p:nvPr/>
        </p:nvSpPr>
        <p:spPr>
          <a:xfrm>
            <a:off x="5502050" y="370448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Light"/>
                <a:ea typeface="Barlow Light"/>
                <a:cs typeface="Barlow Light"/>
                <a:sym typeface="Barlow Light"/>
              </a:rPr>
              <a:t>Insert your content</a:t>
            </a:r>
            <a:endParaRPr sz="1000">
              <a:solidFill>
                <a:schemeClr val="dk2"/>
              </a:solidFill>
              <a:latin typeface="Barlow Light"/>
              <a:ea typeface="Barlow Light"/>
              <a:cs typeface="Barlow Light"/>
              <a:sym typeface="Barlow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3"/>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TEAM PRESENTATION</a:t>
            </a:r>
            <a:endParaRPr/>
          </a:p>
        </p:txBody>
      </p:sp>
      <p:sp>
        <p:nvSpPr>
          <p:cNvPr id="689" name="Google Shape;689;p4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690" name="Google Shape;690;p43"/>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691" name="Google Shape;691;p43"/>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Imani Jackson</a:t>
            </a:r>
            <a:br>
              <a:rPr lang="en">
                <a:latin typeface="Barlow"/>
                <a:ea typeface="Barlow"/>
                <a:cs typeface="Barlow"/>
                <a:sym typeface="Barlow"/>
              </a:rPr>
            </a:br>
            <a:r>
              <a:rPr lang="en" sz="800">
                <a:solidFill>
                  <a:schemeClr val="dk2"/>
                </a:solidFill>
                <a:latin typeface="Barlow"/>
                <a:ea typeface="Barlow"/>
                <a:cs typeface="Barlow"/>
                <a:sym typeface="Barlow"/>
              </a:rPr>
              <a:t>JOB TITLE</a:t>
            </a:r>
            <a:endParaRPr sz="800">
              <a:solidFill>
                <a:schemeClr val="dk2"/>
              </a:solidFill>
              <a:latin typeface="Barlow"/>
              <a:ea typeface="Barlow"/>
              <a:cs typeface="Barlow"/>
              <a:sym typeface="Barlow"/>
            </a:endParaRPr>
          </a:p>
          <a:p>
            <a:pPr marL="0" lvl="0" indent="0" algn="ctr" rtl="0">
              <a:spcBef>
                <a:spcPts val="400"/>
              </a:spcBef>
              <a:spcAft>
                <a:spcPts val="0"/>
              </a:spcAft>
              <a:buNone/>
            </a:pPr>
            <a:r>
              <a:rPr lang="en" sz="900">
                <a:solidFill>
                  <a:schemeClr val="dk2"/>
                </a:solidFill>
                <a:latin typeface="Barlow"/>
                <a:ea typeface="Barlow"/>
                <a:cs typeface="Barlow"/>
                <a:sym typeface="Barlow"/>
              </a:rPr>
              <a:t>Blue is the colour of the clear sky and the deep sea</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pic>
        <p:nvPicPr>
          <p:cNvPr id="692" name="Google Shape;692;p43"/>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693" name="Google Shape;693;p43"/>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Marcos Galán</a:t>
            </a:r>
            <a:br>
              <a:rPr lang="en">
                <a:latin typeface="Barlow"/>
                <a:ea typeface="Barlow"/>
                <a:cs typeface="Barlow"/>
                <a:sym typeface="Barlow"/>
              </a:rPr>
            </a:br>
            <a:r>
              <a:rPr lang="en" sz="800">
                <a:solidFill>
                  <a:schemeClr val="dk2"/>
                </a:solidFill>
                <a:latin typeface="Barlow"/>
                <a:ea typeface="Barlow"/>
                <a:cs typeface="Barlow"/>
                <a:sym typeface="Barlow"/>
              </a:rPr>
              <a:t>JOB TITLE</a:t>
            </a:r>
            <a:endParaRPr sz="800">
              <a:solidFill>
                <a:schemeClr val="dk2"/>
              </a:solidFill>
              <a:latin typeface="Barlow"/>
              <a:ea typeface="Barlow"/>
              <a:cs typeface="Barlow"/>
              <a:sym typeface="Barlow"/>
            </a:endParaRPr>
          </a:p>
          <a:p>
            <a:pPr marL="0" lvl="0" indent="0" algn="ctr" rtl="0">
              <a:spcBef>
                <a:spcPts val="400"/>
              </a:spcBef>
              <a:spcAft>
                <a:spcPts val="0"/>
              </a:spcAft>
              <a:buNone/>
            </a:pPr>
            <a:r>
              <a:rPr lang="en" sz="900">
                <a:solidFill>
                  <a:schemeClr val="dk2"/>
                </a:solidFill>
                <a:latin typeface="Barlow"/>
                <a:ea typeface="Barlow"/>
                <a:cs typeface="Barlow"/>
                <a:sym typeface="Barlow"/>
              </a:rPr>
              <a:t>Blue is the colour of the clear sky and the deep sea</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pic>
        <p:nvPicPr>
          <p:cNvPr id="694" name="Google Shape;694;p43"/>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695" name="Google Shape;695;p43"/>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Ixchel Valdía</a:t>
            </a:r>
            <a:br>
              <a:rPr lang="en">
                <a:latin typeface="Barlow"/>
                <a:ea typeface="Barlow"/>
                <a:cs typeface="Barlow"/>
                <a:sym typeface="Barlow"/>
              </a:rPr>
            </a:br>
            <a:r>
              <a:rPr lang="en" sz="800">
                <a:solidFill>
                  <a:schemeClr val="dk2"/>
                </a:solidFill>
                <a:latin typeface="Barlow"/>
                <a:ea typeface="Barlow"/>
                <a:cs typeface="Barlow"/>
                <a:sym typeface="Barlow"/>
              </a:rPr>
              <a:t>JOB TITLE</a:t>
            </a:r>
            <a:endParaRPr sz="800">
              <a:solidFill>
                <a:schemeClr val="dk2"/>
              </a:solidFill>
              <a:latin typeface="Barlow"/>
              <a:ea typeface="Barlow"/>
              <a:cs typeface="Barlow"/>
              <a:sym typeface="Barlow"/>
            </a:endParaRPr>
          </a:p>
          <a:p>
            <a:pPr marL="0" lvl="0" indent="0" algn="ctr" rtl="0">
              <a:spcBef>
                <a:spcPts val="400"/>
              </a:spcBef>
              <a:spcAft>
                <a:spcPts val="0"/>
              </a:spcAft>
              <a:buNone/>
            </a:pPr>
            <a:r>
              <a:rPr lang="en" sz="900">
                <a:solidFill>
                  <a:schemeClr val="dk2"/>
                </a:solidFill>
                <a:latin typeface="Barlow"/>
                <a:ea typeface="Barlow"/>
                <a:cs typeface="Barlow"/>
                <a:sym typeface="Barlow"/>
              </a:rPr>
              <a:t>Blue is the colour of the clear sky and the deep sea</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pic>
        <p:nvPicPr>
          <p:cNvPr id="696" name="Google Shape;696;p43"/>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697" name="Google Shape;697;p43"/>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Nils Årud</a:t>
            </a:r>
            <a:br>
              <a:rPr lang="en">
                <a:latin typeface="Barlow"/>
                <a:ea typeface="Barlow"/>
                <a:cs typeface="Barlow"/>
                <a:sym typeface="Barlow"/>
              </a:rPr>
            </a:br>
            <a:r>
              <a:rPr lang="en" sz="800">
                <a:solidFill>
                  <a:schemeClr val="dk2"/>
                </a:solidFill>
                <a:latin typeface="Barlow"/>
                <a:ea typeface="Barlow"/>
                <a:cs typeface="Barlow"/>
                <a:sym typeface="Barlow"/>
              </a:rPr>
              <a:t>JOB TITLE</a:t>
            </a:r>
            <a:endParaRPr sz="800">
              <a:solidFill>
                <a:schemeClr val="dk2"/>
              </a:solidFill>
              <a:latin typeface="Barlow"/>
              <a:ea typeface="Barlow"/>
              <a:cs typeface="Barlow"/>
              <a:sym typeface="Barlow"/>
            </a:endParaRPr>
          </a:p>
          <a:p>
            <a:pPr marL="0" lvl="0" indent="0" algn="ctr" rtl="0">
              <a:spcBef>
                <a:spcPts val="400"/>
              </a:spcBef>
              <a:spcAft>
                <a:spcPts val="0"/>
              </a:spcAft>
              <a:buNone/>
            </a:pPr>
            <a:r>
              <a:rPr lang="en" sz="900">
                <a:solidFill>
                  <a:schemeClr val="dk2"/>
                </a:solidFill>
                <a:latin typeface="Barlow"/>
                <a:ea typeface="Barlow"/>
                <a:cs typeface="Barlow"/>
                <a:sym typeface="Barlow"/>
              </a:rPr>
              <a:t>Blue is the colour of the clear sky and the deep sea</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4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WEEKLY PLANNER</a:t>
            </a:r>
            <a:endParaRPr/>
          </a:p>
        </p:txBody>
      </p:sp>
      <p:sp>
        <p:nvSpPr>
          <p:cNvPr id="793" name="Google Shape;793;p4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graphicFrame>
        <p:nvGraphicFramePr>
          <p:cNvPr id="794" name="Google Shape;794;p45"/>
          <p:cNvGraphicFramePr/>
          <p:nvPr/>
        </p:nvGraphicFramePr>
        <p:xfrm>
          <a:off x="855300" y="1474725"/>
          <a:ext cx="7530600" cy="2986825"/>
        </p:xfrm>
        <a:graphic>
          <a:graphicData uri="http://schemas.openxmlformats.org/drawingml/2006/table">
            <a:tbl>
              <a:tblPr>
                <a:noFill/>
                <a:tableStyleId>{01CDC246-CD5F-43C5-B557-0B5EE2D38672}</a:tableStyleId>
              </a:tblPr>
              <a:tblGrid>
                <a:gridCol w="834575">
                  <a:extLst>
                    <a:ext uri="{9D8B030D-6E8A-4147-A177-3AD203B41FA5}">
                      <a16:colId xmlns:a16="http://schemas.microsoft.com/office/drawing/2014/main" val="20000"/>
                    </a:ext>
                  </a:extLst>
                </a:gridCol>
                <a:gridCol w="956575">
                  <a:extLst>
                    <a:ext uri="{9D8B030D-6E8A-4147-A177-3AD203B41FA5}">
                      <a16:colId xmlns:a16="http://schemas.microsoft.com/office/drawing/2014/main" val="20001"/>
                    </a:ext>
                  </a:extLst>
                </a:gridCol>
                <a:gridCol w="956575">
                  <a:extLst>
                    <a:ext uri="{9D8B030D-6E8A-4147-A177-3AD203B41FA5}">
                      <a16:colId xmlns:a16="http://schemas.microsoft.com/office/drawing/2014/main" val="20002"/>
                    </a:ext>
                  </a:extLst>
                </a:gridCol>
                <a:gridCol w="956575">
                  <a:extLst>
                    <a:ext uri="{9D8B030D-6E8A-4147-A177-3AD203B41FA5}">
                      <a16:colId xmlns:a16="http://schemas.microsoft.com/office/drawing/2014/main" val="20003"/>
                    </a:ext>
                  </a:extLst>
                </a:gridCol>
                <a:gridCol w="956575">
                  <a:extLst>
                    <a:ext uri="{9D8B030D-6E8A-4147-A177-3AD203B41FA5}">
                      <a16:colId xmlns:a16="http://schemas.microsoft.com/office/drawing/2014/main" val="20004"/>
                    </a:ext>
                  </a:extLst>
                </a:gridCol>
                <a:gridCol w="956575">
                  <a:extLst>
                    <a:ext uri="{9D8B030D-6E8A-4147-A177-3AD203B41FA5}">
                      <a16:colId xmlns:a16="http://schemas.microsoft.com/office/drawing/2014/main" val="20005"/>
                    </a:ext>
                  </a:extLst>
                </a:gridCol>
                <a:gridCol w="956575">
                  <a:extLst>
                    <a:ext uri="{9D8B030D-6E8A-4147-A177-3AD203B41FA5}">
                      <a16:colId xmlns:a16="http://schemas.microsoft.com/office/drawing/2014/main" val="20006"/>
                    </a:ext>
                  </a:extLst>
                </a:gridCol>
                <a:gridCol w="956575">
                  <a:extLst>
                    <a:ext uri="{9D8B030D-6E8A-4147-A177-3AD203B41FA5}">
                      <a16:colId xmlns:a16="http://schemas.microsoft.com/office/drawing/2014/main" val="20007"/>
                    </a:ext>
                  </a:extLst>
                </a:gridCol>
              </a:tblGrid>
              <a:tr h="304775">
                <a:tc>
                  <a:txBody>
                    <a:bodyPr/>
                    <a:lstStyle/>
                    <a:p>
                      <a:pPr marL="0" lvl="0" indent="0" algn="r" rtl="0">
                        <a:spcBef>
                          <a:spcPts val="0"/>
                        </a:spcBef>
                        <a:spcAft>
                          <a:spcPts val="0"/>
                        </a:spcAft>
                        <a:buNone/>
                      </a:pPr>
                      <a:endParaRPr sz="800">
                        <a:solidFill>
                          <a:schemeClr val="dk2"/>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SUNDAY</a:t>
                      </a:r>
                      <a:endParaRPr sz="700">
                        <a:solidFill>
                          <a:schemeClr val="lt1"/>
                        </a:solidFill>
                        <a:latin typeface="Barlow"/>
                        <a:ea typeface="Barlow"/>
                        <a:cs typeface="Barlow"/>
                        <a:sym typeface="Barlow"/>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MONDAY</a:t>
                      </a:r>
                      <a:endParaRPr sz="700">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TUESDAY</a:t>
                      </a:r>
                      <a:endParaRPr sz="700">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WEDNESDAY</a:t>
                      </a:r>
                      <a:endParaRPr sz="700">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THURSDAY</a:t>
                      </a:r>
                      <a:endParaRPr sz="700">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FRIDAY</a:t>
                      </a:r>
                      <a:endParaRPr sz="700">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SATURDAY</a:t>
                      </a:r>
                      <a:endParaRPr sz="700">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383150">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09:00 - 09:45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3150">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10:00 - 10:45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83150">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11:00 - 11:45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83150">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12:00 - 13:15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4"/>
                  </a:ext>
                </a:extLst>
              </a:tr>
              <a:tr h="383150">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13:30 - 14:15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383150">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14:30 - 15:15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83150">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15:30 - 16:15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INTRODUCTION</a:t>
            </a:r>
            <a:endParaRPr dirty="0"/>
          </a:p>
        </p:txBody>
      </p:sp>
      <p:sp>
        <p:nvSpPr>
          <p:cNvPr id="107" name="Google Shape;107;p12"/>
          <p:cNvSpPr txBox="1">
            <a:spLocks noGrp="1"/>
          </p:cNvSpPr>
          <p:nvPr>
            <p:ph type="body" idx="2"/>
          </p:nvPr>
        </p:nvSpPr>
        <p:spPr>
          <a:xfrm>
            <a:off x="4668644" y="1353949"/>
            <a:ext cx="3776545" cy="2838909"/>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200" dirty="0"/>
              <a:t>The Air Canvas project has a wide range of potential applications, including digital art, graphic design, education, and entertainment. It could also be used in medical and scientific fields, where precise hand gestures can be used to control and manipulate data.</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Overall, the Air Canvas project is an exciting new development in the field of human-computer interaction, and it has the potential to change the way we interact with digital devices in the future.</a:t>
            </a:r>
            <a:endParaRPr sz="1200" dirty="0"/>
          </a:p>
        </p:txBody>
      </p:sp>
      <p:sp>
        <p:nvSpPr>
          <p:cNvPr id="108" name="Google Shape;108;p12"/>
          <p:cNvSpPr txBox="1">
            <a:spLocks noGrp="1"/>
          </p:cNvSpPr>
          <p:nvPr>
            <p:ph type="body" idx="1"/>
          </p:nvPr>
        </p:nvSpPr>
        <p:spPr>
          <a:xfrm>
            <a:off x="855275" y="1353949"/>
            <a:ext cx="3473100" cy="3478245"/>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200" dirty="0"/>
              <a:t>The Air Canvas project is a new technology that aims to revolutionize the way we interact with computers and digital devices. It allows users to create and manipulate digital images, drawings, and diagrams in a natural and intuitive way using only their hands and fingers.</a:t>
            </a:r>
          </a:p>
          <a:p>
            <a:pPr marL="0" lvl="0" indent="0" algn="l" rtl="0">
              <a:spcBef>
                <a:spcPts val="0"/>
              </a:spcBef>
              <a:spcAft>
                <a:spcPts val="0"/>
              </a:spcAft>
              <a:buClr>
                <a:schemeClr val="dk1"/>
              </a:buClr>
              <a:buSzPts val="1100"/>
              <a:buFont typeface="Arial"/>
              <a:buNone/>
            </a:pPr>
            <a:endParaRPr lang="en-US" sz="1200" dirty="0"/>
          </a:p>
          <a:p>
            <a:pPr marL="0" lvl="0" indent="0" algn="l" rtl="0">
              <a:spcBef>
                <a:spcPts val="0"/>
              </a:spcBef>
              <a:spcAft>
                <a:spcPts val="0"/>
              </a:spcAft>
              <a:buClr>
                <a:schemeClr val="dk1"/>
              </a:buClr>
              <a:buSzPts val="1100"/>
              <a:buFont typeface="Arial"/>
              <a:buNone/>
            </a:pPr>
            <a:r>
              <a:rPr lang="en-US" sz="1200" dirty="0"/>
              <a:t>The Air Canvas project is based on advanced computer vision and machine learning algorithms that track the user's hand and finger movements in real-time. This technology enables users to draw or write on a virtual canvas in the air, without the need for any physical input devices such as a mouse or stylus.</a:t>
            </a:r>
          </a:p>
          <a:p>
            <a:pPr marL="0" lvl="0" indent="0" algn="l" rtl="0">
              <a:spcBef>
                <a:spcPts val="0"/>
              </a:spcBef>
              <a:spcAft>
                <a:spcPts val="0"/>
              </a:spcAft>
              <a:buClr>
                <a:schemeClr val="dk1"/>
              </a:buClr>
              <a:buSzPts val="1100"/>
              <a:buFont typeface="Arial"/>
              <a:buNone/>
            </a:pPr>
            <a:endParaRPr lang="en-US" sz="1050" dirty="0"/>
          </a:p>
          <a:p>
            <a:pPr marL="0" lvl="0" indent="0" algn="l" rtl="0">
              <a:spcBef>
                <a:spcPts val="0"/>
              </a:spcBef>
              <a:spcAft>
                <a:spcPts val="0"/>
              </a:spcAft>
              <a:buClr>
                <a:schemeClr val="dk1"/>
              </a:buClr>
              <a:buSzPts val="1100"/>
              <a:buFont typeface="Arial"/>
              <a:buNone/>
            </a:pPr>
            <a:endParaRPr lang="en-CA" sz="1050" dirty="0"/>
          </a:p>
        </p:txBody>
      </p:sp>
      <p:sp>
        <p:nvSpPr>
          <p:cNvPr id="110" name="Google Shape;110;p1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253134" y="260196"/>
            <a:ext cx="5110800" cy="48590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Technologies and Tools </a:t>
            </a:r>
            <a:endParaRPr dirty="0"/>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676680" y="1130301"/>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pic>
        <p:nvPicPr>
          <p:cNvPr id="5" name="Picture 4" descr="Icon&#10;&#10;Description automatically generated">
            <a:extLst>
              <a:ext uri="{FF2B5EF4-FFF2-40B4-BE49-F238E27FC236}">
                <a16:creationId xmlns:a16="http://schemas.microsoft.com/office/drawing/2014/main" id="{B366EDAD-8660-3E74-AAE6-B52EAC22B5D3}"/>
              </a:ext>
            </a:extLst>
          </p:cNvPr>
          <p:cNvPicPr>
            <a:picLocks noChangeAspect="1"/>
          </p:cNvPicPr>
          <p:nvPr/>
        </p:nvPicPr>
        <p:blipFill>
          <a:blip r:embed="rId3"/>
          <a:stretch>
            <a:fillRect/>
          </a:stretch>
        </p:blipFill>
        <p:spPr>
          <a:xfrm>
            <a:off x="3773860" y="1737739"/>
            <a:ext cx="2047860" cy="1071554"/>
          </a:xfrm>
          <a:prstGeom prst="rect">
            <a:avLst/>
          </a:prstGeom>
        </p:spPr>
      </p:pic>
      <p:pic>
        <p:nvPicPr>
          <p:cNvPr id="7" name="Picture 6" descr="A red and white sign&#10;&#10;Description automatically generated with low confidence">
            <a:extLst>
              <a:ext uri="{FF2B5EF4-FFF2-40B4-BE49-F238E27FC236}">
                <a16:creationId xmlns:a16="http://schemas.microsoft.com/office/drawing/2014/main" id="{F4614593-5EF0-50E4-638C-2843E9356A8E}"/>
              </a:ext>
            </a:extLst>
          </p:cNvPr>
          <p:cNvPicPr>
            <a:picLocks noChangeAspect="1"/>
          </p:cNvPicPr>
          <p:nvPr/>
        </p:nvPicPr>
        <p:blipFill>
          <a:blip r:embed="rId4"/>
          <a:stretch>
            <a:fillRect/>
          </a:stretch>
        </p:blipFill>
        <p:spPr>
          <a:xfrm>
            <a:off x="744694" y="1345580"/>
            <a:ext cx="2637844" cy="876279"/>
          </a:xfrm>
          <a:prstGeom prst="rect">
            <a:avLst/>
          </a:prstGeom>
        </p:spPr>
      </p:pic>
      <p:pic>
        <p:nvPicPr>
          <p:cNvPr id="9" name="Picture 8" descr="Icon&#10;&#10;Description automatically generated">
            <a:extLst>
              <a:ext uri="{FF2B5EF4-FFF2-40B4-BE49-F238E27FC236}">
                <a16:creationId xmlns:a16="http://schemas.microsoft.com/office/drawing/2014/main" id="{ECB2FA38-093A-651A-D956-66C5C60F6E38}"/>
              </a:ext>
            </a:extLst>
          </p:cNvPr>
          <p:cNvPicPr>
            <a:picLocks noChangeAspect="1"/>
          </p:cNvPicPr>
          <p:nvPr/>
        </p:nvPicPr>
        <p:blipFill>
          <a:blip r:embed="rId5"/>
          <a:stretch>
            <a:fillRect/>
          </a:stretch>
        </p:blipFill>
        <p:spPr>
          <a:xfrm>
            <a:off x="2741089" y="2975028"/>
            <a:ext cx="1359137" cy="1336429"/>
          </a:xfrm>
          <a:prstGeom prst="rect">
            <a:avLst/>
          </a:prstGeom>
        </p:spPr>
      </p:pic>
      <p:pic>
        <p:nvPicPr>
          <p:cNvPr id="11" name="Picture 10" descr="Icon&#10;&#10;Description automatically generated">
            <a:extLst>
              <a:ext uri="{FF2B5EF4-FFF2-40B4-BE49-F238E27FC236}">
                <a16:creationId xmlns:a16="http://schemas.microsoft.com/office/drawing/2014/main" id="{2E7AA75F-F8F2-C842-F340-7D8DB615357C}"/>
              </a:ext>
            </a:extLst>
          </p:cNvPr>
          <p:cNvPicPr>
            <a:picLocks noChangeAspect="1"/>
          </p:cNvPicPr>
          <p:nvPr/>
        </p:nvPicPr>
        <p:blipFill>
          <a:blip r:embed="rId6"/>
          <a:stretch>
            <a:fillRect/>
          </a:stretch>
        </p:blipFill>
        <p:spPr>
          <a:xfrm>
            <a:off x="870183" y="2417592"/>
            <a:ext cx="1239998" cy="1021591"/>
          </a:xfrm>
          <a:prstGeom prst="rect">
            <a:avLst/>
          </a:prstGeom>
        </p:spPr>
      </p:pic>
      <p:pic>
        <p:nvPicPr>
          <p:cNvPr id="13" name="Picture 12" descr="Logo, company name&#10;&#10;Description automatically generated">
            <a:extLst>
              <a:ext uri="{FF2B5EF4-FFF2-40B4-BE49-F238E27FC236}">
                <a16:creationId xmlns:a16="http://schemas.microsoft.com/office/drawing/2014/main" id="{8E59E3B5-4A66-3623-F963-ABA9DF1DAC26}"/>
              </a:ext>
            </a:extLst>
          </p:cNvPr>
          <p:cNvPicPr>
            <a:picLocks noChangeAspect="1"/>
          </p:cNvPicPr>
          <p:nvPr/>
        </p:nvPicPr>
        <p:blipFill>
          <a:blip r:embed="rId7"/>
          <a:stretch>
            <a:fillRect/>
          </a:stretch>
        </p:blipFill>
        <p:spPr>
          <a:xfrm>
            <a:off x="252108" y="3888058"/>
            <a:ext cx="1740243" cy="1153549"/>
          </a:xfrm>
          <a:prstGeom prst="rect">
            <a:avLst/>
          </a:prstGeom>
        </p:spPr>
      </p:pic>
      <p:sp>
        <p:nvSpPr>
          <p:cNvPr id="14" name="TextBox 13">
            <a:extLst>
              <a:ext uri="{FF2B5EF4-FFF2-40B4-BE49-F238E27FC236}">
                <a16:creationId xmlns:a16="http://schemas.microsoft.com/office/drawing/2014/main" id="{00F474F9-F613-AAA5-1F81-216CE6C5F15A}"/>
              </a:ext>
            </a:extLst>
          </p:cNvPr>
          <p:cNvSpPr txBox="1"/>
          <p:nvPr/>
        </p:nvSpPr>
        <p:spPr>
          <a:xfrm>
            <a:off x="3721095" y="1682699"/>
            <a:ext cx="1608913" cy="307777"/>
          </a:xfrm>
          <a:prstGeom prst="rect">
            <a:avLst/>
          </a:prstGeom>
          <a:noFill/>
        </p:spPr>
        <p:txBody>
          <a:bodyPr wrap="square" rtlCol="0">
            <a:spAutoFit/>
          </a:bodyPr>
          <a:lstStyle/>
          <a:p>
            <a:r>
              <a:rPr lang="en-CA" b="1" dirty="0">
                <a:solidFill>
                  <a:schemeClr val="tx1">
                    <a:lumMod val="95000"/>
                  </a:schemeClr>
                </a:solidFill>
              </a:rPr>
              <a:t>Computer Vision</a:t>
            </a:r>
          </a:p>
        </p:txBody>
      </p:sp>
      <p:pic>
        <p:nvPicPr>
          <p:cNvPr id="16" name="Picture 15" descr="Logo, company name&#10;&#10;Description automatically generated">
            <a:extLst>
              <a:ext uri="{FF2B5EF4-FFF2-40B4-BE49-F238E27FC236}">
                <a16:creationId xmlns:a16="http://schemas.microsoft.com/office/drawing/2014/main" id="{3AED234D-4F9D-08D9-B137-A03C401D9255}"/>
              </a:ext>
            </a:extLst>
          </p:cNvPr>
          <p:cNvPicPr>
            <a:picLocks noChangeAspect="1"/>
          </p:cNvPicPr>
          <p:nvPr/>
        </p:nvPicPr>
        <p:blipFill>
          <a:blip r:embed="rId8"/>
          <a:stretch>
            <a:fillRect/>
          </a:stretch>
        </p:blipFill>
        <p:spPr>
          <a:xfrm>
            <a:off x="4572000" y="3078837"/>
            <a:ext cx="1981200" cy="13364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Problem Statement</a:t>
            </a:r>
            <a:endParaRPr dirty="0"/>
          </a:p>
        </p:txBody>
      </p:sp>
      <p:sp>
        <p:nvSpPr>
          <p:cNvPr id="163" name="Google Shape;163;p16"/>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p>
            <a:pPr algn="l"/>
            <a:r>
              <a:rPr lang="en-US" sz="1400" b="0" i="0" dirty="0">
                <a:solidFill>
                  <a:srgbClr val="D1D5DB"/>
                </a:solidFill>
                <a:effectLst/>
                <a:latin typeface="Söhne"/>
              </a:rPr>
              <a:t>The Air Canvas project aims to address the limitations of traditional input devices such as mice and styluses, which can be cumbersome and uncomfortable to use for extended periods. Additionally, traditional input devices may not allow users to interact with digital devices in a natural and intuitive way.</a:t>
            </a:r>
          </a:p>
          <a:p>
            <a:pPr marL="76200" indent="0" algn="l">
              <a:buNone/>
            </a:pPr>
            <a:endParaRPr lang="en-US" sz="1400" b="0" i="0" dirty="0">
              <a:solidFill>
                <a:srgbClr val="D1D5DB"/>
              </a:solidFill>
              <a:effectLst/>
              <a:latin typeface="Söhne"/>
            </a:endParaRPr>
          </a:p>
          <a:p>
            <a:pPr algn="l"/>
            <a:r>
              <a:rPr lang="en-US" sz="1400" b="0" i="0" dirty="0">
                <a:solidFill>
                  <a:srgbClr val="D1D5DB"/>
                </a:solidFill>
                <a:effectLst/>
                <a:latin typeface="Söhne"/>
              </a:rPr>
              <a:t>The problem statement for the Air Canvas project is to create a new input technology that enables users to draw and manipulate digital images using only their hands and fingers. This technology should be accurate, responsive, and easy to use, allowing users to create high-quality digital art and diagrams quickly and efficiently.</a:t>
            </a:r>
          </a:p>
          <a:p>
            <a:pPr marL="457200" lvl="0" indent="-381000" algn="l" rtl="0">
              <a:spcBef>
                <a:spcPts val="0"/>
              </a:spcBef>
              <a:spcAft>
                <a:spcPts val="0"/>
              </a:spcAft>
              <a:buSzPts val="2400"/>
              <a:buChar char="╸"/>
            </a:pPr>
            <a:endParaRPr sz="1400" dirty="0"/>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24" name="Google Shape;224;p17"/>
          <p:cNvSpPr txBox="1">
            <a:spLocks noGrp="1"/>
          </p:cNvSpPr>
          <p:nvPr>
            <p:ph type="ctrTitle" idx="4294967295"/>
          </p:nvPr>
        </p:nvSpPr>
        <p:spPr>
          <a:xfrm>
            <a:off x="855300" y="1813925"/>
            <a:ext cx="2809800" cy="1515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dirty="0"/>
              <a:t>Computer Vision</a:t>
            </a:r>
            <a:endParaRPr sz="4800" dirty="0"/>
          </a:p>
        </p:txBody>
      </p:sp>
      <p:sp>
        <p:nvSpPr>
          <p:cNvPr id="225" name="Google Shape;225;p17"/>
          <p:cNvSpPr txBox="1">
            <a:spLocks noGrp="1"/>
          </p:cNvSpPr>
          <p:nvPr>
            <p:ph type="subTitle" idx="4294967295"/>
          </p:nvPr>
        </p:nvSpPr>
        <p:spPr>
          <a:xfrm>
            <a:off x="2979183" y="2157863"/>
            <a:ext cx="3583125" cy="2591987"/>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US" sz="1600" b="0" i="0" dirty="0">
                <a:solidFill>
                  <a:srgbClr val="D1D5DB"/>
                </a:solidFill>
                <a:effectLst/>
                <a:latin typeface="Söhne"/>
              </a:rPr>
              <a:t>Computer vision plays a crucial role in the Air Canvas project as it allows the system to detect and track the user's hand and finger movements in real-time. Here's how computer vision is used in the Air Canvas project:</a:t>
            </a:r>
            <a:endParaRPr sz="2000" dirty="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5174828" y="491833"/>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a:t>Hand detection</a:t>
            </a:r>
            <a:r>
              <a:rPr lang="en-US" dirty="0"/>
              <a:t>:</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The first step in using computer vision for Air Canvas is to detect the user's hands. This is done using a depth-sensing camera, which captures the user's hand movements in 3D space. Computer vision algorithms are then used to detect and isolate the user's hands from the background.</a:t>
            </a:r>
          </a:p>
        </p:txBody>
      </p:sp>
      <p:sp>
        <p:nvSpPr>
          <p:cNvPr id="231" name="Google Shape;231;p1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How Computer Vision helps</a:t>
            </a:r>
            <a:endParaRPr dirty="0"/>
          </a:p>
        </p:txBody>
      </p:sp>
      <p:sp>
        <p:nvSpPr>
          <p:cNvPr id="232" name="Google Shape;232;p18"/>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p>
            <a:pPr marL="0" indent="0">
              <a:buNone/>
            </a:pPr>
            <a:r>
              <a:rPr lang="en-US" b="1" i="0" dirty="0">
                <a:solidFill>
                  <a:srgbClr val="D1D5DB"/>
                </a:solidFill>
                <a:effectLst/>
                <a:latin typeface="Söhne"/>
              </a:rPr>
              <a:t>Hand tracking:</a:t>
            </a:r>
          </a:p>
          <a:p>
            <a:pPr marL="0" indent="0">
              <a:buNone/>
            </a:pPr>
            <a:endParaRPr lang="en-US" sz="1400" dirty="0">
              <a:solidFill>
                <a:srgbClr val="D1D5DB"/>
              </a:solidFill>
              <a:latin typeface="Söhne"/>
            </a:endParaRPr>
          </a:p>
          <a:p>
            <a:pPr marL="0" indent="0">
              <a:buNone/>
            </a:pPr>
            <a:r>
              <a:rPr lang="en-US" sz="1400" b="0" i="0" dirty="0">
                <a:solidFill>
                  <a:srgbClr val="D1D5DB"/>
                </a:solidFill>
                <a:effectLst/>
                <a:latin typeface="Söhne"/>
              </a:rPr>
              <a:t> Once the user's hands have been detected, computer vision algorithms are used to track the movements of the user's hands and fingers. This is done by analyzing the changes in hand and finger positions over time and predicting their future positions.</a:t>
            </a:r>
          </a:p>
          <a:p>
            <a:pPr marL="0" lvl="0" indent="0" algn="l" rtl="0">
              <a:spcBef>
                <a:spcPts val="0"/>
              </a:spcBef>
              <a:spcAft>
                <a:spcPts val="0"/>
              </a:spcAft>
              <a:buNone/>
            </a:pPr>
            <a:endParaRPr sz="1400" dirty="0"/>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32" name="Grupo 31">
            <a:extLst>
              <a:ext uri="{FF2B5EF4-FFF2-40B4-BE49-F238E27FC236}">
                <a16:creationId xmlns:a16="http://schemas.microsoft.com/office/drawing/2014/main" id="{27D7F53F-206B-D74E-A127-965CDA9C634C}"/>
              </a:ext>
            </a:extLst>
          </p:cNvPr>
          <p:cNvGrpSpPr/>
          <p:nvPr/>
        </p:nvGrpSpPr>
        <p:grpSpPr>
          <a:xfrm>
            <a:off x="6114994" y="720387"/>
            <a:ext cx="2731502" cy="3852570"/>
            <a:chOff x="996049" y="1552369"/>
            <a:chExt cx="485510" cy="684774"/>
          </a:xfrm>
        </p:grpSpPr>
        <p:sp>
          <p:nvSpPr>
            <p:cNvPr id="33" name="Google Shape;902;p46">
              <a:extLst>
                <a:ext uri="{FF2B5EF4-FFF2-40B4-BE49-F238E27FC236}">
                  <a16:creationId xmlns:a16="http://schemas.microsoft.com/office/drawing/2014/main"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03;p46">
              <a:extLst>
                <a:ext uri="{FF2B5EF4-FFF2-40B4-BE49-F238E27FC236}">
                  <a16:creationId xmlns:a16="http://schemas.microsoft.com/office/drawing/2014/main"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04;p46">
              <a:extLst>
                <a:ext uri="{FF2B5EF4-FFF2-40B4-BE49-F238E27FC236}">
                  <a16:creationId xmlns:a16="http://schemas.microsoft.com/office/drawing/2014/main"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05;p46">
              <a:extLst>
                <a:ext uri="{FF2B5EF4-FFF2-40B4-BE49-F238E27FC236}">
                  <a16:creationId xmlns:a16="http://schemas.microsoft.com/office/drawing/2014/main"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06;p46">
              <a:extLst>
                <a:ext uri="{FF2B5EF4-FFF2-40B4-BE49-F238E27FC236}">
                  <a16:creationId xmlns:a16="http://schemas.microsoft.com/office/drawing/2014/main"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907;p46">
              <a:extLst>
                <a:ext uri="{FF2B5EF4-FFF2-40B4-BE49-F238E27FC236}">
                  <a16:creationId xmlns:a16="http://schemas.microsoft.com/office/drawing/2014/main"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908;p46">
              <a:extLst>
                <a:ext uri="{FF2B5EF4-FFF2-40B4-BE49-F238E27FC236}">
                  <a16:creationId xmlns:a16="http://schemas.microsoft.com/office/drawing/2014/main"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909;p46">
              <a:extLst>
                <a:ext uri="{FF2B5EF4-FFF2-40B4-BE49-F238E27FC236}">
                  <a16:creationId xmlns:a16="http://schemas.microsoft.com/office/drawing/2014/main"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910;p46">
              <a:extLst>
                <a:ext uri="{FF2B5EF4-FFF2-40B4-BE49-F238E27FC236}">
                  <a16:creationId xmlns:a16="http://schemas.microsoft.com/office/drawing/2014/main"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911;p46">
              <a:extLst>
                <a:ext uri="{FF2B5EF4-FFF2-40B4-BE49-F238E27FC236}">
                  <a16:creationId xmlns:a16="http://schemas.microsoft.com/office/drawing/2014/main"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912;p46">
              <a:extLst>
                <a:ext uri="{FF2B5EF4-FFF2-40B4-BE49-F238E27FC236}">
                  <a16:creationId xmlns:a16="http://schemas.microsoft.com/office/drawing/2014/main"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913;p46">
              <a:extLst>
                <a:ext uri="{FF2B5EF4-FFF2-40B4-BE49-F238E27FC236}">
                  <a16:creationId xmlns:a16="http://schemas.microsoft.com/office/drawing/2014/main"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914;p46">
              <a:extLst>
                <a:ext uri="{FF2B5EF4-FFF2-40B4-BE49-F238E27FC236}">
                  <a16:creationId xmlns:a16="http://schemas.microsoft.com/office/drawing/2014/main"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915;p46">
              <a:extLst>
                <a:ext uri="{FF2B5EF4-FFF2-40B4-BE49-F238E27FC236}">
                  <a16:creationId xmlns:a16="http://schemas.microsoft.com/office/drawing/2014/main"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916;p46">
              <a:extLst>
                <a:ext uri="{FF2B5EF4-FFF2-40B4-BE49-F238E27FC236}">
                  <a16:creationId xmlns:a16="http://schemas.microsoft.com/office/drawing/2014/main"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917;p46">
              <a:extLst>
                <a:ext uri="{FF2B5EF4-FFF2-40B4-BE49-F238E27FC236}">
                  <a16:creationId xmlns:a16="http://schemas.microsoft.com/office/drawing/2014/main"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918;p46">
              <a:extLst>
                <a:ext uri="{FF2B5EF4-FFF2-40B4-BE49-F238E27FC236}">
                  <a16:creationId xmlns:a16="http://schemas.microsoft.com/office/drawing/2014/main"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919;p46">
              <a:extLst>
                <a:ext uri="{FF2B5EF4-FFF2-40B4-BE49-F238E27FC236}">
                  <a16:creationId xmlns:a16="http://schemas.microsoft.com/office/drawing/2014/main"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920;p46">
              <a:extLst>
                <a:ext uri="{FF2B5EF4-FFF2-40B4-BE49-F238E27FC236}">
                  <a16:creationId xmlns:a16="http://schemas.microsoft.com/office/drawing/2014/main"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921;p46">
              <a:extLst>
                <a:ext uri="{FF2B5EF4-FFF2-40B4-BE49-F238E27FC236}">
                  <a16:creationId xmlns:a16="http://schemas.microsoft.com/office/drawing/2014/main"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922;p46">
              <a:extLst>
                <a:ext uri="{FF2B5EF4-FFF2-40B4-BE49-F238E27FC236}">
                  <a16:creationId xmlns:a16="http://schemas.microsoft.com/office/drawing/2014/main"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923;p46">
              <a:extLst>
                <a:ext uri="{FF2B5EF4-FFF2-40B4-BE49-F238E27FC236}">
                  <a16:creationId xmlns:a16="http://schemas.microsoft.com/office/drawing/2014/main"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924;p46">
              <a:extLst>
                <a:ext uri="{FF2B5EF4-FFF2-40B4-BE49-F238E27FC236}">
                  <a16:creationId xmlns:a16="http://schemas.microsoft.com/office/drawing/2014/main"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925;p46">
              <a:extLst>
                <a:ext uri="{FF2B5EF4-FFF2-40B4-BE49-F238E27FC236}">
                  <a16:creationId xmlns:a16="http://schemas.microsoft.com/office/drawing/2014/main"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926;p46">
              <a:extLst>
                <a:ext uri="{FF2B5EF4-FFF2-40B4-BE49-F238E27FC236}">
                  <a16:creationId xmlns:a16="http://schemas.microsoft.com/office/drawing/2014/main"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Continue….</a:t>
            </a:r>
            <a:endParaRPr dirty="0"/>
          </a:p>
        </p:txBody>
      </p:sp>
      <p:sp>
        <p:nvSpPr>
          <p:cNvPr id="265" name="Google Shape;265;p19"/>
          <p:cNvSpPr txBox="1">
            <a:spLocks noGrp="1"/>
          </p:cNvSpPr>
          <p:nvPr>
            <p:ph type="body" idx="1"/>
          </p:nvPr>
        </p:nvSpPr>
        <p:spPr>
          <a:xfrm>
            <a:off x="855300" y="1353950"/>
            <a:ext cx="2315700" cy="3418200"/>
          </a:xfrm>
          <a:prstGeom prst="rect">
            <a:avLst/>
          </a:prstGeom>
        </p:spPr>
        <p:txBody>
          <a:bodyPr spcFirstLastPara="1" wrap="square" lIns="0" tIns="0" rIns="0" bIns="0" anchor="t" anchorCtr="0">
            <a:noAutofit/>
          </a:bodyPr>
          <a:lstStyle/>
          <a:p>
            <a:pPr marL="114300" indent="0" algn="l">
              <a:buNone/>
            </a:pPr>
            <a:r>
              <a:rPr lang="en-US" sz="2000" b="1" i="0" dirty="0">
                <a:solidFill>
                  <a:srgbClr val="D1D5DB"/>
                </a:solidFill>
                <a:effectLst/>
                <a:latin typeface="Söhne"/>
              </a:rPr>
              <a:t>Gesture recognition:</a:t>
            </a:r>
          </a:p>
          <a:p>
            <a:pPr marL="114300" indent="0" algn="l">
              <a:buNone/>
            </a:pPr>
            <a:endParaRPr lang="en-US" sz="1400" dirty="0">
              <a:solidFill>
                <a:srgbClr val="D1D5DB"/>
              </a:solidFill>
              <a:latin typeface="Söhne"/>
            </a:endParaRPr>
          </a:p>
          <a:p>
            <a:pPr marL="114300" indent="0" algn="l">
              <a:buNone/>
            </a:pPr>
            <a:r>
              <a:rPr lang="en-US" sz="1400" b="0" i="0" dirty="0">
                <a:solidFill>
                  <a:srgbClr val="D1D5DB"/>
                </a:solidFill>
                <a:effectLst/>
                <a:latin typeface="Söhne"/>
              </a:rPr>
              <a:t>Computer vision algorithms are used to recognize different hand gestures made by the user, such as pinching or swiping, which are used to interact with the virtual canvas.</a:t>
            </a:r>
          </a:p>
        </p:txBody>
      </p:sp>
      <p:sp>
        <p:nvSpPr>
          <p:cNvPr id="266" name="Google Shape;266;p19"/>
          <p:cNvSpPr txBox="1">
            <a:spLocks noGrp="1"/>
          </p:cNvSpPr>
          <p:nvPr>
            <p:ph type="body" idx="2"/>
          </p:nvPr>
        </p:nvSpPr>
        <p:spPr>
          <a:xfrm>
            <a:off x="3414196" y="1353950"/>
            <a:ext cx="2315700" cy="3418200"/>
          </a:xfrm>
          <a:prstGeom prst="rect">
            <a:avLst/>
          </a:prstGeom>
        </p:spPr>
        <p:txBody>
          <a:bodyPr spcFirstLastPara="1" wrap="square" lIns="0" tIns="0" rIns="0" bIns="0" anchor="t" anchorCtr="0">
            <a:noAutofit/>
          </a:bodyPr>
          <a:lstStyle/>
          <a:p>
            <a:pPr marL="114300" indent="0" algn="l">
              <a:buNone/>
            </a:pPr>
            <a:r>
              <a:rPr lang="en-US" sz="2000" b="1" i="0" dirty="0">
                <a:solidFill>
                  <a:srgbClr val="D1D5DB"/>
                </a:solidFill>
                <a:effectLst/>
                <a:latin typeface="Söhne"/>
              </a:rPr>
              <a:t>Input mapping: </a:t>
            </a:r>
          </a:p>
          <a:p>
            <a:pPr algn="l">
              <a:buFont typeface="+mj-lt"/>
              <a:buAutoNum type="arabicPeriod"/>
            </a:pPr>
            <a:endParaRPr lang="en-US" sz="1400" dirty="0">
              <a:solidFill>
                <a:srgbClr val="D1D5DB"/>
              </a:solidFill>
              <a:latin typeface="Söhne"/>
            </a:endParaRPr>
          </a:p>
          <a:p>
            <a:pPr marL="114300" indent="0" algn="l">
              <a:buNone/>
            </a:pPr>
            <a:r>
              <a:rPr lang="en-US" sz="1400" b="0" i="0" dirty="0">
                <a:solidFill>
                  <a:srgbClr val="D1D5DB"/>
                </a:solidFill>
                <a:effectLst/>
                <a:latin typeface="Söhne"/>
              </a:rPr>
              <a:t>The hand and finger movements detected by the computer vision algorithms are mapped to specific actions in the Air Canvas software. For example, a pinching gesture might be mapped to the "draw" action, while a swiping gesture might be mapped to the "erase" action.</a:t>
            </a:r>
          </a:p>
        </p:txBody>
      </p:sp>
      <p:sp>
        <p:nvSpPr>
          <p:cNvPr id="267" name="Google Shape;267;p19"/>
          <p:cNvSpPr txBox="1">
            <a:spLocks noGrp="1"/>
          </p:cNvSpPr>
          <p:nvPr>
            <p:ph type="body" idx="3"/>
          </p:nvPr>
        </p:nvSpPr>
        <p:spPr>
          <a:xfrm>
            <a:off x="5973091" y="1353950"/>
            <a:ext cx="2315700" cy="3418200"/>
          </a:xfrm>
          <a:prstGeom prst="rect">
            <a:avLst/>
          </a:prstGeom>
        </p:spPr>
        <p:txBody>
          <a:bodyPr spcFirstLastPara="1" wrap="square" lIns="0" tIns="0" rIns="0" bIns="0" anchor="t" anchorCtr="0">
            <a:noAutofit/>
          </a:bodyPr>
          <a:lstStyle/>
          <a:p>
            <a:pPr marL="0" indent="0">
              <a:spcBef>
                <a:spcPts val="800"/>
              </a:spcBef>
              <a:spcAft>
                <a:spcPts val="800"/>
              </a:spcAft>
              <a:buNone/>
            </a:pPr>
            <a:r>
              <a:rPr lang="en-US" sz="2000" b="1" i="0" dirty="0">
                <a:solidFill>
                  <a:srgbClr val="D1D5DB"/>
                </a:solidFill>
                <a:effectLst/>
                <a:latin typeface="Söhne"/>
              </a:rPr>
              <a:t>Calibration:</a:t>
            </a:r>
          </a:p>
          <a:p>
            <a:pPr marL="0" indent="0">
              <a:spcBef>
                <a:spcPts val="800"/>
              </a:spcBef>
              <a:spcAft>
                <a:spcPts val="800"/>
              </a:spcAft>
              <a:buNone/>
            </a:pPr>
            <a:r>
              <a:rPr lang="en-US" b="0" i="0" dirty="0">
                <a:solidFill>
                  <a:srgbClr val="D1D5DB"/>
                </a:solidFill>
                <a:effectLst/>
                <a:latin typeface="Söhne"/>
              </a:rPr>
              <a:t> </a:t>
            </a:r>
            <a:r>
              <a:rPr lang="en-US" sz="1400" b="0" i="0" dirty="0">
                <a:solidFill>
                  <a:srgbClr val="D1D5DB"/>
                </a:solidFill>
                <a:effectLst/>
                <a:latin typeface="Söhne"/>
              </a:rPr>
              <a:t>Finally, computer vision algorithms are used to calibrate the system to the user's specific hand and finger movements. This ensures that the system is accurate and responsive to the user's input.</a:t>
            </a:r>
          </a:p>
          <a:p>
            <a:pPr marL="0" lvl="0" indent="0" algn="l" rtl="0">
              <a:spcBef>
                <a:spcPts val="800"/>
              </a:spcBef>
              <a:spcAft>
                <a:spcPts val="800"/>
              </a:spcAft>
              <a:buNone/>
            </a:pPr>
            <a:endParaRPr dirty="0"/>
          </a:p>
        </p:txBody>
      </p:sp>
      <p:sp>
        <p:nvSpPr>
          <p:cNvPr id="268" name="Google Shape;268;p1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39"/>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GANTT CHART</a:t>
            </a:r>
            <a:endParaRPr/>
          </a:p>
        </p:txBody>
      </p:sp>
      <p:sp>
        <p:nvSpPr>
          <p:cNvPr id="598" name="Google Shape;598;p3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graphicFrame>
        <p:nvGraphicFramePr>
          <p:cNvPr id="599" name="Google Shape;599;p39"/>
          <p:cNvGraphicFramePr/>
          <p:nvPr/>
        </p:nvGraphicFramePr>
        <p:xfrm>
          <a:off x="855475" y="1564481"/>
          <a:ext cx="7919650" cy="3197750"/>
        </p:xfrm>
        <a:graphic>
          <a:graphicData uri="http://schemas.openxmlformats.org/drawingml/2006/table">
            <a:tbl>
              <a:tblPr>
                <a:noFill/>
                <a:tableStyleId>{511C7EFF-B079-44CD-85B6-E6D3598932AC}</a:tableStyleId>
              </a:tblPr>
              <a:tblGrid>
                <a:gridCol w="1363800">
                  <a:extLst>
                    <a:ext uri="{9D8B030D-6E8A-4147-A177-3AD203B41FA5}">
                      <a16:colId xmlns:a16="http://schemas.microsoft.com/office/drawing/2014/main" val="20000"/>
                    </a:ext>
                  </a:extLst>
                </a:gridCol>
                <a:gridCol w="468275">
                  <a:extLst>
                    <a:ext uri="{9D8B030D-6E8A-4147-A177-3AD203B41FA5}">
                      <a16:colId xmlns:a16="http://schemas.microsoft.com/office/drawing/2014/main" val="20001"/>
                    </a:ext>
                  </a:extLst>
                </a:gridCol>
                <a:gridCol w="468275">
                  <a:extLst>
                    <a:ext uri="{9D8B030D-6E8A-4147-A177-3AD203B41FA5}">
                      <a16:colId xmlns:a16="http://schemas.microsoft.com/office/drawing/2014/main" val="20002"/>
                    </a:ext>
                  </a:extLst>
                </a:gridCol>
                <a:gridCol w="468275">
                  <a:extLst>
                    <a:ext uri="{9D8B030D-6E8A-4147-A177-3AD203B41FA5}">
                      <a16:colId xmlns:a16="http://schemas.microsoft.com/office/drawing/2014/main" val="20003"/>
                    </a:ext>
                  </a:extLst>
                </a:gridCol>
                <a:gridCol w="468275">
                  <a:extLst>
                    <a:ext uri="{9D8B030D-6E8A-4147-A177-3AD203B41FA5}">
                      <a16:colId xmlns:a16="http://schemas.microsoft.com/office/drawing/2014/main" val="20004"/>
                    </a:ext>
                  </a:extLst>
                </a:gridCol>
                <a:gridCol w="468275">
                  <a:extLst>
                    <a:ext uri="{9D8B030D-6E8A-4147-A177-3AD203B41FA5}">
                      <a16:colId xmlns:a16="http://schemas.microsoft.com/office/drawing/2014/main" val="20005"/>
                    </a:ext>
                  </a:extLst>
                </a:gridCol>
                <a:gridCol w="468275">
                  <a:extLst>
                    <a:ext uri="{9D8B030D-6E8A-4147-A177-3AD203B41FA5}">
                      <a16:colId xmlns:a16="http://schemas.microsoft.com/office/drawing/2014/main" val="20006"/>
                    </a:ext>
                  </a:extLst>
                </a:gridCol>
                <a:gridCol w="468275">
                  <a:extLst>
                    <a:ext uri="{9D8B030D-6E8A-4147-A177-3AD203B41FA5}">
                      <a16:colId xmlns:a16="http://schemas.microsoft.com/office/drawing/2014/main" val="20007"/>
                    </a:ext>
                  </a:extLst>
                </a:gridCol>
                <a:gridCol w="468275">
                  <a:extLst>
                    <a:ext uri="{9D8B030D-6E8A-4147-A177-3AD203B41FA5}">
                      <a16:colId xmlns:a16="http://schemas.microsoft.com/office/drawing/2014/main" val="20008"/>
                    </a:ext>
                  </a:extLst>
                </a:gridCol>
                <a:gridCol w="468275">
                  <a:extLst>
                    <a:ext uri="{9D8B030D-6E8A-4147-A177-3AD203B41FA5}">
                      <a16:colId xmlns:a16="http://schemas.microsoft.com/office/drawing/2014/main" val="20009"/>
                    </a:ext>
                  </a:extLst>
                </a:gridCol>
                <a:gridCol w="468275">
                  <a:extLst>
                    <a:ext uri="{9D8B030D-6E8A-4147-A177-3AD203B41FA5}">
                      <a16:colId xmlns:a16="http://schemas.microsoft.com/office/drawing/2014/main" val="20010"/>
                    </a:ext>
                  </a:extLst>
                </a:gridCol>
                <a:gridCol w="468275">
                  <a:extLst>
                    <a:ext uri="{9D8B030D-6E8A-4147-A177-3AD203B41FA5}">
                      <a16:colId xmlns:a16="http://schemas.microsoft.com/office/drawing/2014/main" val="20011"/>
                    </a:ext>
                  </a:extLst>
                </a:gridCol>
                <a:gridCol w="468275">
                  <a:extLst>
                    <a:ext uri="{9D8B030D-6E8A-4147-A177-3AD203B41FA5}">
                      <a16:colId xmlns:a16="http://schemas.microsoft.com/office/drawing/2014/main" val="20012"/>
                    </a:ext>
                  </a:extLst>
                </a:gridCol>
                <a:gridCol w="468275">
                  <a:extLst>
                    <a:ext uri="{9D8B030D-6E8A-4147-A177-3AD203B41FA5}">
                      <a16:colId xmlns:a16="http://schemas.microsoft.com/office/drawing/2014/main" val="20013"/>
                    </a:ext>
                  </a:extLst>
                </a:gridCol>
                <a:gridCol w="468275">
                  <a:extLst>
                    <a:ext uri="{9D8B030D-6E8A-4147-A177-3AD203B41FA5}">
                      <a16:colId xmlns:a16="http://schemas.microsoft.com/office/drawing/2014/main" val="20014"/>
                    </a:ext>
                  </a:extLst>
                </a:gridCol>
              </a:tblGrid>
              <a:tr h="319775">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Week 1</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dk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gridSpan="7">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Week 2</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319775">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1</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dk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2</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3</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4</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5</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6</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7</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8</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9</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10</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11</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12</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13</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14</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1"/>
                  </a:ext>
                </a:extLst>
              </a:tr>
              <a:tr h="319775">
                <a:tc>
                  <a:txBody>
                    <a:bodyPr/>
                    <a:lstStyle/>
                    <a:p>
                      <a:pPr marL="0" lvl="0" indent="0" algn="r" rtl="0">
                        <a:spcBef>
                          <a:spcPts val="0"/>
                        </a:spcBef>
                        <a:spcAft>
                          <a:spcPts val="0"/>
                        </a:spcAft>
                        <a:buNone/>
                      </a:pPr>
                      <a:r>
                        <a:rPr lang="en" sz="800">
                          <a:solidFill>
                            <a:schemeClr val="dk1"/>
                          </a:solidFill>
                          <a:latin typeface="Barlow Light"/>
                          <a:ea typeface="Barlow Light"/>
                          <a:cs typeface="Barlow Light"/>
                          <a:sym typeface="Barlow Light"/>
                        </a:rPr>
                        <a:t>Task 1</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Barlow Light"/>
                          <a:ea typeface="Barlow Light"/>
                          <a:cs typeface="Barlow Light"/>
                          <a:sym typeface="Barlow Light"/>
                        </a:rPr>
                        <a:t>Task 2</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3"/>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Barlow Light"/>
                          <a:ea typeface="Barlow Light"/>
                          <a:cs typeface="Barlow Light"/>
                          <a:sym typeface="Barlow Light"/>
                        </a:rPr>
                        <a:t>Task 3</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Barlow Light"/>
                          <a:ea typeface="Barlow Light"/>
                          <a:cs typeface="Barlow Light"/>
                          <a:sym typeface="Barlow Light"/>
                        </a:rPr>
                        <a:t>Task 4</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5"/>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Barlow Light"/>
                          <a:ea typeface="Barlow Light"/>
                          <a:cs typeface="Barlow Light"/>
                          <a:sym typeface="Barlow Light"/>
                        </a:rPr>
                        <a:t>Task 5</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dk1"/>
                          </a:solidFill>
                          <a:latin typeface="Barlow Light"/>
                          <a:ea typeface="Barlow Light"/>
                          <a:cs typeface="Barlow Light"/>
                          <a:sym typeface="Barlow Light"/>
                        </a:rPr>
                        <a:t>◆</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Barlow Light"/>
                          <a:ea typeface="Barlow Light"/>
                          <a:cs typeface="Barlow Light"/>
                          <a:sym typeface="Barlow Light"/>
                        </a:rPr>
                        <a:t>Task 6</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l"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7"/>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Barlow Light"/>
                          <a:ea typeface="Barlow Light"/>
                          <a:cs typeface="Barlow Light"/>
                          <a:sym typeface="Barlow Light"/>
                        </a:rPr>
                        <a:t>Task 7</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Barlow Light"/>
                          <a:ea typeface="Barlow Light"/>
                          <a:cs typeface="Barlow Light"/>
                          <a:sym typeface="Barlow Light"/>
                        </a:rPr>
                        <a:t>Task 8</a:t>
                      </a: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rgbClr val="FFFFFF"/>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9800"/>
                      </a:srgbClr>
                    </a:solidFill>
                  </a:tcPr>
                </a:tc>
                <a:tc>
                  <a:txBody>
                    <a:bodyPr/>
                    <a:lstStyle/>
                    <a:p>
                      <a:pPr marL="0" lvl="0" indent="0" algn="ctr" rtl="0">
                        <a:spcBef>
                          <a:spcPts val="0"/>
                        </a:spcBef>
                        <a:spcAft>
                          <a:spcPts val="0"/>
                        </a:spcAft>
                        <a:buNone/>
                      </a:pPr>
                      <a:endParaRPr sz="800">
                        <a:solidFill>
                          <a:schemeClr val="dk1"/>
                        </a:solidFill>
                        <a:latin typeface="Barlow Light"/>
                        <a:ea typeface="Barlow Light"/>
                        <a:cs typeface="Barlow Light"/>
                        <a:sym typeface="Barlow Light"/>
                      </a:endParaRPr>
                    </a:p>
                  </a:txBody>
                  <a:tcPr marL="91425" marR="91425" marT="45700" marB="45700" anchor="ctr">
                    <a:lnL w="9525" cap="flat" cmpd="sng">
                      <a:solidFill>
                        <a:schemeClr val="lt2"/>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40"/>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SWOT ANALYSIS</a:t>
            </a:r>
            <a:endParaRPr/>
          </a:p>
        </p:txBody>
      </p:sp>
      <p:sp>
        <p:nvSpPr>
          <p:cNvPr id="605" name="Google Shape;605;p4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606" name="Google Shape;606;p40"/>
          <p:cNvSpPr/>
          <p:nvPr/>
        </p:nvSpPr>
        <p:spPr>
          <a:xfrm>
            <a:off x="855300" y="1363400"/>
            <a:ext cx="3649200" cy="1584600"/>
          </a:xfrm>
          <a:prstGeom prst="rect">
            <a:avLst/>
          </a:prstGeom>
          <a:gradFill>
            <a:gsLst>
              <a:gs pos="0">
                <a:srgbClr val="FFFFFF">
                  <a:alpha val="29803"/>
                </a:srgbClr>
              </a:gs>
              <a:gs pos="100000">
                <a:srgbClr val="FFFFFF">
                  <a:alpha val="0"/>
                </a:srgbClr>
              </a:gs>
            </a:gsLst>
            <a:lin ang="0" scaled="0"/>
          </a:gra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a:solidFill>
                  <a:schemeClr val="dk1"/>
                </a:solidFill>
                <a:latin typeface="Barlow Light"/>
                <a:ea typeface="Barlow Light"/>
                <a:cs typeface="Barlow Light"/>
                <a:sym typeface="Barlow Light"/>
              </a:rPr>
              <a:t>STRENGTHS</a:t>
            </a:r>
            <a:endParaRPr>
              <a:solidFill>
                <a:schemeClr val="dk1"/>
              </a:solidFill>
              <a:latin typeface="Barlow Light"/>
              <a:ea typeface="Barlow Light"/>
              <a:cs typeface="Barlow Light"/>
              <a:sym typeface="Barlow Light"/>
            </a:endParaRPr>
          </a:p>
          <a:p>
            <a:pPr marL="0" lvl="0" indent="0" algn="l" rtl="0">
              <a:spcBef>
                <a:spcPts val="600"/>
              </a:spcBef>
              <a:spcAft>
                <a:spcPts val="600"/>
              </a:spcAft>
              <a:buNone/>
            </a:pPr>
            <a:r>
              <a:rPr lang="en">
                <a:solidFill>
                  <a:schemeClr val="dk1"/>
                </a:solidFill>
                <a:latin typeface="Barlow Light"/>
                <a:ea typeface="Barlow Light"/>
                <a:cs typeface="Barlow Light"/>
                <a:sym typeface="Barlow Light"/>
              </a:rPr>
              <a:t>Blue is the colour of the clear sky and the deep sea</a:t>
            </a:r>
            <a:endParaRPr>
              <a:solidFill>
                <a:schemeClr val="dk1"/>
              </a:solidFill>
              <a:latin typeface="Barlow Light"/>
              <a:ea typeface="Barlow Light"/>
              <a:cs typeface="Barlow Light"/>
              <a:sym typeface="Barlow Light"/>
            </a:endParaRPr>
          </a:p>
        </p:txBody>
      </p:sp>
      <p:sp>
        <p:nvSpPr>
          <p:cNvPr id="607" name="Google Shape;607;p40"/>
          <p:cNvSpPr/>
          <p:nvPr/>
        </p:nvSpPr>
        <p:spPr>
          <a:xfrm>
            <a:off x="4655554" y="1363400"/>
            <a:ext cx="3649200" cy="15846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Barlow Light"/>
                <a:ea typeface="Barlow Light"/>
                <a:cs typeface="Barlow Light"/>
                <a:sym typeface="Barlow Light"/>
              </a:rPr>
              <a:t>WEAKNESSES</a:t>
            </a:r>
            <a:endParaRPr>
              <a:solidFill>
                <a:schemeClr val="dk1"/>
              </a:solidFill>
              <a:latin typeface="Barlow Light"/>
              <a:ea typeface="Barlow Light"/>
              <a:cs typeface="Barlow Light"/>
              <a:sym typeface="Barlow Light"/>
            </a:endParaRPr>
          </a:p>
          <a:p>
            <a:pPr marL="0" lvl="0" indent="0" algn="r" rtl="0">
              <a:spcBef>
                <a:spcPts val="600"/>
              </a:spcBef>
              <a:spcAft>
                <a:spcPts val="600"/>
              </a:spcAft>
              <a:buNone/>
            </a:pPr>
            <a:r>
              <a:rPr lang="en">
                <a:solidFill>
                  <a:schemeClr val="dk1"/>
                </a:solidFill>
                <a:latin typeface="Barlow Light"/>
                <a:ea typeface="Barlow Light"/>
                <a:cs typeface="Barlow Light"/>
                <a:sym typeface="Barlow Light"/>
              </a:rPr>
              <a:t>Yellow is the color of gold, butter and ripe lemons</a:t>
            </a:r>
            <a:endParaRPr>
              <a:solidFill>
                <a:schemeClr val="dk1"/>
              </a:solidFill>
              <a:latin typeface="Barlow Light"/>
              <a:ea typeface="Barlow Light"/>
              <a:cs typeface="Barlow Light"/>
              <a:sym typeface="Barlow Light"/>
            </a:endParaRPr>
          </a:p>
        </p:txBody>
      </p:sp>
      <p:sp>
        <p:nvSpPr>
          <p:cNvPr id="608" name="Google Shape;608;p40"/>
          <p:cNvSpPr/>
          <p:nvPr/>
        </p:nvSpPr>
        <p:spPr>
          <a:xfrm>
            <a:off x="855300" y="3121900"/>
            <a:ext cx="3649200" cy="1584600"/>
          </a:xfrm>
          <a:prstGeom prst="rect">
            <a:avLst/>
          </a:prstGeom>
          <a:gradFill>
            <a:gsLst>
              <a:gs pos="0">
                <a:srgbClr val="FFFFFF">
                  <a:alpha val="29803"/>
                </a:srgbClr>
              </a:gs>
              <a:gs pos="100000">
                <a:srgbClr val="FFFFFF">
                  <a:alpha val="0"/>
                </a:srgbClr>
              </a:gs>
            </a:gsLst>
            <a:lin ang="0" scaled="0"/>
          </a:gra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a:solidFill>
                <a:schemeClr val="dk1"/>
              </a:solidFill>
              <a:latin typeface="Barlow Light"/>
              <a:ea typeface="Barlow Light"/>
              <a:cs typeface="Barlow Light"/>
              <a:sym typeface="Barlow Light"/>
            </a:endParaRPr>
          </a:p>
          <a:p>
            <a:pPr marL="0" lvl="0" indent="0" algn="l" rtl="0">
              <a:spcBef>
                <a:spcPts val="600"/>
              </a:spcBef>
              <a:spcAft>
                <a:spcPts val="0"/>
              </a:spcAft>
              <a:buClr>
                <a:schemeClr val="dk1"/>
              </a:buClr>
              <a:buSzPts val="1100"/>
              <a:buFont typeface="Arial"/>
              <a:buNone/>
            </a:pPr>
            <a:r>
              <a:rPr lang="en">
                <a:solidFill>
                  <a:schemeClr val="dk1"/>
                </a:solidFill>
                <a:latin typeface="Barlow Light"/>
                <a:ea typeface="Barlow Light"/>
                <a:cs typeface="Barlow Light"/>
                <a:sym typeface="Barlow Light"/>
              </a:rPr>
              <a:t>Black is the color of ebony and of outer space</a:t>
            </a:r>
            <a:endParaRPr>
              <a:solidFill>
                <a:schemeClr val="dk1"/>
              </a:solidFill>
              <a:latin typeface="Barlow Light"/>
              <a:ea typeface="Barlow Light"/>
              <a:cs typeface="Barlow Light"/>
              <a:sym typeface="Barlow Light"/>
            </a:endParaRPr>
          </a:p>
          <a:p>
            <a:pPr marL="0" lvl="0" indent="0" algn="l" rtl="0">
              <a:spcBef>
                <a:spcPts val="600"/>
              </a:spcBef>
              <a:spcAft>
                <a:spcPts val="600"/>
              </a:spcAft>
              <a:buClr>
                <a:schemeClr val="dk1"/>
              </a:buClr>
              <a:buSzPts val="1100"/>
              <a:buFont typeface="Arial"/>
              <a:buNone/>
            </a:pPr>
            <a:r>
              <a:rPr lang="en">
                <a:solidFill>
                  <a:schemeClr val="dk1"/>
                </a:solidFill>
                <a:latin typeface="Barlow Light"/>
                <a:ea typeface="Barlow Light"/>
                <a:cs typeface="Barlow Light"/>
                <a:sym typeface="Barlow Light"/>
              </a:rPr>
              <a:t>OPPORTUNITIES</a:t>
            </a:r>
            <a:endParaRPr>
              <a:solidFill>
                <a:schemeClr val="dk1"/>
              </a:solidFill>
              <a:latin typeface="Barlow Light"/>
              <a:ea typeface="Barlow Light"/>
              <a:cs typeface="Barlow Light"/>
              <a:sym typeface="Barlow Light"/>
            </a:endParaRPr>
          </a:p>
        </p:txBody>
      </p:sp>
      <p:sp>
        <p:nvSpPr>
          <p:cNvPr id="609" name="Google Shape;609;p40"/>
          <p:cNvSpPr/>
          <p:nvPr/>
        </p:nvSpPr>
        <p:spPr>
          <a:xfrm>
            <a:off x="4655554" y="3121900"/>
            <a:ext cx="3649200" cy="15846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Barlow Light"/>
                <a:ea typeface="Barlow Light"/>
                <a:cs typeface="Barlow Light"/>
                <a:sym typeface="Barlow Light"/>
              </a:rPr>
              <a:t>White is the color of milk and fresh snow</a:t>
            </a:r>
            <a:endParaRPr>
              <a:solidFill>
                <a:schemeClr val="dk1"/>
              </a:solidFill>
              <a:latin typeface="Barlow Light"/>
              <a:ea typeface="Barlow Light"/>
              <a:cs typeface="Barlow Light"/>
              <a:sym typeface="Barlow Light"/>
            </a:endParaRPr>
          </a:p>
          <a:p>
            <a:pPr marL="0" lvl="0" indent="0" algn="r" rtl="0">
              <a:spcBef>
                <a:spcPts val="600"/>
              </a:spcBef>
              <a:spcAft>
                <a:spcPts val="600"/>
              </a:spcAft>
              <a:buNone/>
            </a:pPr>
            <a:r>
              <a:rPr lang="en">
                <a:solidFill>
                  <a:schemeClr val="dk1"/>
                </a:solidFill>
                <a:latin typeface="Barlow Light"/>
                <a:ea typeface="Barlow Light"/>
                <a:cs typeface="Barlow Light"/>
                <a:sym typeface="Barlow Light"/>
              </a:rPr>
              <a:t>THREATS</a:t>
            </a:r>
            <a:endParaRPr>
              <a:solidFill>
                <a:schemeClr val="dk1"/>
              </a:solidFill>
              <a:latin typeface="Barlow Light"/>
              <a:ea typeface="Barlow Light"/>
              <a:cs typeface="Barlow Light"/>
              <a:sym typeface="Barlow Light"/>
            </a:endParaRPr>
          </a:p>
        </p:txBody>
      </p:sp>
      <p:sp>
        <p:nvSpPr>
          <p:cNvPr id="610" name="Google Shape;610;p40"/>
          <p:cNvSpPr/>
          <p:nvPr/>
        </p:nvSpPr>
        <p:spPr>
          <a:xfrm>
            <a:off x="3298034" y="1738389"/>
            <a:ext cx="2417100" cy="2417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rot="5400000">
            <a:off x="3447470" y="1738389"/>
            <a:ext cx="2417100" cy="24171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rot="10800000">
            <a:off x="3447470" y="1914006"/>
            <a:ext cx="2417100" cy="24171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rot="-5400000">
            <a:off x="3298034" y="1914006"/>
            <a:ext cx="2417100" cy="2417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3842100" y="2242577"/>
            <a:ext cx="321776" cy="442202"/>
          </a:xfrm>
          <a:prstGeom prst="rect">
            <a:avLst/>
          </a:prstGeom>
        </p:spPr>
        <p:txBody>
          <a:bodyPr>
            <a:prstTxWarp prst="textPlain">
              <a:avLst/>
            </a:prstTxWarp>
          </a:bodyPr>
          <a:lstStyle/>
          <a:p>
            <a:pPr lvl="0" algn="ctr"/>
            <a:r>
              <a:rPr b="1" i="0">
                <a:ln>
                  <a:noFill/>
                </a:ln>
                <a:solidFill>
                  <a:schemeClr val="dk1"/>
                </a:solidFill>
                <a:latin typeface="Barlow"/>
              </a:rPr>
              <a:t>S</a:t>
            </a:r>
          </a:p>
        </p:txBody>
      </p:sp>
      <p:sp>
        <p:nvSpPr>
          <p:cNvPr id="615" name="Google Shape;615;p40"/>
          <p:cNvSpPr/>
          <p:nvPr/>
        </p:nvSpPr>
        <p:spPr>
          <a:xfrm>
            <a:off x="4857720" y="2250297"/>
            <a:ext cx="513236" cy="432320"/>
          </a:xfrm>
          <a:prstGeom prst="rect">
            <a:avLst/>
          </a:prstGeom>
        </p:spPr>
        <p:txBody>
          <a:bodyPr>
            <a:prstTxWarp prst="textPlain">
              <a:avLst/>
            </a:prstTxWarp>
          </a:bodyPr>
          <a:lstStyle/>
          <a:p>
            <a:pPr lvl="0" algn="ctr"/>
            <a:r>
              <a:rPr b="1" i="0">
                <a:ln>
                  <a:noFill/>
                </a:ln>
                <a:solidFill>
                  <a:schemeClr val="dk1"/>
                </a:solidFill>
                <a:latin typeface="Barlow"/>
              </a:rPr>
              <a:t>W</a:t>
            </a:r>
          </a:p>
        </p:txBody>
      </p:sp>
      <p:sp>
        <p:nvSpPr>
          <p:cNvPr id="616" name="Google Shape;616;p40"/>
          <p:cNvSpPr/>
          <p:nvPr/>
        </p:nvSpPr>
        <p:spPr>
          <a:xfrm>
            <a:off x="3807513" y="3348952"/>
            <a:ext cx="325482" cy="444054"/>
          </a:xfrm>
          <a:prstGeom prst="rect">
            <a:avLst/>
          </a:prstGeom>
        </p:spPr>
        <p:txBody>
          <a:bodyPr>
            <a:prstTxWarp prst="textPlain">
              <a:avLst/>
            </a:prstTxWarp>
          </a:bodyPr>
          <a:lstStyle/>
          <a:p>
            <a:pPr lvl="0" algn="ctr"/>
            <a:r>
              <a:rPr b="1" i="0">
                <a:ln>
                  <a:noFill/>
                </a:ln>
                <a:solidFill>
                  <a:schemeClr val="dk1"/>
                </a:solidFill>
                <a:latin typeface="Barlow"/>
              </a:rPr>
              <a:t>O</a:t>
            </a:r>
          </a:p>
        </p:txBody>
      </p:sp>
      <p:sp>
        <p:nvSpPr>
          <p:cNvPr id="617" name="Google Shape;617;p40"/>
          <p:cNvSpPr/>
          <p:nvPr/>
        </p:nvSpPr>
        <p:spPr>
          <a:xfrm>
            <a:off x="4971979" y="3356672"/>
            <a:ext cx="326099" cy="432320"/>
          </a:xfrm>
          <a:prstGeom prst="rect">
            <a:avLst/>
          </a:prstGeom>
        </p:spPr>
        <p:txBody>
          <a:bodyPr>
            <a:prstTxWarp prst="textPlain">
              <a:avLst/>
            </a:prstTxWarp>
          </a:bodyPr>
          <a:lstStyle/>
          <a:p>
            <a:pPr lvl="0" algn="ctr"/>
            <a:r>
              <a:rPr b="1" i="0">
                <a:ln>
                  <a:noFill/>
                </a:ln>
                <a:solidFill>
                  <a:schemeClr val="dk1"/>
                </a:solidFill>
                <a:latin typeface="Barlow"/>
              </a:rPr>
              <a:t>T</a:t>
            </a:r>
          </a:p>
        </p:txBody>
      </p:sp>
    </p:spTree>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1085</TotalTime>
  <Words>922</Words>
  <Application>Microsoft Office PowerPoint</Application>
  <PresentationFormat>On-screen Show (16:9)</PresentationFormat>
  <Paragraphs>189</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Söhne</vt:lpstr>
      <vt:lpstr>Barlow</vt:lpstr>
      <vt:lpstr>Calibri</vt:lpstr>
      <vt:lpstr>Arial</vt:lpstr>
      <vt:lpstr>Barlow Light</vt:lpstr>
      <vt:lpstr>Minola template</vt:lpstr>
      <vt:lpstr>Air Canvas </vt:lpstr>
      <vt:lpstr>INTRODUCTION</vt:lpstr>
      <vt:lpstr>Technologies and Tools </vt:lpstr>
      <vt:lpstr>Problem Statement</vt:lpstr>
      <vt:lpstr>Computer Vision</vt:lpstr>
      <vt:lpstr>How Computer Vision helps</vt:lpstr>
      <vt:lpstr>Continue….</vt:lpstr>
      <vt:lpstr>GANTT CHART</vt:lpstr>
      <vt:lpstr>SWOT ANALYSIS</vt:lpstr>
      <vt:lpstr>BUSINESS MODEL CANVAS</vt:lpstr>
      <vt:lpstr>Ethics</vt:lpstr>
      <vt:lpstr>TEAM PRESENTATION</vt:lpstr>
      <vt:lpstr>WEEKLY PLANNER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Mohemmad Juzar Indorewala</cp:lastModifiedBy>
  <cp:revision>10</cp:revision>
  <dcterms:modified xsi:type="dcterms:W3CDTF">2023-02-20T21:41:30Z</dcterms:modified>
</cp:coreProperties>
</file>