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9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4F3C-1BD5-9ECE-1284-99152B6C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E7627-5D4F-B247-2C4C-A74E29DC1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E723-91F4-5882-858B-4FAC0968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9CF4-5AB4-43BF-A6A4-59C879CC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664D-8B8F-9E76-02AF-4385949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D1D3-F677-5E32-0687-E7F83312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259CB-3818-ABC0-CB63-4070E4A14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72CA-02D8-8199-FC3C-76624351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00A0-94A9-C9FC-2FBF-2DE4B3CF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8BA3-E057-34B1-B201-9BDB8672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FEE66-678F-69EC-EB82-293DDD20F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AA251-E33C-4634-6B44-CE7285D6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7DEF-475A-FF9D-6042-63122926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810A-E46D-973C-47AE-9C2C7B26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2DFF-4311-7723-9E1D-D5319DD5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BA3D-CAF4-2805-1E07-3A5B1927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EAEC-0664-BAF9-B1B7-F2E28803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7135-8972-15C9-0856-91F77ECE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1390-EE90-21EA-867A-C7612640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22C1-2AF8-2A56-9AB4-2C20832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9652-2F7B-A8A2-0CBD-AE7B0962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D1FE-350E-58BB-9BB8-D33C2C59E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0542-ADC0-EDC9-EC9D-29CDA20C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F775-7ECF-1DE1-1E58-61FCCBF8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F32B-71A9-1DDC-45B4-DB98AD6C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2D01-A098-998E-9579-A7FB1FAD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D9F5-F586-BA69-AAC5-8E59BFBEC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D1DDC-C3B5-0472-98E5-944F1F71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DFAF3-8FA6-AD4E-8E8C-E8D35F30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F323-9EF7-6836-3962-24EB522F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3AA1-80B1-5B89-15C4-5AE8611F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1C37-B0CB-8B43-4FAA-79DE02C4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1893E-685C-EF03-9B0F-49F288DB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575D0-150E-20C3-48ED-75CD73D06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0DD62-A390-1E80-CCD9-D04300878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D5BE7-7461-E796-1700-09CB8E4B7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270EA-4DA9-49D0-EBEF-E83EF48F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D4DBF-F1B3-27D3-BEC5-A2B4AE14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49D9-21E7-ED64-86F6-9AFFBE1C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2E2E-4A73-AD9F-BDAD-E96499C7E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915" y="98369"/>
            <a:ext cx="11881830" cy="663232"/>
          </a:xfrm>
          <a:ln>
            <a:noFill/>
          </a:ln>
        </p:spPr>
        <p:txBody>
          <a:bodyPr>
            <a:normAutofit/>
          </a:bodyPr>
          <a:lstStyle>
            <a:lvl1pPr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CFC3-A91B-0611-7528-E2674335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54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CCB49F-D7CD-AFC0-7684-D7547517D587}"/>
              </a:ext>
            </a:extLst>
          </p:cNvPr>
          <p:cNvCxnSpPr>
            <a:cxnSpLocks/>
          </p:cNvCxnSpPr>
          <p:nvPr userDrawn="1"/>
        </p:nvCxnSpPr>
        <p:spPr>
          <a:xfrm>
            <a:off x="85157" y="815391"/>
            <a:ext cx="1188183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A6C999-905F-0651-C326-8DE57F867CD3}"/>
              </a:ext>
            </a:extLst>
          </p:cNvPr>
          <p:cNvCxnSpPr>
            <a:cxnSpLocks/>
          </p:cNvCxnSpPr>
          <p:nvPr userDrawn="1"/>
        </p:nvCxnSpPr>
        <p:spPr>
          <a:xfrm>
            <a:off x="85157" y="6282050"/>
            <a:ext cx="1188183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3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2F5CF-8F07-C17F-F49D-662CB5D9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A5E7F-898E-C3FA-C5D3-97D698D8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0FFD-F011-D682-F334-E8D5B27E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43B2-6EA0-DB8E-9F02-0DF72270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2873-70B1-6816-5671-B687D3CF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D855-6E9F-D5AD-B193-D01E927FA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936EF-71C9-F867-A664-8F81781D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C4812-84C2-B95E-8727-48065268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E4589-2113-CB2A-FF96-E4D2BE1A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DE7C-E46C-C3F9-18AF-BF7153AB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CE961-3DBA-5D99-7E08-8B5F3048C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68A71-7130-1897-AB0F-B32D7405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37E44-37D5-A2E4-2EC4-DEBBE8B6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B32C1-889D-4117-32BA-A12AEA03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C1C52-70C3-7B1A-E91A-CCDBFE9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98CF3-F508-6068-1B2A-A5340BE6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7456E-F222-E35F-F193-A411B5600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9007-E712-3A11-BDB6-5E18B0C72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E590-D52A-3844-9557-3FD5E004F69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2DFE-D674-1A7A-64A0-94D0E1A8C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0087-7294-9D13-1F44-8A2916B24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6069-73D5-5246-8AB7-775DCE0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cloudgate/redisexamp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E65FD-4B09-E471-5C1C-2506B251E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Walkthrough</a:t>
            </a:r>
          </a:p>
        </p:txBody>
      </p:sp>
    </p:spTree>
    <p:extLst>
      <p:ext uri="{BB962C8B-B14F-4D97-AF65-F5344CB8AC3E}">
        <p14:creationId xmlns:p14="http://schemas.microsoft.com/office/powerpoint/2010/main" val="187416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4348-150A-CCB7-33ED-C9C1C542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67FFA-D936-6321-AE75-AA534EF951BE}"/>
              </a:ext>
            </a:extLst>
          </p:cNvPr>
          <p:cNvSpPr txBox="1"/>
          <p:nvPr/>
        </p:nvSpPr>
        <p:spPr>
          <a:xfrm>
            <a:off x="243069" y="1018574"/>
            <a:ext cx="6921660" cy="131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</a:t>
            </a:r>
            <a:endParaRPr lang="en-IN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Choose a coding language to implement this using the appropriate Redis Data Type:</a:t>
            </a:r>
            <a:endParaRPr lang="en-IN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</a:pP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Insert the values 1-100 to the Redis OSS server</a:t>
            </a:r>
            <a:endParaRPr lang="en-IN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</a:pP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them in reverse order from the Redis Enterprise DB resource.</a:t>
            </a:r>
            <a:endParaRPr lang="en-IN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fontAlgn="base">
              <a:lnSpc>
                <a:spcPct val="115000"/>
              </a:lnSpc>
              <a:buFont typeface="+mj-lt"/>
              <a:buAutoNum type="arabicPeriod"/>
            </a:pP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validation: preserve the output of steps 1 &amp; 2.</a:t>
            </a:r>
            <a:endParaRPr lang="en-IN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6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4348-150A-CCB7-33ED-C9C1C542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BE468-403D-2D7D-8386-EA25141AAAAC}"/>
              </a:ext>
            </a:extLst>
          </p:cNvPr>
          <p:cNvSpPr txBox="1"/>
          <p:nvPr/>
        </p:nvSpPr>
        <p:spPr>
          <a:xfrm>
            <a:off x="325886" y="1197739"/>
            <a:ext cx="4147323" cy="131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Tools</a:t>
            </a:r>
            <a:r>
              <a:rPr lang="en-US" sz="14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342900" indent="-342900">
              <a:lnSpc>
                <a:spcPct val="115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Language: </a:t>
            </a:r>
            <a:r>
              <a:rPr lang="en-US" sz="1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Java </a:t>
            </a:r>
          </a:p>
          <a:p>
            <a:pPr marL="342900" indent="-342900">
              <a:lnSpc>
                <a:spcPct val="115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 Type:</a:t>
            </a:r>
            <a:r>
              <a:rPr lang="en-US" sz="1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Maven</a:t>
            </a:r>
          </a:p>
          <a:p>
            <a:pPr marL="342900" indent="-342900">
              <a:lnSpc>
                <a:spcPct val="115000"/>
              </a:lnSpc>
              <a:buAutoNum type="arabicPeriod"/>
            </a:pP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IDE : </a:t>
            </a:r>
            <a:r>
              <a:rPr lang="en-US" sz="14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Eclipse</a:t>
            </a:r>
          </a:p>
          <a:p>
            <a:pPr marL="342900" indent="-342900">
              <a:lnSpc>
                <a:spcPct val="115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Redis Client Lib: </a:t>
            </a:r>
            <a:r>
              <a:rPr lang="en-US" sz="1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Jedis</a:t>
            </a:r>
            <a:endParaRPr lang="en-IN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1E0399-8E90-259D-EB5E-C55838DE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07" y="1943405"/>
            <a:ext cx="4882244" cy="3532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AB198-011D-C911-5B67-1715D972E461}"/>
              </a:ext>
            </a:extLst>
          </p:cNvPr>
          <p:cNvSpPr txBox="1"/>
          <p:nvPr/>
        </p:nvSpPr>
        <p:spPr>
          <a:xfrm>
            <a:off x="325886" y="2775288"/>
            <a:ext cx="4454458" cy="180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Pre-requisites</a:t>
            </a:r>
            <a:endParaRPr lang="en-US" sz="1400" b="1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lnSpc>
                <a:spcPct val="115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Redis source server is up &amp; running (Open-Source Instance)</a:t>
            </a:r>
            <a:endParaRPr lang="en-US" sz="1400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lnSpc>
                <a:spcPct val="115000"/>
              </a:lnSpc>
              <a:buFontTx/>
              <a:buAutoNum type="arabicPeriod"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Redis destination server is up &amp; running (Enterprise Server Instance)</a:t>
            </a:r>
          </a:p>
          <a:p>
            <a:pPr marL="342900" indent="-342900">
              <a:lnSpc>
                <a:spcPct val="115000"/>
              </a:lnSpc>
              <a:buFontTx/>
              <a:buAutoNum type="arabicPeriod"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Enterprise Server is configured as </a:t>
            </a:r>
            <a:r>
              <a:rPr lang="en-US" sz="1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replicaof</a:t>
            </a: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redis</a:t>
            </a: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open-source server instance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3F8DAE3-5A8E-C097-84C5-B5E29C670893}"/>
              </a:ext>
            </a:extLst>
          </p:cNvPr>
          <p:cNvSpPr/>
          <p:nvPr/>
        </p:nvSpPr>
        <p:spPr>
          <a:xfrm>
            <a:off x="8922028" y="913256"/>
            <a:ext cx="3055717" cy="2278720"/>
          </a:xfrm>
          <a:prstGeom prst="wedgeRoundRectCallout">
            <a:avLst>
              <a:gd name="adj1" fmla="val -75542"/>
              <a:gd name="adj2" fmla="val 72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Creates two instances of </a:t>
            </a:r>
            <a:r>
              <a:rPr lang="en-US" sz="1200" dirty="0" err="1"/>
              <a:t>RedisListExample</a:t>
            </a:r>
            <a:r>
              <a:rPr lang="en-US" sz="1200" dirty="0"/>
              <a:t> class (Constructor injection) –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One that connects to OSS instance for creating the list &amp; adding the numbers</a:t>
            </a:r>
          </a:p>
          <a:p>
            <a:r>
              <a:rPr lang="en-US" sz="1200" dirty="0"/>
              <a:t> </a:t>
            </a:r>
          </a:p>
          <a:p>
            <a:pPr marL="228600" indent="-228600">
              <a:buAutoNum type="arabicPeriod"/>
            </a:pPr>
            <a:r>
              <a:rPr lang="en-US" sz="1200" dirty="0"/>
              <a:t>Second one connecting to enterprise DB instance (replica instance for fetching the list and displaying in reverse order)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7E127-8650-89AF-4208-C3B7240549B3}"/>
              </a:ext>
            </a:extLst>
          </p:cNvPr>
          <p:cNvSpPr txBox="1"/>
          <p:nvPr/>
        </p:nvSpPr>
        <p:spPr>
          <a:xfrm>
            <a:off x="327811" y="4802785"/>
            <a:ext cx="4454458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Source code Repo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hlinkClick r:id="rId3"/>
              </a:rPr>
              <a:t>https://github.com/stcloudgate/redisexamples</a:t>
            </a:r>
            <a:r>
              <a:rPr lang="en-US" sz="1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9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4348-150A-CCB7-33ED-C9C1C542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F4596-95F0-F085-912C-7CC46A8B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7" y="986592"/>
            <a:ext cx="9160030" cy="45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E65FD-4B09-E471-5C1C-2506B251E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Walkthrough</a:t>
            </a:r>
          </a:p>
        </p:txBody>
      </p:sp>
    </p:spTree>
    <p:extLst>
      <p:ext uri="{BB962C8B-B14F-4D97-AF65-F5344CB8AC3E}">
        <p14:creationId xmlns:p14="http://schemas.microsoft.com/office/powerpoint/2010/main" val="12328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4348-150A-CCB7-33ED-C9C1C542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85" y="335997"/>
            <a:ext cx="11881830" cy="663232"/>
          </a:xfrm>
        </p:spPr>
        <p:txBody>
          <a:bodyPr>
            <a:normAutofit/>
          </a:bodyPr>
          <a:lstStyle/>
          <a:p>
            <a:r>
              <a:rPr lang="en-US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3298F-8022-6E23-9C9E-A99AB7012EA0}"/>
              </a:ext>
            </a:extLst>
          </p:cNvPr>
          <p:cNvSpPr txBox="1"/>
          <p:nvPr/>
        </p:nvSpPr>
        <p:spPr>
          <a:xfrm>
            <a:off x="281706" y="1018573"/>
            <a:ext cx="3208469" cy="550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Use Context</a:t>
            </a:r>
          </a:p>
          <a:p>
            <a:pPr>
              <a:lnSpc>
                <a:spcPct val="115000"/>
              </a:lnSpc>
            </a:pPr>
            <a:endParaRPr lang="en-IN" sz="12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One of the largest financial institution </a:t>
            </a:r>
            <a:r>
              <a:rPr lang="en-US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India wanted to implement a UPI solution where one leg of payment transaction within UPI involved approx. 25-30 API calls. While the UPI product was undergoing a modernization journey to adapt microservices architecture, largely, the APIs were in form of SOA &amp; REST services with shared database instances. Some of the envisaged challenges associated with the the overall architecture were as follows – </a:t>
            </a:r>
          </a:p>
          <a:p>
            <a:pPr>
              <a:lnSpc>
                <a:spcPct val="115000"/>
              </a:lnSpc>
            </a:pP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304800">
              <a:spcBef>
                <a:spcPts val="0"/>
              </a:spcBef>
              <a:buSzPts val="1200"/>
              <a:buFont typeface="Arial" panose="020B0604020202020204" pitchFamily="34" charset="0"/>
              <a:buChar char="❏"/>
            </a:pPr>
            <a:r>
              <a:rPr lang="en-IN" sz="1200" dirty="0"/>
              <a:t>Heavy interactions with database layer - each step  with multiple commits to complete one command transaction</a:t>
            </a:r>
          </a:p>
          <a:p>
            <a:pPr marL="9144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/>
          </a:p>
          <a:p>
            <a:pPr marL="457200" indent="-304800">
              <a:spcBef>
                <a:spcPts val="0"/>
              </a:spcBef>
              <a:buSzPts val="1200"/>
              <a:buFont typeface="Arial" panose="020B0604020202020204" pitchFamily="34" charset="0"/>
              <a:buChar char="❏"/>
            </a:pPr>
            <a:r>
              <a:rPr lang="en-IN" sz="1200" dirty="0"/>
              <a:t>Heavy database dependency leading to scaling constraints in light of anticipated volume growth</a:t>
            </a:r>
          </a:p>
          <a:p>
            <a:pPr marL="9144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/>
          </a:p>
          <a:p>
            <a:pPr marL="457200" indent="-304800">
              <a:spcBef>
                <a:spcPts val="0"/>
              </a:spcBef>
              <a:buSzPts val="1200"/>
              <a:buFont typeface="Arial" panose="020B0604020202020204" pitchFamily="34" charset="0"/>
              <a:buChar char="❏"/>
            </a:pPr>
            <a:r>
              <a:rPr lang="en-IN" sz="1200" dirty="0"/>
              <a:t>Challenges and anticipated complexities to implement single  handling of NPCI interactions in HA mode (Active-Active)</a:t>
            </a:r>
          </a:p>
          <a:p>
            <a:pPr>
              <a:lnSpc>
                <a:spcPct val="115000"/>
              </a:lnSpc>
            </a:pPr>
            <a:endParaRPr lang="en-US" sz="12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5000"/>
              </a:lnSpc>
            </a:pPr>
            <a:endParaRPr lang="en-US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Google Shape;425;p72">
            <a:extLst>
              <a:ext uri="{FF2B5EF4-FFF2-40B4-BE49-F238E27FC236}">
                <a16:creationId xmlns:a16="http://schemas.microsoft.com/office/drawing/2014/main" id="{6E1FF85E-CB6F-4AE1-B617-9DB1050AB9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6693" y="1175606"/>
            <a:ext cx="7847278" cy="46327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1DDC44-87FA-BF17-5B0E-0E53CBF9313D}"/>
              </a:ext>
            </a:extLst>
          </p:cNvPr>
          <p:cNvSpPr/>
          <p:nvPr/>
        </p:nvSpPr>
        <p:spPr>
          <a:xfrm>
            <a:off x="10637134" y="1261641"/>
            <a:ext cx="1169043" cy="416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A70F8A4D-AF2E-34FD-AD43-14ABDA8BE335}"/>
              </a:ext>
            </a:extLst>
          </p:cNvPr>
          <p:cNvSpPr/>
          <p:nvPr/>
        </p:nvSpPr>
        <p:spPr>
          <a:xfrm>
            <a:off x="10069975" y="1113923"/>
            <a:ext cx="2122025" cy="1814469"/>
          </a:xfrm>
          <a:prstGeom prst="wedgeEllipseCallout">
            <a:avLst>
              <a:gd name="adj1" fmla="val -44288"/>
              <a:gd name="adj2" fmla="val 21244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6F00CB80-8F2A-84A0-3BD7-8E4FFCC13C1E}"/>
              </a:ext>
            </a:extLst>
          </p:cNvPr>
          <p:cNvSpPr/>
          <p:nvPr/>
        </p:nvSpPr>
        <p:spPr>
          <a:xfrm>
            <a:off x="3358588" y="3855007"/>
            <a:ext cx="2122025" cy="2129742"/>
          </a:xfrm>
          <a:prstGeom prst="wedgeEllipseCallout">
            <a:avLst>
              <a:gd name="adj1" fmla="val 124257"/>
              <a:gd name="adj2" fmla="val 4837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87027-4DA6-B685-4C33-340D3D43AF70}"/>
              </a:ext>
            </a:extLst>
          </p:cNvPr>
          <p:cNvSpPr/>
          <p:nvPr/>
        </p:nvSpPr>
        <p:spPr>
          <a:xfrm>
            <a:off x="7257327" y="5746689"/>
            <a:ext cx="2893670" cy="411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 Database operations</a:t>
            </a:r>
          </a:p>
        </p:txBody>
      </p:sp>
    </p:spTree>
    <p:extLst>
      <p:ext uri="{BB962C8B-B14F-4D97-AF65-F5344CB8AC3E}">
        <p14:creationId xmlns:p14="http://schemas.microsoft.com/office/powerpoint/2010/main" val="22300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4348-150A-CCB7-33ED-C9C1C542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Approach</a:t>
            </a:r>
          </a:p>
        </p:txBody>
      </p:sp>
      <p:sp>
        <p:nvSpPr>
          <p:cNvPr id="5" name="Google Shape;410;p70">
            <a:extLst>
              <a:ext uri="{FF2B5EF4-FFF2-40B4-BE49-F238E27FC236}">
                <a16:creationId xmlns:a16="http://schemas.microsoft.com/office/drawing/2014/main" id="{892755B2-4724-CE11-0F61-63D6913ACA0D}"/>
              </a:ext>
            </a:extLst>
          </p:cNvPr>
          <p:cNvSpPr txBox="1">
            <a:spLocks/>
          </p:cNvSpPr>
          <p:nvPr/>
        </p:nvSpPr>
        <p:spPr>
          <a:xfrm>
            <a:off x="95915" y="1014691"/>
            <a:ext cx="3642708" cy="2230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en-IN" sz="1200" dirty="0"/>
              <a:t>The potential solution components for the problem could have been – </a:t>
            </a: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❏"/>
            </a:pPr>
            <a:endParaRPr lang="en-IN" sz="1200" dirty="0"/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❏"/>
            </a:pPr>
            <a:r>
              <a:rPr lang="en-IN" sz="1200" dirty="0"/>
              <a:t>Maintaining separate data base instances for Write operations (Commands that leads to state change as part of fulfilling the transactions) and Read operations (Queries to fulfil enquiry and reporting transactions) – Application of CQRS Pattern</a:t>
            </a: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❏"/>
            </a:pPr>
            <a:endParaRPr lang="en-IN" sz="1200" dirty="0"/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❏"/>
            </a:pPr>
            <a:r>
              <a:rPr lang="en-IN" sz="1200" dirty="0"/>
              <a:t>Implementing Redis as caching solution to optimise the performance of write operations – At individual API / microservice scale in the </a:t>
            </a:r>
            <a:r>
              <a:rPr lang="en-IN" sz="1200" i="1" dirty="0" err="1"/>
              <a:t>tobe</a:t>
            </a:r>
            <a:r>
              <a:rPr lang="en-IN" sz="1200" dirty="0"/>
              <a:t> state form.</a:t>
            </a: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❏"/>
            </a:pPr>
            <a:endParaRPr lang="en-IN" sz="1200" dirty="0"/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❏"/>
            </a:pPr>
            <a:r>
              <a:rPr lang="en-IN" sz="1200" dirty="0"/>
              <a:t>Implementing clustering of Redis solution (Redis Sentinel) to optimise the read operations with objectives to gain min latency for eventually consistent read database instances. </a:t>
            </a: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❏"/>
            </a:pPr>
            <a:endParaRPr lang="en-IN" sz="1200" dirty="0"/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❏"/>
            </a:pPr>
            <a:endParaRPr lang="en-IN" sz="1200" dirty="0"/>
          </a:p>
        </p:txBody>
      </p:sp>
      <p:pic>
        <p:nvPicPr>
          <p:cNvPr id="8" name="Google Shape;425;p72">
            <a:extLst>
              <a:ext uri="{FF2B5EF4-FFF2-40B4-BE49-F238E27FC236}">
                <a16:creationId xmlns:a16="http://schemas.microsoft.com/office/drawing/2014/main" id="{680CD16C-603F-721F-4A24-44CB61C305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8185" y="1098009"/>
            <a:ext cx="6485354" cy="38287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27;p72">
            <a:extLst>
              <a:ext uri="{FF2B5EF4-FFF2-40B4-BE49-F238E27FC236}">
                <a16:creationId xmlns:a16="http://schemas.microsoft.com/office/drawing/2014/main" id="{C4A10716-B5D4-58B5-9821-ACD15709EAFA}"/>
              </a:ext>
            </a:extLst>
          </p:cNvPr>
          <p:cNvSpPr/>
          <p:nvPr/>
        </p:nvSpPr>
        <p:spPr>
          <a:xfrm>
            <a:off x="10150255" y="2381805"/>
            <a:ext cx="1025100" cy="71400"/>
          </a:xfrm>
          <a:prstGeom prst="rect">
            <a:avLst/>
          </a:prstGeom>
          <a:solidFill>
            <a:srgbClr val="EE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7;p72">
            <a:extLst>
              <a:ext uri="{FF2B5EF4-FFF2-40B4-BE49-F238E27FC236}">
                <a16:creationId xmlns:a16="http://schemas.microsoft.com/office/drawing/2014/main" id="{DED63F76-A75D-608E-F06D-71A3432ACAE6}"/>
              </a:ext>
            </a:extLst>
          </p:cNvPr>
          <p:cNvSpPr/>
          <p:nvPr/>
        </p:nvSpPr>
        <p:spPr>
          <a:xfrm>
            <a:off x="4758185" y="3245476"/>
            <a:ext cx="1025100" cy="71400"/>
          </a:xfrm>
          <a:prstGeom prst="rect">
            <a:avLst/>
          </a:prstGeom>
          <a:solidFill>
            <a:srgbClr val="EE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7723C-9FD4-518E-2AB9-EFD7FA029ADD}"/>
              </a:ext>
            </a:extLst>
          </p:cNvPr>
          <p:cNvSpPr/>
          <p:nvPr/>
        </p:nvSpPr>
        <p:spPr>
          <a:xfrm>
            <a:off x="10319557" y="864009"/>
            <a:ext cx="1711596" cy="61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6542A-0069-08B9-2F83-F9585567B587}"/>
              </a:ext>
            </a:extLst>
          </p:cNvPr>
          <p:cNvSpPr/>
          <p:nvPr/>
        </p:nvSpPr>
        <p:spPr>
          <a:xfrm>
            <a:off x="10246344" y="7068542"/>
            <a:ext cx="1711596" cy="82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dis Logo Icons | Download Free Vectors Icons &amp; Logos">
            <a:extLst>
              <a:ext uri="{FF2B5EF4-FFF2-40B4-BE49-F238E27FC236}">
                <a16:creationId xmlns:a16="http://schemas.microsoft.com/office/drawing/2014/main" id="{080F31BB-E183-AC17-F566-C9F44466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573" y="5194204"/>
            <a:ext cx="584756" cy="58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dis Logo Icons | Download Free Vectors Icons &amp; Logos">
            <a:extLst>
              <a:ext uri="{FF2B5EF4-FFF2-40B4-BE49-F238E27FC236}">
                <a16:creationId xmlns:a16="http://schemas.microsoft.com/office/drawing/2014/main" id="{52B96E48-813B-9DEF-4220-F1B13789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667" y="5194204"/>
            <a:ext cx="584756" cy="58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dis Logo Icons | Download Free Vectors Icons &amp; Logos">
            <a:extLst>
              <a:ext uri="{FF2B5EF4-FFF2-40B4-BE49-F238E27FC236}">
                <a16:creationId xmlns:a16="http://schemas.microsoft.com/office/drawing/2014/main" id="{7A9DBC54-1228-81D6-ACB5-70EAFA3AE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761" y="5194204"/>
            <a:ext cx="584756" cy="58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E1E746-60E9-DA3D-90F3-E46457E1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680" y="3685185"/>
            <a:ext cx="6223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84571BB-9E16-32F1-1FFC-30527B4FAC6C}"/>
              </a:ext>
            </a:extLst>
          </p:cNvPr>
          <p:cNvSpPr/>
          <p:nvPr/>
        </p:nvSpPr>
        <p:spPr>
          <a:xfrm>
            <a:off x="4306772" y="3660296"/>
            <a:ext cx="1337815" cy="545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513FEF-97C0-496A-08D0-EF05D0D6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205" y="1593642"/>
            <a:ext cx="622300" cy="5207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FB65199-947D-9FA8-54C7-4649C64B81B4}"/>
              </a:ext>
            </a:extLst>
          </p:cNvPr>
          <p:cNvSpPr/>
          <p:nvPr/>
        </p:nvSpPr>
        <p:spPr>
          <a:xfrm>
            <a:off x="10148689" y="1580328"/>
            <a:ext cx="1337815" cy="545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CFF36F-4ACE-BB0D-5EBA-68E95A997B1E}"/>
              </a:ext>
            </a:extLst>
          </p:cNvPr>
          <p:cNvSpPr/>
          <p:nvPr/>
        </p:nvSpPr>
        <p:spPr>
          <a:xfrm>
            <a:off x="6499118" y="5090603"/>
            <a:ext cx="3478259" cy="92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A123B-8024-28F4-B757-1323BA073BB0}"/>
              </a:ext>
            </a:extLst>
          </p:cNvPr>
          <p:cNvSpPr/>
          <p:nvPr/>
        </p:nvSpPr>
        <p:spPr>
          <a:xfrm>
            <a:off x="9807007" y="4418006"/>
            <a:ext cx="1711596" cy="61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458E5DB-4116-2FE2-90C7-82771AE83E64}"/>
              </a:ext>
            </a:extLst>
          </p:cNvPr>
          <p:cNvSpPr/>
          <p:nvPr/>
        </p:nvSpPr>
        <p:spPr>
          <a:xfrm>
            <a:off x="10246344" y="4051139"/>
            <a:ext cx="1272259" cy="671903"/>
          </a:xfrm>
          <a:prstGeom prst="wedgeRoundRectCallout">
            <a:avLst>
              <a:gd name="adj1" fmla="val 16468"/>
              <a:gd name="adj2" fmla="val -2923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75E724C8-BFE7-0157-67F4-0B71E5531085}"/>
              </a:ext>
            </a:extLst>
          </p:cNvPr>
          <p:cNvSpPr/>
          <p:nvPr/>
        </p:nvSpPr>
        <p:spPr>
          <a:xfrm>
            <a:off x="10259844" y="4064641"/>
            <a:ext cx="1272259" cy="671903"/>
          </a:xfrm>
          <a:prstGeom prst="wedgeRoundRectCallout">
            <a:avLst>
              <a:gd name="adj1" fmla="val -72690"/>
              <a:gd name="adj2" fmla="val 12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 Layer for Caching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C73FB86C-4259-E6AC-2D89-D9BBB78F185D}"/>
              </a:ext>
            </a:extLst>
          </p:cNvPr>
          <p:cNvSpPr/>
          <p:nvPr/>
        </p:nvSpPr>
        <p:spPr>
          <a:xfrm>
            <a:off x="3743412" y="5270161"/>
            <a:ext cx="1272259" cy="671903"/>
          </a:xfrm>
          <a:prstGeom prst="wedgeRoundRectCallout">
            <a:avLst>
              <a:gd name="adj1" fmla="val 5551"/>
              <a:gd name="adj2" fmla="val -209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C244673E-DF5A-4839-DFAE-3DC9E87FD514}"/>
              </a:ext>
            </a:extLst>
          </p:cNvPr>
          <p:cNvSpPr/>
          <p:nvPr/>
        </p:nvSpPr>
        <p:spPr>
          <a:xfrm>
            <a:off x="3745337" y="5283663"/>
            <a:ext cx="1272259" cy="671903"/>
          </a:xfrm>
          <a:prstGeom prst="wedgeRoundRectCallout">
            <a:avLst>
              <a:gd name="adj1" fmla="val 163852"/>
              <a:gd name="adj2" fmla="val 10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 Layer for Caching</a:t>
            </a:r>
          </a:p>
        </p:txBody>
      </p:sp>
    </p:spTree>
    <p:extLst>
      <p:ext uri="{BB962C8B-B14F-4D97-AF65-F5344CB8AC3E}">
        <p14:creationId xmlns:p14="http://schemas.microsoft.com/office/powerpoint/2010/main" val="336576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E65FD-4B09-E471-5C1C-2506B251E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902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412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Application Walkthrough</vt:lpstr>
      <vt:lpstr>Problem Statement</vt:lpstr>
      <vt:lpstr>Solution Approach</vt:lpstr>
      <vt:lpstr>Application Outputs</vt:lpstr>
      <vt:lpstr>Use Case Walkthrough</vt:lpstr>
      <vt:lpstr>Problem Description</vt:lpstr>
      <vt:lpstr>Solution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Walkthrough</dc:title>
  <dc:creator>Sanjeev Tiwari</dc:creator>
  <cp:lastModifiedBy>Sanjeev Tiwari</cp:lastModifiedBy>
  <cp:revision>4</cp:revision>
  <dcterms:created xsi:type="dcterms:W3CDTF">2022-06-29T07:58:07Z</dcterms:created>
  <dcterms:modified xsi:type="dcterms:W3CDTF">2022-06-29T10:54:34Z</dcterms:modified>
</cp:coreProperties>
</file>