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legacyDiagramTex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B6D"/>
    <a:srgbClr val="427F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06/relationships/legacyDocTextInfo" Target="legacyDocTextInfo.bin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1.bin"/></Relationships>
</file>

<file path=ppt/drawings/_rels/vmlDrawing2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2.bin"/></Relationships>
</file>

<file path=ppt/drawings/_rels/vmlDrawing3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3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516F-A3D7-490F-A931-265EFC6D316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4DBF-3B25-4C4D-AEAA-1C1745A394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27FE2"/>
                </a:solidFill>
              </a:rPr>
              <a:t>Wrangle Works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Wrangling Demo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Transforming Data with </a:t>
            </a:r>
          </a:p>
          <a:p>
            <a:r>
              <a:rPr lang="en-US" dirty="0" smtClean="0"/>
              <a:t>Workflows and Templates </a:t>
            </a:r>
          </a:p>
          <a:p>
            <a:r>
              <a:rPr lang="en-US" dirty="0" smtClean="0"/>
              <a:t>in the Trifacta Wrangler</a:t>
            </a:r>
            <a:endParaRPr lang="en-US" dirty="0"/>
          </a:p>
        </p:txBody>
      </p:sp>
      <p:pic>
        <p:nvPicPr>
          <p:cNvPr id="4" name="Picture 3" descr="wrWx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978708"/>
            <a:ext cx="2133600" cy="49151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>
            <a:off x="7848600" y="0"/>
            <a:ext cx="1295400" cy="6858000"/>
          </a:xfrm>
          <a:prstGeom prst="rtTriangle">
            <a:avLst/>
          </a:prstGeom>
          <a:solidFill>
            <a:srgbClr val="E9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42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6200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The Typical Wrangling Pipeline</a:t>
            </a:r>
            <a:endParaRPr lang="en-US" sz="3600" b="1" dirty="0"/>
          </a:p>
        </p:txBody>
      </p:sp>
      <p:pic>
        <p:nvPicPr>
          <p:cNvPr id="4" name="Picture 3" descr="wrWx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978708"/>
            <a:ext cx="2133600" cy="49151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>
            <a:off x="7848600" y="0"/>
            <a:ext cx="1295400" cy="6858000"/>
          </a:xfrm>
          <a:prstGeom prst="rtTriangle">
            <a:avLst/>
          </a:prstGeom>
          <a:solidFill>
            <a:srgbClr val="E9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42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WrkflwFmwrk"/>
          <p:cNvPicPr>
            <a:picLocks noChangeAspect="1" noChangeArrowheads="1"/>
          </p:cNvPicPr>
          <p:nvPr/>
        </p:nvPicPr>
        <p:blipFill>
          <a:blip r:embed="rId3" cstate="print"/>
          <a:srcRect b="11594"/>
          <a:stretch>
            <a:fillRect/>
          </a:stretch>
        </p:blipFill>
        <p:spPr bwMode="auto">
          <a:xfrm>
            <a:off x="685800" y="1828800"/>
            <a:ext cx="7901696" cy="2895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6200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The Method</a:t>
            </a:r>
            <a:endParaRPr lang="en-US" sz="3600" b="1" dirty="0"/>
          </a:p>
        </p:txBody>
      </p:sp>
      <p:pic>
        <p:nvPicPr>
          <p:cNvPr id="4" name="Picture 3" descr="wrWx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78708"/>
            <a:ext cx="2133600" cy="49151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>
            <a:off x="7848600" y="0"/>
            <a:ext cx="1295400" cy="6858000"/>
          </a:xfrm>
          <a:prstGeom prst="rtTriangle">
            <a:avLst/>
          </a:prstGeom>
          <a:solidFill>
            <a:srgbClr val="E9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42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10200" y="3733800"/>
          <a:ext cx="3505200" cy="2430419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419308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latin typeface="Calibri"/>
                        </a:rPr>
                        <a:t>PRODUCTION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27" marR="91427" marT="45707" marB="4570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036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  Polished data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    automated downstream  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reporting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Value-adding reports</a:t>
                      </a: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Quality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1400"/>
                        </a:spcAft>
                      </a:pP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1427" marR="91427" marT="45707" marB="4570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1219200"/>
          <a:ext cx="2692400" cy="3504946"/>
        </p:xfrm>
        <a:graphic>
          <a:graphicData uri="http://schemas.openxmlformats.org/drawingml/2006/table">
            <a:tbl>
              <a:tblPr/>
              <a:tblGrid>
                <a:gridCol w="2692400"/>
              </a:tblGrid>
              <a:tr h="665099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latin typeface="Calibri"/>
                        </a:rPr>
                        <a:t>RAW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27" marR="91427" marT="45707" marB="4570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3984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  Data Set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Missing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Columns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Empty Columns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Null Values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Schema Comparisons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Data Type Mismatches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Unique Values </a:t>
                      </a:r>
                      <a:endParaRPr lang="en-US" sz="1800" kern="1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Duplicates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Normalizing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1400"/>
                        </a:spcAft>
                      </a:pP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91427" marR="91427" marT="45707" marB="4570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10200" y="685800"/>
          <a:ext cx="2692400" cy="2804108"/>
        </p:xfrm>
        <a:graphic>
          <a:graphicData uri="http://schemas.openxmlformats.org/drawingml/2006/table">
            <a:tbl>
              <a:tblPr/>
              <a:tblGrid>
                <a:gridCol w="2692400"/>
              </a:tblGrid>
              <a:tr h="506042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latin typeface="Calibri"/>
                        </a:rPr>
                        <a:t>REFINED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27" marR="91427" marT="45707" marB="4570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160704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  Calculations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Statistics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Inferred Attributes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Data Joins and Unions</a:t>
                      </a: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000" kern="1400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400" dirty="0" smtClean="0">
                          <a:solidFill>
                            <a:srgbClr val="000000"/>
                          </a:solidFill>
                          <a:latin typeface="Arial"/>
                        </a:rPr>
                        <a:t>•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Other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enrichments  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supporting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downstream   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ad hoc reporting</a:t>
                      </a:r>
                      <a:endParaRPr lang="en-US" sz="1000" kern="14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1427" marR="91427" marT="45707" marB="4570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429000" y="1828800"/>
            <a:ext cx="1828800" cy="609600"/>
          </a:xfrm>
          <a:prstGeom prst="rightArrow">
            <a:avLst/>
          </a:prstGeom>
          <a:solidFill>
            <a:srgbClr val="E9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Right Arrow 12"/>
          <p:cNvSpPr/>
          <p:nvPr/>
        </p:nvSpPr>
        <p:spPr>
          <a:xfrm>
            <a:off x="3810000" y="2743200"/>
            <a:ext cx="1371600" cy="2362200"/>
          </a:xfrm>
          <a:prstGeom prst="curvedRightArrow">
            <a:avLst/>
          </a:prstGeom>
          <a:solidFill>
            <a:srgbClr val="E9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6200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The Input Data Set</a:t>
            </a:r>
            <a:endParaRPr lang="en-US" sz="3600" b="1" dirty="0"/>
          </a:p>
        </p:txBody>
      </p:sp>
      <p:pic>
        <p:nvPicPr>
          <p:cNvPr id="4" name="Picture 3" descr="wrWx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78708"/>
            <a:ext cx="2133600" cy="49151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>
            <a:off x="7848600" y="0"/>
            <a:ext cx="1295400" cy="6858000"/>
          </a:xfrm>
          <a:prstGeom prst="rtTriangle">
            <a:avLst/>
          </a:prstGeom>
          <a:solidFill>
            <a:srgbClr val="E9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42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684" t="15627" r="32680" b="39215"/>
          <a:stretch>
            <a:fillRect/>
          </a:stretch>
        </p:blipFill>
        <p:spPr bwMode="auto">
          <a:xfrm>
            <a:off x="457199" y="1066800"/>
            <a:ext cx="7902223" cy="5334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0800000">
            <a:off x="7848600" y="0"/>
            <a:ext cx="1295400" cy="6858000"/>
          </a:xfrm>
          <a:prstGeom prst="rtTriangle">
            <a:avLst/>
          </a:prstGeom>
          <a:solidFill>
            <a:srgbClr val="E9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8382000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6200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The Input Data Set</a:t>
            </a:r>
            <a:endParaRPr lang="en-US" sz="3600" b="1" dirty="0"/>
          </a:p>
        </p:txBody>
      </p:sp>
      <p:pic>
        <p:nvPicPr>
          <p:cNvPr id="4" name="Picture 3" descr="wrWx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78708"/>
            <a:ext cx="2133600" cy="4915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42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4191000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800" dirty="0" smtClean="0">
                <a:solidFill>
                  <a:schemeClr val="tx1"/>
                </a:solidFill>
              </a:rPr>
              <a:t>The Trifacta capabilities included in this Demo: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Profiles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Basic Cleaning Process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Using Lookup Tables to Normalize Data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Gluing Flows together with Reference Files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ease of Joining, Aggregating, and Grouping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Using Target Schemas to shape data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Using Templates to create a Re-usable Pipeline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0800000">
            <a:off x="7848600" y="0"/>
            <a:ext cx="1295400" cy="6858000"/>
          </a:xfrm>
          <a:prstGeom prst="rtTriangle">
            <a:avLst/>
          </a:prstGeom>
          <a:solidFill>
            <a:srgbClr val="E9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8382000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6200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UPDATES</a:t>
            </a:r>
            <a:endParaRPr lang="en-US" sz="3600" b="1" dirty="0"/>
          </a:p>
        </p:txBody>
      </p:sp>
      <p:pic>
        <p:nvPicPr>
          <p:cNvPr id="4" name="Picture 3" descr="wrWx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978708"/>
            <a:ext cx="2133600" cy="4915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42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153400" cy="4191000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2800" dirty="0" err="1" smtClean="0">
                <a:solidFill>
                  <a:schemeClr val="tx1"/>
                </a:solidFill>
              </a:rPr>
              <a:t>TotPurchase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LineItemRevenue</a:t>
            </a:r>
            <a:endParaRPr lang="en-US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 algn="l"/>
            <a:endParaRPr lang="en-US" sz="28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 algn="l"/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After filling in Region values, add a step: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Ex: DACH Region (int’l) includes Germany, Austria, Switzerland, etc (look up common int’l regions)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Ex: NE Region (USA) includes ME, NH, MA, CT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186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Wrangle Works Wrangling Demo</vt:lpstr>
      <vt:lpstr>The Typical Wrangling Pipeline</vt:lpstr>
      <vt:lpstr>The Method</vt:lpstr>
      <vt:lpstr>The Input Data Set</vt:lpstr>
      <vt:lpstr>The Input Data Set</vt:lpstr>
      <vt:lpstr>UPDATES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Wrangle Works Workflows and Templating</dc:title>
  <dc:creator>Stacy Bridges</dc:creator>
  <cp:lastModifiedBy>Stacy Bridges</cp:lastModifiedBy>
  <cp:revision>45</cp:revision>
  <dcterms:created xsi:type="dcterms:W3CDTF">2019-03-21T18:19:59Z</dcterms:created>
  <dcterms:modified xsi:type="dcterms:W3CDTF">2019-03-22T01:30:37Z</dcterms:modified>
</cp:coreProperties>
</file>