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02" r:id="rId13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1D170D6-0A98-495B-B8BB-82B567990BAC}">
          <p14:sldIdLst>
            <p14:sldId id="256"/>
            <p14:sldId id="285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77" autoAdjust="0"/>
  </p:normalViewPr>
  <p:slideViewPr>
    <p:cSldViewPr>
      <p:cViewPr varScale="1">
        <p:scale>
          <a:sx n="104" d="100"/>
          <a:sy n="104" d="100"/>
        </p:scale>
        <p:origin x="15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C69FA-866C-42FC-944B-97F6D9724F9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6D3E2-FC5A-471E-AAEE-FA1D137CE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7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4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1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906000" cy="567055"/>
          </a:xfrm>
          <a:custGeom>
            <a:avLst/>
            <a:gdLst/>
            <a:ahLst/>
            <a:cxnLst/>
            <a:rect l="l" t="t" r="r" b="b"/>
            <a:pathLst>
              <a:path w="9906000" h="567055">
                <a:moveTo>
                  <a:pt x="0" y="566737"/>
                </a:moveTo>
                <a:lnTo>
                  <a:pt x="9906000" y="566737"/>
                </a:lnTo>
                <a:lnTo>
                  <a:pt x="9906000" y="0"/>
                </a:lnTo>
                <a:lnTo>
                  <a:pt x="0" y="0"/>
                </a:lnTo>
                <a:lnTo>
                  <a:pt x="0" y="566737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19"/>
            <a:ext cx="89153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3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1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608" y="152400"/>
            <a:ext cx="137739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Algorithm Study 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600" y="5575953"/>
            <a:ext cx="3529329" cy="41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b="1" dirty="0" smtClean="0">
                <a:latin typeface="+mj-ea"/>
                <a:sym typeface="HY신명조"/>
              </a:rPr>
              <a:t>하 무 스 비</a:t>
            </a:r>
            <a:endParaRPr lang="en-US" altLang="ko-KR" sz="1400" b="1" dirty="0" smtClean="0">
              <a:latin typeface="+mj-ea"/>
              <a:sym typeface="HY신명조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050" b="1" dirty="0" smtClean="0">
                <a:latin typeface="+mj-ea"/>
                <a:sym typeface="HY신명조"/>
              </a:rPr>
              <a:t>2020/08/06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0064" y="1033526"/>
            <a:ext cx="7355205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70" dirty="0" smtClean="0">
                <a:solidFill>
                  <a:srgbClr val="004685"/>
                </a:solidFill>
                <a:latin typeface="Arial"/>
                <a:cs typeface="Arial"/>
              </a:rPr>
              <a:t>[</a:t>
            </a:r>
            <a:r>
              <a:rPr lang="en-US" sz="2400" b="1" spc="70" dirty="0" smtClean="0">
                <a:solidFill>
                  <a:srgbClr val="004685"/>
                </a:solidFill>
                <a:latin typeface="Arial"/>
                <a:cs typeface="Arial"/>
              </a:rPr>
              <a:t>Randomized Binary Search Tree</a:t>
            </a:r>
            <a:r>
              <a:rPr sz="2400" b="1" spc="105" dirty="0" smtClean="0">
                <a:solidFill>
                  <a:srgbClr val="004685"/>
                </a:solidFill>
                <a:latin typeface="Arial"/>
                <a:cs typeface="Arial"/>
              </a:rPr>
              <a:t>]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950" dirty="0" smtClean="0">
              <a:latin typeface="Times New Roman"/>
              <a:cs typeface="Times New Roman"/>
            </a:endParaRPr>
          </a:p>
          <a:p>
            <a:pPr marL="1253490">
              <a:lnSpc>
                <a:spcPct val="100000"/>
              </a:lnSpc>
            </a:pPr>
            <a:r>
              <a:rPr lang="en-US" sz="2000" b="1" spc="-254" dirty="0" smtClean="0">
                <a:solidFill>
                  <a:srgbClr val="004685"/>
                </a:solidFill>
                <a:latin typeface="Malgun Gothic"/>
                <a:cs typeface="Malgun Gothic"/>
              </a:rPr>
              <a:t>       	 	               </a:t>
            </a:r>
            <a:r>
              <a:rPr sz="2000" b="1" spc="-254" dirty="0" smtClean="0">
                <a:solidFill>
                  <a:srgbClr val="004685"/>
                </a:solidFill>
                <a:latin typeface="Malgun Gothic"/>
                <a:cs typeface="Malgun Gothic"/>
              </a:rPr>
              <a:t>“</a:t>
            </a:r>
            <a:r>
              <a:rPr lang="en-US" sz="2000" b="1" spc="-254" dirty="0" smtClean="0">
                <a:solidFill>
                  <a:srgbClr val="004685"/>
                </a:solidFill>
                <a:latin typeface="Malgun Gothic"/>
                <a:cs typeface="Malgun Gothic"/>
              </a:rPr>
              <a:t>Tree + Heap = Treap</a:t>
            </a:r>
            <a:r>
              <a:rPr sz="2000" b="1" spc="-245" dirty="0" smtClean="0">
                <a:solidFill>
                  <a:srgbClr val="004685"/>
                </a:solidFill>
                <a:latin typeface="Malgun Gothic"/>
                <a:cs typeface="Malgun Gothic"/>
              </a:rPr>
              <a:t>”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64" y="2493217"/>
            <a:ext cx="6858000" cy="2754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3"/>
          <p:cNvSpPr txBox="1"/>
          <p:nvPr/>
        </p:nvSpPr>
        <p:spPr>
          <a:xfrm>
            <a:off x="146608" y="152400"/>
            <a:ext cx="26155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Treap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2.3 Deletion Method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815154" y="1371600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32529" y="202254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4" name="타원 23"/>
          <p:cNvSpPr/>
          <p:nvPr/>
        </p:nvSpPr>
        <p:spPr>
          <a:xfrm>
            <a:off x="2653354" y="202254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567529" y="2854826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22" idx="2"/>
            <a:endCxn id="23" idx="0"/>
          </p:cNvCxnSpPr>
          <p:nvPr/>
        </p:nvCxnSpPr>
        <p:spPr>
          <a:xfrm flipH="1">
            <a:off x="1250029" y="1638300"/>
            <a:ext cx="565125" cy="38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2" idx="6"/>
            <a:endCxn id="24" idx="0"/>
          </p:cNvCxnSpPr>
          <p:nvPr/>
        </p:nvCxnSpPr>
        <p:spPr>
          <a:xfrm>
            <a:off x="2450154" y="1638300"/>
            <a:ext cx="520700" cy="38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297529" y="2854826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stCxn id="25" idx="0"/>
            <a:endCxn id="23" idx="5"/>
          </p:cNvCxnSpPr>
          <p:nvPr/>
        </p:nvCxnSpPr>
        <p:spPr>
          <a:xfrm flipH="1" flipV="1">
            <a:off x="1474535" y="2477828"/>
            <a:ext cx="4104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8" idx="0"/>
            <a:endCxn id="23" idx="3"/>
          </p:cNvCxnSpPr>
          <p:nvPr/>
        </p:nvCxnSpPr>
        <p:spPr>
          <a:xfrm flipV="1">
            <a:off x="615029" y="2477828"/>
            <a:ext cx="4104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022390" y="1371600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INF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139765" y="202254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1" name="타원 30"/>
          <p:cNvSpPr/>
          <p:nvPr/>
        </p:nvSpPr>
        <p:spPr>
          <a:xfrm>
            <a:off x="5860590" y="202254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774765" y="2854826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>
            <a:stCxn id="29" idx="2"/>
            <a:endCxn id="30" idx="0"/>
          </p:cNvCxnSpPr>
          <p:nvPr/>
        </p:nvCxnSpPr>
        <p:spPr>
          <a:xfrm flipH="1">
            <a:off x="4457265" y="1638300"/>
            <a:ext cx="565125" cy="38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9" idx="6"/>
            <a:endCxn id="31" idx="0"/>
          </p:cNvCxnSpPr>
          <p:nvPr/>
        </p:nvCxnSpPr>
        <p:spPr>
          <a:xfrm>
            <a:off x="5657390" y="1638300"/>
            <a:ext cx="520700" cy="38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3504765" y="2854826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2" idx="0"/>
            <a:endCxn id="30" idx="5"/>
          </p:cNvCxnSpPr>
          <p:nvPr/>
        </p:nvCxnSpPr>
        <p:spPr>
          <a:xfrm flipH="1" flipV="1">
            <a:off x="4681771" y="2477828"/>
            <a:ext cx="4104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6" idx="0"/>
            <a:endCxn id="30" idx="3"/>
          </p:cNvCxnSpPr>
          <p:nvPr/>
        </p:nvCxnSpPr>
        <p:spPr>
          <a:xfrm flipV="1">
            <a:off x="3822265" y="2477828"/>
            <a:ext cx="4104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8245408" y="1492029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INF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498155" y="217494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2" name="타원 41"/>
          <p:cNvSpPr/>
          <p:nvPr/>
        </p:nvSpPr>
        <p:spPr>
          <a:xfrm>
            <a:off x="8905808" y="831895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133155" y="3007226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0" idx="2"/>
            <a:endCxn id="41" idx="0"/>
          </p:cNvCxnSpPr>
          <p:nvPr/>
        </p:nvCxnSpPr>
        <p:spPr>
          <a:xfrm flipH="1">
            <a:off x="7815655" y="1758729"/>
            <a:ext cx="429753" cy="416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0" idx="0"/>
            <a:endCxn id="42" idx="2"/>
          </p:cNvCxnSpPr>
          <p:nvPr/>
        </p:nvCxnSpPr>
        <p:spPr>
          <a:xfrm flipV="1">
            <a:off x="8562908" y="1098595"/>
            <a:ext cx="342900" cy="393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6863155" y="3007226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43" idx="0"/>
            <a:endCxn id="41" idx="5"/>
          </p:cNvCxnSpPr>
          <p:nvPr/>
        </p:nvCxnSpPr>
        <p:spPr>
          <a:xfrm flipH="1" flipV="1">
            <a:off x="8040161" y="2630228"/>
            <a:ext cx="4104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9" idx="0"/>
            <a:endCxn id="41" idx="3"/>
          </p:cNvCxnSpPr>
          <p:nvPr/>
        </p:nvCxnSpPr>
        <p:spPr>
          <a:xfrm flipV="1">
            <a:off x="7180655" y="2630228"/>
            <a:ext cx="4104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8322999" y="535044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INF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689955" y="4518160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7" name="타원 56"/>
          <p:cNvSpPr/>
          <p:nvPr/>
        </p:nvSpPr>
        <p:spPr>
          <a:xfrm>
            <a:off x="8509000" y="3867217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759719" y="6093169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>
            <a:stCxn id="56" idx="0"/>
            <a:endCxn id="57" idx="2"/>
          </p:cNvCxnSpPr>
          <p:nvPr/>
        </p:nvCxnSpPr>
        <p:spPr>
          <a:xfrm flipV="1">
            <a:off x="8007455" y="4133917"/>
            <a:ext cx="501545" cy="38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7054955" y="535044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>
            <a:stCxn id="58" idx="0"/>
            <a:endCxn id="55" idx="3"/>
          </p:cNvCxnSpPr>
          <p:nvPr/>
        </p:nvCxnSpPr>
        <p:spPr>
          <a:xfrm flipV="1">
            <a:off x="8077219" y="5805728"/>
            <a:ext cx="338774" cy="287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61" idx="0"/>
            <a:endCxn id="56" idx="3"/>
          </p:cNvCxnSpPr>
          <p:nvPr/>
        </p:nvCxnSpPr>
        <p:spPr>
          <a:xfrm flipV="1">
            <a:off x="7372455" y="4973445"/>
            <a:ext cx="4104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5" idx="0"/>
            <a:endCxn id="56" idx="5"/>
          </p:cNvCxnSpPr>
          <p:nvPr/>
        </p:nvCxnSpPr>
        <p:spPr>
          <a:xfrm flipH="1" flipV="1">
            <a:off x="8231961" y="4973445"/>
            <a:ext cx="408538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5600321" y="607904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INF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379965" y="4455320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97" name="타원 96"/>
          <p:cNvSpPr/>
          <p:nvPr/>
        </p:nvSpPr>
        <p:spPr>
          <a:xfrm>
            <a:off x="5199010" y="3804377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013009" y="528760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9" name="직선 연결선 98"/>
          <p:cNvCxnSpPr>
            <a:stCxn id="96" idx="0"/>
            <a:endCxn id="97" idx="2"/>
          </p:cNvCxnSpPr>
          <p:nvPr/>
        </p:nvCxnSpPr>
        <p:spPr>
          <a:xfrm flipV="1">
            <a:off x="4697465" y="4071077"/>
            <a:ext cx="501545" cy="38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3744965" y="528760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1" name="직선 연결선 100"/>
          <p:cNvCxnSpPr>
            <a:stCxn id="98" idx="5"/>
            <a:endCxn id="94" idx="0"/>
          </p:cNvCxnSpPr>
          <p:nvPr/>
        </p:nvCxnSpPr>
        <p:spPr>
          <a:xfrm>
            <a:off x="5555015" y="5742888"/>
            <a:ext cx="362806" cy="336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0" idx="0"/>
            <a:endCxn id="96" idx="3"/>
          </p:cNvCxnSpPr>
          <p:nvPr/>
        </p:nvCxnSpPr>
        <p:spPr>
          <a:xfrm flipV="1">
            <a:off x="4062465" y="4910605"/>
            <a:ext cx="4104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8" idx="0"/>
            <a:endCxn id="96" idx="5"/>
          </p:cNvCxnSpPr>
          <p:nvPr/>
        </p:nvCxnSpPr>
        <p:spPr>
          <a:xfrm flipH="1" flipV="1">
            <a:off x="4921971" y="4910605"/>
            <a:ext cx="408538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1397000" y="4464025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15" name="타원 114"/>
          <p:cNvSpPr/>
          <p:nvPr/>
        </p:nvSpPr>
        <p:spPr>
          <a:xfrm>
            <a:off x="2216045" y="3813082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030044" y="5296308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/>
          <p:cNvCxnSpPr>
            <a:stCxn id="114" idx="0"/>
            <a:endCxn id="115" idx="2"/>
          </p:cNvCxnSpPr>
          <p:nvPr/>
        </p:nvCxnSpPr>
        <p:spPr>
          <a:xfrm flipV="1">
            <a:off x="1714500" y="4079782"/>
            <a:ext cx="501545" cy="38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762000" y="5296308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/>
          <p:cNvCxnSpPr>
            <a:stCxn id="118" idx="0"/>
            <a:endCxn id="114" idx="3"/>
          </p:cNvCxnSpPr>
          <p:nvPr/>
        </p:nvCxnSpPr>
        <p:spPr>
          <a:xfrm flipV="1">
            <a:off x="1079500" y="4919310"/>
            <a:ext cx="4104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16" idx="0"/>
            <a:endCxn id="114" idx="5"/>
          </p:cNvCxnSpPr>
          <p:nvPr/>
        </p:nvCxnSpPr>
        <p:spPr>
          <a:xfrm flipH="1" flipV="1">
            <a:off x="1939006" y="4919310"/>
            <a:ext cx="408538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103908" y="1307299"/>
            <a:ext cx="3267532" cy="21791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3453835" y="1312586"/>
            <a:ext cx="3123608" cy="21791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6666241" y="682625"/>
            <a:ext cx="3123608" cy="28901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99174" y="3704651"/>
            <a:ext cx="3267532" cy="21791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627580" y="3704650"/>
            <a:ext cx="2746706" cy="30009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666808" y="3704649"/>
            <a:ext cx="2746706" cy="30009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136649" y="1338213"/>
            <a:ext cx="317500" cy="30763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1" name="타원 130"/>
          <p:cNvSpPr/>
          <p:nvPr/>
        </p:nvSpPr>
        <p:spPr>
          <a:xfrm>
            <a:off x="3493659" y="1333953"/>
            <a:ext cx="317500" cy="30763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2" name="타원 131"/>
          <p:cNvSpPr/>
          <p:nvPr/>
        </p:nvSpPr>
        <p:spPr>
          <a:xfrm>
            <a:off x="6666241" y="682771"/>
            <a:ext cx="317500" cy="30763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6704405" y="3723872"/>
            <a:ext cx="317500" cy="30763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4" name="타원 133"/>
          <p:cNvSpPr/>
          <p:nvPr/>
        </p:nvSpPr>
        <p:spPr>
          <a:xfrm>
            <a:off x="3652409" y="3726122"/>
            <a:ext cx="317500" cy="30763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5" name="타원 134"/>
          <p:cNvSpPr/>
          <p:nvPr/>
        </p:nvSpPr>
        <p:spPr>
          <a:xfrm>
            <a:off x="99174" y="3723871"/>
            <a:ext cx="317500" cy="30763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8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9</a:t>
            </a:r>
            <a:endParaRPr spc="45" dirty="0"/>
          </a:p>
        </p:txBody>
      </p:sp>
    </p:spTree>
    <p:extLst>
      <p:ext uri="{BB962C8B-B14F-4D97-AF65-F5344CB8AC3E}">
        <p14:creationId xmlns:p14="http://schemas.microsoft.com/office/powerpoint/2010/main" val="4168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3"/>
          <p:cNvSpPr txBox="1"/>
          <p:nvPr/>
        </p:nvSpPr>
        <p:spPr>
          <a:xfrm>
            <a:off x="146608" y="152400"/>
            <a:ext cx="26155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Treap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2.4 Treap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이 필요할 때</a:t>
            </a:r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?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68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이진 검색 트리의 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Worst Case</a:t>
            </a:r>
            <a:r>
              <a:rPr lang="ko-KR" altLang="en-US" sz="14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를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반드시 피하고 싶을 때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STL::map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을 사용할 수 없거나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필요한 연산이 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STL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에서 지원되지 않을 때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K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번째 원소 찾기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[a:b]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까지의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범위에 속하는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KEY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값 찾기 또는 세기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앞으로 내 생에 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RED-BLACK TREE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는 없다는 생각이 들 때 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강추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71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540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10</a:t>
            </a:r>
            <a:endParaRPr spc="45" dirty="0"/>
          </a:p>
        </p:txBody>
      </p:sp>
    </p:spTree>
    <p:extLst>
      <p:ext uri="{BB962C8B-B14F-4D97-AF65-F5344CB8AC3E}">
        <p14:creationId xmlns:p14="http://schemas.microsoft.com/office/powerpoint/2010/main" val="4896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0"/>
          <p:cNvSpPr txBox="1"/>
          <p:nvPr/>
        </p:nvSpPr>
        <p:spPr>
          <a:xfrm>
            <a:off x="3391663" y="2895600"/>
            <a:ext cx="317347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en-US" altLang="ko-KR" sz="8000" b="1" spc="-105" dirty="0" smtClean="0">
                <a:solidFill>
                  <a:schemeClr val="tx2">
                    <a:lumMod val="75000"/>
                  </a:schemeClr>
                </a:solidFill>
                <a:latin typeface="Malgun Gothic"/>
                <a:cs typeface="Malgun Gothic"/>
              </a:rPr>
              <a:t>Q &amp; A</a:t>
            </a:r>
            <a:endParaRPr sz="8000" dirty="0">
              <a:solidFill>
                <a:schemeClr val="tx2">
                  <a:lumMod val="75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25" name="object 3"/>
          <p:cNvSpPr txBox="1"/>
          <p:nvPr/>
        </p:nvSpPr>
        <p:spPr>
          <a:xfrm>
            <a:off x="146608" y="152400"/>
            <a:ext cx="137739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Algorithm Study 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120" dirty="0" smtClean="0">
                <a:solidFill>
                  <a:srgbClr val="004685"/>
                </a:solidFill>
                <a:latin typeface="Malgun Gothic"/>
                <a:cs typeface="Malgun Gothic"/>
              </a:rPr>
              <a:t>Heap &amp; Tree</a:t>
            </a:r>
            <a:endParaRPr sz="20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164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1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26155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1. Heap &amp; Tree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>
                <a:solidFill>
                  <a:srgbClr val="003A70"/>
                </a:solidFill>
                <a:latin typeface="Arial"/>
                <a:cs typeface="Arial"/>
              </a:rPr>
              <a:t>1.1</a:t>
            </a:r>
            <a:r>
              <a:rPr lang="ko-KR" altLang="en-US" sz="2000" b="1" spc="45" dirty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Treap </a:t>
            </a:r>
            <a:r>
              <a:rPr lang="ko-KR" altLang="en-US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개요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104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이진 탐색 트리의 단점을 보완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입력되는 데이터가 내림차순 또는 오름차순일 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균형이 잡히지 않는 트리는 사향 트리가 되기 때문에 성능이 현저히 감소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rgbClr val="FF0000"/>
                </a:solidFill>
                <a:latin typeface="Cambria"/>
                <a:ea typeface="맑은 고딕" panose="020B0503020000020004" pitchFamily="50" charset="-127"/>
              </a:rPr>
              <a:t>Heap</a:t>
            </a:r>
            <a:r>
              <a:rPr lang="ko-KR" altLang="en-US" sz="1200" dirty="0" smtClean="0">
                <a:solidFill>
                  <a:srgbClr val="FF0000"/>
                </a:solidFill>
                <a:latin typeface="Cambria"/>
                <a:ea typeface="맑은 고딕" panose="020B0503020000020004" pitchFamily="50" charset="-127"/>
              </a:rPr>
              <a:t>의 우선순위 개념을 차용하여 개량한 알고리즘</a:t>
            </a:r>
            <a:endParaRPr lang="en-US" altLang="ko-KR" sz="1200" dirty="0" smtClean="0">
              <a:solidFill>
                <a:srgbClr val="FF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K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번째 원소 찾기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K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보다 작은 원소 찾기 또는 세기 등의 기능을 구현할 때 효과적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STL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내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Map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의 경우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Red Black Tree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로 되어있지만 상위 문제를 해소하기에 부적합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46600" y="3322958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990133" y="3973901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961933" y="3973901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798962" y="4806184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47" idx="2"/>
            <a:endCxn id="48" idx="7"/>
          </p:cNvCxnSpPr>
          <p:nvPr/>
        </p:nvCxnSpPr>
        <p:spPr>
          <a:xfrm flipH="1">
            <a:off x="3532139" y="3589658"/>
            <a:ext cx="1014461" cy="46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7" idx="6"/>
            <a:endCxn id="49" idx="0"/>
          </p:cNvCxnSpPr>
          <p:nvPr/>
        </p:nvCxnSpPr>
        <p:spPr>
          <a:xfrm>
            <a:off x="5181600" y="3589658"/>
            <a:ext cx="1097833" cy="38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5181600" y="4806184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800133" y="4806184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419600" y="5715000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50" idx="0"/>
            <a:endCxn id="48" idx="5"/>
          </p:cNvCxnSpPr>
          <p:nvPr/>
        </p:nvCxnSpPr>
        <p:spPr>
          <a:xfrm flipH="1" flipV="1">
            <a:off x="3532139" y="4429186"/>
            <a:ext cx="584323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9" idx="3"/>
            <a:endCxn id="53" idx="0"/>
          </p:cNvCxnSpPr>
          <p:nvPr/>
        </p:nvCxnSpPr>
        <p:spPr>
          <a:xfrm flipH="1">
            <a:off x="5499100" y="4429186"/>
            <a:ext cx="555827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9" idx="5"/>
            <a:endCxn id="54" idx="0"/>
          </p:cNvCxnSpPr>
          <p:nvPr/>
        </p:nvCxnSpPr>
        <p:spPr>
          <a:xfrm>
            <a:off x="6503939" y="4429186"/>
            <a:ext cx="6136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5" idx="0"/>
            <a:endCxn id="53" idx="3"/>
          </p:cNvCxnSpPr>
          <p:nvPr/>
        </p:nvCxnSpPr>
        <p:spPr>
          <a:xfrm flipV="1">
            <a:off x="4737100" y="5261469"/>
            <a:ext cx="537494" cy="453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2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26155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1. Heap &amp; Tree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1.2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Heap </a:t>
            </a:r>
            <a:r>
              <a:rPr lang="ko-KR" altLang="en-US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개요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104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우선순위 큐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우선순위 큐는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“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우선순위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“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를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가진 데이터를 저장하는 큐를 의미하며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데이터를 꺼낼 때 우선순위가 높은 데이터가 가장 먼저 나온다는 특징이 있어 널리 활용되는 알고리즘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일반적으로 우선순위 큐는 최대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힙을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이용하여 구현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반정렬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상태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느슨한 정렬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을 유지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--&gt;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큰 값이 상위 레벨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작은 값이 하위 레벨에 있다는 정도만 유지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우선순위 큐와 큐의 차이점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일반적인 형태의 큐는 선형적인 형태를 가지고 있으며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우선 순위 큐는 트리 구조로 보는 것이 합리적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477000" y="3492105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317110" y="422116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672050" y="4216751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825836" y="5053446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직선 연결선 50"/>
          <p:cNvCxnSpPr>
            <a:stCxn id="47" idx="2"/>
            <a:endCxn id="48" idx="7"/>
          </p:cNvCxnSpPr>
          <p:nvPr/>
        </p:nvCxnSpPr>
        <p:spPr>
          <a:xfrm flipH="1">
            <a:off x="5859116" y="3758805"/>
            <a:ext cx="617884" cy="540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7" idx="6"/>
            <a:endCxn id="49" idx="1"/>
          </p:cNvCxnSpPr>
          <p:nvPr/>
        </p:nvCxnSpPr>
        <p:spPr>
          <a:xfrm>
            <a:off x="7112000" y="3758805"/>
            <a:ext cx="653044" cy="536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7142018" y="5049034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237917" y="5049034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797277" y="5058064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직선 연결선 56"/>
          <p:cNvCxnSpPr>
            <a:stCxn id="50" idx="0"/>
            <a:endCxn id="48" idx="5"/>
          </p:cNvCxnSpPr>
          <p:nvPr/>
        </p:nvCxnSpPr>
        <p:spPr>
          <a:xfrm flipH="1" flipV="1">
            <a:off x="5859116" y="4676448"/>
            <a:ext cx="284220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9" idx="3"/>
            <a:endCxn id="53" idx="0"/>
          </p:cNvCxnSpPr>
          <p:nvPr/>
        </p:nvCxnSpPr>
        <p:spPr>
          <a:xfrm flipH="1">
            <a:off x="7459518" y="4672036"/>
            <a:ext cx="305526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9" idx="5"/>
            <a:endCxn id="54" idx="0"/>
          </p:cNvCxnSpPr>
          <p:nvPr/>
        </p:nvCxnSpPr>
        <p:spPr>
          <a:xfrm>
            <a:off x="8214056" y="4672036"/>
            <a:ext cx="341361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5" idx="0"/>
            <a:endCxn id="48" idx="3"/>
          </p:cNvCxnSpPr>
          <p:nvPr/>
        </p:nvCxnSpPr>
        <p:spPr>
          <a:xfrm flipV="1">
            <a:off x="5114777" y="4676448"/>
            <a:ext cx="295327" cy="381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371015" y="4165775"/>
            <a:ext cx="533400" cy="635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955313" y="4165775"/>
            <a:ext cx="533400" cy="635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39611" y="4165775"/>
            <a:ext cx="533400" cy="635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123909" y="4165775"/>
            <a:ext cx="533400" cy="635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8206" y="4165775"/>
            <a:ext cx="533400" cy="635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40088" y="4904175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일반적인 큐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233288" y="572742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우선순위 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61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3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26155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1. Heap &amp; Tree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1.2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Heap </a:t>
            </a:r>
            <a:r>
              <a:rPr lang="ko-KR" altLang="en-US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개요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104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최대힙과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최소힙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최대힙은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부모 노드가 자식 노드 보다 값이 큰 완전 이진 트리를 의미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최소힙은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부모 노드가 자식 노드보다 값이 작은 완전 이진 트리를 의미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모든 부모 노드가 자식 보다 값이 큰 것이 유지 되는 트리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모든 부모 노드가 자식 노드 보다 값이 작은 것이 유지 되는 트리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</a:p>
          <a:p>
            <a:pPr lvl="1">
              <a:defRPr/>
            </a:pP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최대힙의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루트 노드는 항상 최대값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최소힙의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루트 노드는 항상 최소값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7" name="타원 46"/>
          <p:cNvSpPr/>
          <p:nvPr/>
        </p:nvSpPr>
        <p:spPr>
          <a:xfrm>
            <a:off x="2444680" y="373797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284790" y="4467031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타원 48"/>
          <p:cNvSpPr/>
          <p:nvPr/>
        </p:nvSpPr>
        <p:spPr>
          <a:xfrm>
            <a:off x="3639730" y="4462619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타원 49"/>
          <p:cNvSpPr/>
          <p:nvPr/>
        </p:nvSpPr>
        <p:spPr>
          <a:xfrm>
            <a:off x="1793516" y="5299314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1" name="직선 연결선 50"/>
          <p:cNvCxnSpPr>
            <a:stCxn id="47" idx="2"/>
            <a:endCxn id="48" idx="7"/>
          </p:cNvCxnSpPr>
          <p:nvPr/>
        </p:nvCxnSpPr>
        <p:spPr>
          <a:xfrm flipH="1">
            <a:off x="1826796" y="4004673"/>
            <a:ext cx="617884" cy="540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7" idx="6"/>
            <a:endCxn id="49" idx="1"/>
          </p:cNvCxnSpPr>
          <p:nvPr/>
        </p:nvCxnSpPr>
        <p:spPr>
          <a:xfrm>
            <a:off x="3079680" y="4004673"/>
            <a:ext cx="653044" cy="536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3109698" y="5294902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타원 53"/>
          <p:cNvSpPr/>
          <p:nvPr/>
        </p:nvSpPr>
        <p:spPr>
          <a:xfrm>
            <a:off x="4205597" y="5294902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64957" y="5303932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7" name="직선 연결선 56"/>
          <p:cNvCxnSpPr>
            <a:stCxn id="50" idx="0"/>
            <a:endCxn id="48" idx="5"/>
          </p:cNvCxnSpPr>
          <p:nvPr/>
        </p:nvCxnSpPr>
        <p:spPr>
          <a:xfrm flipH="1" flipV="1">
            <a:off x="1826796" y="4922316"/>
            <a:ext cx="284220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9" idx="3"/>
            <a:endCxn id="53" idx="0"/>
          </p:cNvCxnSpPr>
          <p:nvPr/>
        </p:nvCxnSpPr>
        <p:spPr>
          <a:xfrm flipH="1">
            <a:off x="3427198" y="4917904"/>
            <a:ext cx="305526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9" idx="5"/>
            <a:endCxn id="54" idx="0"/>
          </p:cNvCxnSpPr>
          <p:nvPr/>
        </p:nvCxnSpPr>
        <p:spPr>
          <a:xfrm>
            <a:off x="4181736" y="4917904"/>
            <a:ext cx="341361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5" idx="0"/>
            <a:endCxn id="48" idx="3"/>
          </p:cNvCxnSpPr>
          <p:nvPr/>
        </p:nvCxnSpPr>
        <p:spPr>
          <a:xfrm flipV="1">
            <a:off x="1082457" y="4922316"/>
            <a:ext cx="295327" cy="381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705283" y="373797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545393" y="4467031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900333" y="4462619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054119" y="5299314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0" name="직선 연결선 29"/>
          <p:cNvCxnSpPr>
            <a:stCxn id="26" idx="2"/>
            <a:endCxn id="27" idx="7"/>
          </p:cNvCxnSpPr>
          <p:nvPr/>
        </p:nvCxnSpPr>
        <p:spPr>
          <a:xfrm flipH="1">
            <a:off x="6087399" y="4004673"/>
            <a:ext cx="617884" cy="540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6"/>
            <a:endCxn id="28" idx="1"/>
          </p:cNvCxnSpPr>
          <p:nvPr/>
        </p:nvCxnSpPr>
        <p:spPr>
          <a:xfrm>
            <a:off x="7340283" y="4004673"/>
            <a:ext cx="653044" cy="536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370301" y="5294902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타원 36"/>
          <p:cNvSpPr/>
          <p:nvPr/>
        </p:nvSpPr>
        <p:spPr>
          <a:xfrm>
            <a:off x="8466200" y="5294902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5560" y="5303932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0" name="직선 연결선 39"/>
          <p:cNvCxnSpPr>
            <a:stCxn id="29" idx="0"/>
            <a:endCxn id="27" idx="5"/>
          </p:cNvCxnSpPr>
          <p:nvPr/>
        </p:nvCxnSpPr>
        <p:spPr>
          <a:xfrm flipH="1" flipV="1">
            <a:off x="6087399" y="4922316"/>
            <a:ext cx="284220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8" idx="3"/>
            <a:endCxn id="32" idx="0"/>
          </p:cNvCxnSpPr>
          <p:nvPr/>
        </p:nvCxnSpPr>
        <p:spPr>
          <a:xfrm flipH="1">
            <a:off x="7687801" y="4917904"/>
            <a:ext cx="305526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8" idx="5"/>
            <a:endCxn id="37" idx="0"/>
          </p:cNvCxnSpPr>
          <p:nvPr/>
        </p:nvCxnSpPr>
        <p:spPr>
          <a:xfrm>
            <a:off x="8442339" y="4917904"/>
            <a:ext cx="341361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9" idx="0"/>
            <a:endCxn id="27" idx="3"/>
          </p:cNvCxnSpPr>
          <p:nvPr/>
        </p:nvCxnSpPr>
        <p:spPr>
          <a:xfrm flipV="1">
            <a:off x="5343060" y="4922316"/>
            <a:ext cx="295327" cy="381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05403" y="59732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최대힙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661145" y="59675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최소힙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63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4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26155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1. Heap &amp; Tree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1.2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Heap </a:t>
            </a:r>
            <a:r>
              <a:rPr lang="ko-KR" altLang="en-US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개요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104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우선순위 큐의 삽입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삽입할 원소는 완전 이진 트리를 유지하는 형태로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순자적으로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삽입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부모 노드와 비교하여 부모 노드가 신입 노드보다 작다면 교체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</a:rPr>
              <a:t>이후 루트 </a:t>
            </a:r>
            <a:r>
              <a:rPr lang="ko-KR" altLang="en-US" sz="1200" dirty="0">
                <a:solidFill>
                  <a:sysClr val="windowText" lastClr="000000"/>
                </a:solidFill>
                <a:latin typeface="Cambria"/>
              </a:rPr>
              <a:t>노트까지 거슬러 올라가면서 최대 </a:t>
            </a:r>
            <a:r>
              <a:rPr lang="ko-KR" altLang="en-US" sz="1200" dirty="0" err="1">
                <a:solidFill>
                  <a:sysClr val="windowText" lastClr="000000"/>
                </a:solidFill>
                <a:latin typeface="Cambria"/>
              </a:rPr>
              <a:t>힙을</a:t>
            </a:r>
            <a:r>
              <a:rPr lang="ko-KR" altLang="en-US" sz="1200" dirty="0">
                <a:solidFill>
                  <a:sysClr val="windowText" lastClr="000000"/>
                </a:solidFill>
                <a:latin typeface="Cambria"/>
              </a:rPr>
              <a:t> 구성 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  <a:latin typeface="Cambria"/>
              </a:rPr>
              <a:t>상향식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</a:rPr>
              <a:t>) 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592782" y="3227484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432892" y="3956542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타원 35"/>
          <p:cNvSpPr/>
          <p:nvPr/>
        </p:nvSpPr>
        <p:spPr>
          <a:xfrm>
            <a:off x="5787832" y="3952130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타원 37"/>
          <p:cNvSpPr/>
          <p:nvPr/>
        </p:nvSpPr>
        <p:spPr>
          <a:xfrm>
            <a:off x="3941618" y="4788825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1" name="직선 연결선 60"/>
          <p:cNvCxnSpPr>
            <a:stCxn id="34" idx="2"/>
            <a:endCxn id="35" idx="7"/>
          </p:cNvCxnSpPr>
          <p:nvPr/>
        </p:nvCxnSpPr>
        <p:spPr>
          <a:xfrm flipH="1">
            <a:off x="3974898" y="3494184"/>
            <a:ext cx="617884" cy="540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4" idx="6"/>
            <a:endCxn id="36" idx="1"/>
          </p:cNvCxnSpPr>
          <p:nvPr/>
        </p:nvCxnSpPr>
        <p:spPr>
          <a:xfrm>
            <a:off x="5227782" y="3494184"/>
            <a:ext cx="653044" cy="536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5257800" y="478441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타원 63"/>
          <p:cNvSpPr/>
          <p:nvPr/>
        </p:nvSpPr>
        <p:spPr>
          <a:xfrm>
            <a:off x="6353699" y="478441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913059" y="479344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6" name="직선 연결선 65"/>
          <p:cNvCxnSpPr>
            <a:stCxn id="38" idx="0"/>
            <a:endCxn id="35" idx="5"/>
          </p:cNvCxnSpPr>
          <p:nvPr/>
        </p:nvCxnSpPr>
        <p:spPr>
          <a:xfrm flipH="1" flipV="1">
            <a:off x="3974898" y="4411827"/>
            <a:ext cx="284220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6" idx="3"/>
            <a:endCxn id="63" idx="0"/>
          </p:cNvCxnSpPr>
          <p:nvPr/>
        </p:nvCxnSpPr>
        <p:spPr>
          <a:xfrm flipH="1">
            <a:off x="5575300" y="4407415"/>
            <a:ext cx="305526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6" idx="5"/>
            <a:endCxn id="64" idx="0"/>
          </p:cNvCxnSpPr>
          <p:nvPr/>
        </p:nvCxnSpPr>
        <p:spPr>
          <a:xfrm>
            <a:off x="6329838" y="4407415"/>
            <a:ext cx="341361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5" idx="0"/>
            <a:endCxn id="35" idx="3"/>
          </p:cNvCxnSpPr>
          <p:nvPr/>
        </p:nvCxnSpPr>
        <p:spPr>
          <a:xfrm flipV="1">
            <a:off x="3230559" y="4411827"/>
            <a:ext cx="295327" cy="381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199755" y="538703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신입 원소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375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41E-6 -4.07407E-6 L -0.05786 -0.1238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1" y="-620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4615E-6 2.22222E-6 L 0.05785 0.1224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5" y="61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86 -0.12384 L -0.17773 -0.226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4" y="-516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7692E-6 -7.40741E-7 L 0.12068 0.1055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64" grpId="0" animBg="1"/>
      <p:bldP spid="64" grpId="1" animBg="1"/>
      <p:bldP spid="64" grpId="2" animBg="1"/>
      <p:bldP spid="70" grpId="0"/>
      <p:bldP spid="7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5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26155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1. Heap &amp; Tree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1.2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Heap </a:t>
            </a:r>
            <a:r>
              <a:rPr lang="ko-KR" altLang="en-US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개요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104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우선순위 큐의 삭제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최대힙이기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때문에 항상 최대값인 루트 노드를 삭제하며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가장 마지막 원소를 루트 노드의 위치로 이동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>
                <a:solidFill>
                  <a:sysClr val="windowText" lastClr="000000"/>
                </a:solidFill>
                <a:latin typeface="Cambria"/>
              </a:rPr>
              <a:t>교체된 루트 </a:t>
            </a:r>
            <a:r>
              <a:rPr lang="ko-KR" altLang="en-US" sz="1200" dirty="0" err="1">
                <a:solidFill>
                  <a:sysClr val="windowText" lastClr="000000"/>
                </a:solidFill>
                <a:latin typeface="Cambria"/>
              </a:rPr>
              <a:t>노드로부터</a:t>
            </a:r>
            <a:r>
              <a:rPr lang="ko-KR" altLang="en-US" sz="1200" dirty="0">
                <a:solidFill>
                  <a:sysClr val="windowText" lastClr="000000"/>
                </a:solidFill>
                <a:latin typeface="Cambria"/>
              </a:rPr>
              <a:t> 하향식으로 내려가며 최대 </a:t>
            </a:r>
            <a:r>
              <a:rPr lang="ko-KR" altLang="en-US" sz="1200" dirty="0" err="1">
                <a:solidFill>
                  <a:sysClr val="windowText" lastClr="000000"/>
                </a:solidFill>
                <a:latin typeface="Cambria"/>
              </a:rPr>
              <a:t>힙을</a:t>
            </a:r>
            <a:r>
              <a:rPr lang="ko-KR" altLang="en-US" sz="1200" dirty="0">
                <a:solidFill>
                  <a:sysClr val="windowText" lastClr="000000"/>
                </a:solidFill>
                <a:latin typeface="Cambria"/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</a:rPr>
              <a:t>구성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교체된 루트 노드보다 큰 값의 자식 노드가 있으면 교체하는 작업을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최대힙을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만족할 때까지 반복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533900" y="3234411"/>
            <a:ext cx="63500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74010" y="3963469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28950" y="3959057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882736" y="4795752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1" name="직선 연결선 60"/>
          <p:cNvCxnSpPr>
            <a:stCxn id="34" idx="2"/>
            <a:endCxn id="35" idx="7"/>
          </p:cNvCxnSpPr>
          <p:nvPr/>
        </p:nvCxnSpPr>
        <p:spPr>
          <a:xfrm flipH="1">
            <a:off x="3916016" y="3501111"/>
            <a:ext cx="617884" cy="540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4" idx="6"/>
            <a:endCxn id="36" idx="1"/>
          </p:cNvCxnSpPr>
          <p:nvPr/>
        </p:nvCxnSpPr>
        <p:spPr>
          <a:xfrm>
            <a:off x="5168900" y="3501111"/>
            <a:ext cx="653044" cy="536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5198918" y="4791340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294817" y="4791340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854177" y="4800370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6" name="직선 연결선 65"/>
          <p:cNvCxnSpPr>
            <a:stCxn id="38" idx="0"/>
            <a:endCxn id="35" idx="5"/>
          </p:cNvCxnSpPr>
          <p:nvPr/>
        </p:nvCxnSpPr>
        <p:spPr>
          <a:xfrm flipH="1" flipV="1">
            <a:off x="3916016" y="4418754"/>
            <a:ext cx="284220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6" idx="3"/>
            <a:endCxn id="63" idx="0"/>
          </p:cNvCxnSpPr>
          <p:nvPr/>
        </p:nvCxnSpPr>
        <p:spPr>
          <a:xfrm flipH="1">
            <a:off x="5516418" y="4414342"/>
            <a:ext cx="305526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6" idx="5"/>
            <a:endCxn id="64" idx="0"/>
          </p:cNvCxnSpPr>
          <p:nvPr/>
        </p:nvCxnSpPr>
        <p:spPr>
          <a:xfrm>
            <a:off x="6270956" y="4414342"/>
            <a:ext cx="341361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5" idx="0"/>
            <a:endCxn id="35" idx="3"/>
          </p:cNvCxnSpPr>
          <p:nvPr/>
        </p:nvCxnSpPr>
        <p:spPr>
          <a:xfrm flipV="1">
            <a:off x="3171677" y="4418754"/>
            <a:ext cx="295327" cy="381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62155" y="380516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추출 원소</a:t>
            </a:r>
            <a:endParaRPr lang="ko-KR" alt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3374010" y="3958783"/>
            <a:ext cx="63500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27956" y="3958783"/>
            <a:ext cx="63500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82736" y="4791066"/>
            <a:ext cx="63500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타원 25"/>
          <p:cNvSpPr/>
          <p:nvPr/>
        </p:nvSpPr>
        <p:spPr>
          <a:xfrm>
            <a:off x="2854177" y="4800370"/>
            <a:ext cx="63500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8247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3.33333E-6 L -0.08189 -0.08125 C -0.09887 -0.09954 -0.12452 -0.10903 -0.15144 -0.10903 C -0.18205 -0.10903 -0.20641 -0.09954 -0.22339 -0.08125 L -0.30512 3.33333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56" y="-54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0 L -0.17773 -0.226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4" y="-113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73 -0.22685 L -0.29535 -0.120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1" y="530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4615E-6 1.85185E-6 L 0.11714 -0.106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9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64" grpId="0" animBg="1"/>
      <p:bldP spid="64" grpId="1" animBg="1"/>
      <p:bldP spid="20" grpId="0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6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26155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Treap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2.1 Treap</a:t>
            </a:r>
            <a:r>
              <a:rPr lang="ko-KR" altLang="en-US" sz="2000" b="1" spc="45" dirty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ADT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104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Treap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의 특징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트립은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이진 검색 트리와 같은 성질을 가지고 있으며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더불어 트리의 형태를 구성할 때 </a:t>
            </a:r>
            <a:r>
              <a:rPr lang="ko-KR" altLang="en-US" sz="1200" dirty="0" err="1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난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수에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의해 발생된 우선순위가 관여한다는 것이 특징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이진 검색 트리 특징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+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힙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특징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즉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새 노드가 추가될 때마다 해당 노드에는 우선순위가 부여되고 이 우선순위는 원소의 대소 관계나 입력되는 순서와는 관계 없이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난수를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통해 생성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트립은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항상 부모의 우선 순위가 자식의 우선순위보다 높은 이진 검색 트리로 형성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최대힙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 </a:t>
            </a:r>
          </a:p>
          <a:p>
            <a:pPr lvl="1">
              <a:defRPr/>
            </a:pP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트립은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항상 부모의 우선 순위가 자식의 우선순위보다 작은 이진 검색 트리로 형성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최소힙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7" name="타원 26"/>
          <p:cNvSpPr/>
          <p:nvPr/>
        </p:nvSpPr>
        <p:spPr>
          <a:xfrm>
            <a:off x="4560962" y="4222022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004495" y="4872965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976295" y="4872965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813324" y="5705248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27" idx="2"/>
            <a:endCxn id="28" idx="7"/>
          </p:cNvCxnSpPr>
          <p:nvPr/>
        </p:nvCxnSpPr>
        <p:spPr>
          <a:xfrm flipH="1">
            <a:off x="3546501" y="4488722"/>
            <a:ext cx="1014461" cy="46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6"/>
            <a:endCxn id="29" idx="0"/>
          </p:cNvCxnSpPr>
          <p:nvPr/>
        </p:nvCxnSpPr>
        <p:spPr>
          <a:xfrm>
            <a:off x="5195962" y="4488722"/>
            <a:ext cx="1097833" cy="38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5195962" y="5705248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814495" y="5705248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193407" y="5705248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30" idx="0"/>
            <a:endCxn id="28" idx="5"/>
          </p:cNvCxnSpPr>
          <p:nvPr/>
        </p:nvCxnSpPr>
        <p:spPr>
          <a:xfrm flipH="1" flipV="1">
            <a:off x="3546501" y="5328250"/>
            <a:ext cx="584323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9" idx="3"/>
            <a:endCxn id="33" idx="0"/>
          </p:cNvCxnSpPr>
          <p:nvPr/>
        </p:nvCxnSpPr>
        <p:spPr>
          <a:xfrm flipH="1">
            <a:off x="5513462" y="5328250"/>
            <a:ext cx="555827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9" idx="5"/>
            <a:endCxn id="37" idx="0"/>
          </p:cNvCxnSpPr>
          <p:nvPr/>
        </p:nvCxnSpPr>
        <p:spPr>
          <a:xfrm>
            <a:off x="6518301" y="5328250"/>
            <a:ext cx="6136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9" idx="0"/>
            <a:endCxn id="28" idx="3"/>
          </p:cNvCxnSpPr>
          <p:nvPr/>
        </p:nvCxnSpPr>
        <p:spPr>
          <a:xfrm flipV="1">
            <a:off x="2510907" y="5328250"/>
            <a:ext cx="586582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1401565" y="3673167"/>
            <a:ext cx="1326433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Priority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2512987" y="3690798"/>
            <a:ext cx="691155" cy="2286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59658" y="3620432"/>
            <a:ext cx="171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7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7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26155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Treap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2.2 Insertion Method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104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Treap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의 삽입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추가하려는 값을 위해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난수를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발행한 뒤 하나의 노드로 구성하고 표준 이진 검색 트리 규칙에 따라 삽입 수행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생성된 노드의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KEY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를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기준으로 이진 검색 트리의 특징을 유지하고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우선순위를 기준으로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힙의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특징을 유지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삽입된 노드의 우선 순위가 최대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힙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특성을 따르는지 확인한 뒤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규칙이 위배된 경우 회전을 사용하여 규칙 회복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648200" y="3835340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91733" y="448628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4" name="타원 23"/>
          <p:cNvSpPr/>
          <p:nvPr/>
        </p:nvSpPr>
        <p:spPr>
          <a:xfrm>
            <a:off x="6063533" y="4486283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00562" y="5318566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22" idx="2"/>
            <a:endCxn id="23" idx="7"/>
          </p:cNvCxnSpPr>
          <p:nvPr/>
        </p:nvCxnSpPr>
        <p:spPr>
          <a:xfrm flipH="1">
            <a:off x="3633739" y="4102040"/>
            <a:ext cx="1014461" cy="46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2" idx="6"/>
            <a:endCxn id="24" idx="1"/>
          </p:cNvCxnSpPr>
          <p:nvPr/>
        </p:nvCxnSpPr>
        <p:spPr>
          <a:xfrm>
            <a:off x="5283200" y="4102040"/>
            <a:ext cx="873327" cy="46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8153400" y="5290858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280645" y="5318566"/>
            <a:ext cx="635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stCxn id="25" idx="0"/>
            <a:endCxn id="23" idx="5"/>
          </p:cNvCxnSpPr>
          <p:nvPr/>
        </p:nvCxnSpPr>
        <p:spPr>
          <a:xfrm flipH="1" flipV="1">
            <a:off x="3633739" y="4941568"/>
            <a:ext cx="584323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4" idx="5"/>
          </p:cNvCxnSpPr>
          <p:nvPr/>
        </p:nvCxnSpPr>
        <p:spPr>
          <a:xfrm>
            <a:off x="6605539" y="4941568"/>
            <a:ext cx="557261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8" idx="0"/>
            <a:endCxn id="23" idx="3"/>
          </p:cNvCxnSpPr>
          <p:nvPr/>
        </p:nvCxnSpPr>
        <p:spPr>
          <a:xfrm flipV="1">
            <a:off x="2598145" y="4941568"/>
            <a:ext cx="586582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5633395" y="4949227"/>
            <a:ext cx="525391" cy="33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7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487E-6 -0.00047 L -0.03157 0.04421 C -0.03798 0.05416 -0.04776 0.05995 -0.05817 0.05995 C -0.06971 0.05995 -0.07917 0.05416 -0.08558 0.04421 L -0.11667 -0.00047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66 -0.00046 L -0.2109 -0.1173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2" y="-5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69231E-7 4.44444E-6 L -0.08173 0.118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7" y="590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36" grpId="1" animBg="1"/>
      <p:bldP spid="3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8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26155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Treap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2.3 Deletion Method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104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Treap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의 삭제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이진 검색 트리의 경우 삭제할 노드가 리프인 경우 바로 삭제해도 문제가 발생하지 않지만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Treap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의 경우 삭제 노드는 항상 루트 노드이기 때문에 루트 노드를 잎 노드로 내려 보내는 것이 특징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루트 노드의 우선순위를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“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음수 무한대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”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로 변경하고 잎 노드로 내려 보내는 연쇄 작업 수행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</TotalTime>
  <Words>775</Words>
  <Application>Microsoft Office PowerPoint</Application>
  <PresentationFormat>A4 용지(210x297mm)</PresentationFormat>
  <Paragraphs>225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HY신명조</vt:lpstr>
      <vt:lpstr>Malgun Gothic</vt:lpstr>
      <vt:lpstr>Malgun Gothic</vt:lpstr>
      <vt:lpstr>Arial</vt:lpstr>
      <vt:lpstr>Calibri</vt:lpstr>
      <vt:lpstr>Cambria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kim-juyeon</dc:creator>
  <cp:lastModifiedBy>무스비</cp:lastModifiedBy>
  <cp:revision>396</cp:revision>
  <dcterms:created xsi:type="dcterms:W3CDTF">2015-08-26T05:18:42Z</dcterms:created>
  <dcterms:modified xsi:type="dcterms:W3CDTF">2020-08-05T18:16:56Z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2015-08-26T00:00:00Z</vt:filetime>
  </property>
</Properties>
</file>