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9" r:id="rId2"/>
    <p:sldId id="724" r:id="rId3"/>
    <p:sldId id="725" r:id="rId4"/>
    <p:sldId id="726" r:id="rId5"/>
    <p:sldId id="727" r:id="rId6"/>
    <p:sldId id="728" r:id="rId7"/>
    <p:sldId id="729" r:id="rId8"/>
    <p:sldId id="730" r:id="rId9"/>
    <p:sldId id="731" r:id="rId10"/>
    <p:sldId id="732" r:id="rId11"/>
    <p:sldId id="733" r:id="rId12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2451" autoAdjust="0"/>
  </p:normalViewPr>
  <p:slideViewPr>
    <p:cSldViewPr>
      <p:cViewPr varScale="1">
        <p:scale>
          <a:sx n="84" d="100"/>
          <a:sy n="84" d="100"/>
        </p:scale>
        <p:origin x="16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99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4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2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53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5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4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 다섯째 수준</a:t>
            </a:r>
            <a:endParaRPr lang="ko-KR" altLang="en-US" dirty="0"/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 smtClean="0"/>
              <a:t>우선순위 큐와 </a:t>
            </a:r>
            <a:r>
              <a:rPr lang="ko-KR" altLang="en-US" sz="4800" b="1" dirty="0" err="1" smtClean="0"/>
              <a:t>힙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이동혁</a:t>
            </a:r>
            <a:endParaRPr lang="en-US" altLang="ko-KR" sz="1800" b="1" dirty="0" smtClean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MNI Algorithm Study</a:t>
            </a:r>
          </a:p>
          <a:p>
            <a:pPr>
              <a:lnSpc>
                <a:spcPct val="11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2020/07/21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삭제 </a:t>
            </a:r>
            <a:r>
              <a:rPr lang="en-US" altLang="ko-KR" sz="2000" dirty="0" smtClean="0"/>
              <a:t>(2/3)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2) </a:t>
            </a:r>
            <a:r>
              <a:rPr lang="ko-KR" altLang="en-US" sz="1600" dirty="0" smtClean="0"/>
              <a:t>삽입 노드 </a:t>
            </a:r>
            <a:r>
              <a:rPr lang="en-US" altLang="ko-KR" sz="1600" dirty="0" smtClean="0"/>
              <a:t>3 &lt; </a:t>
            </a:r>
            <a:r>
              <a:rPr lang="ko-KR" altLang="en-US" sz="1600" dirty="0" smtClean="0"/>
              <a:t>자식 노드 </a:t>
            </a:r>
            <a:r>
              <a:rPr lang="en-US" altLang="ko-KR" sz="1600" dirty="0" smtClean="0"/>
              <a:t>7 </a:t>
            </a:r>
            <a:r>
              <a:rPr lang="ko-KR" altLang="en-US" sz="1600" dirty="0" smtClean="0"/>
              <a:t>이므로 교환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7" y="2060848"/>
            <a:ext cx="758266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삭제 </a:t>
            </a:r>
            <a:r>
              <a:rPr lang="en-US" altLang="ko-KR" sz="2000" dirty="0" smtClean="0"/>
              <a:t>(3/3)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3) </a:t>
            </a:r>
            <a:r>
              <a:rPr lang="ko-KR" altLang="en-US" sz="1600" dirty="0" smtClean="0"/>
              <a:t>삽입 노드 </a:t>
            </a:r>
            <a:r>
              <a:rPr lang="en-US" altLang="ko-KR" sz="1600" dirty="0" smtClean="0"/>
              <a:t>3 &lt; </a:t>
            </a:r>
            <a:r>
              <a:rPr lang="ko-KR" altLang="en-US" sz="1600" dirty="0" smtClean="0"/>
              <a:t>자식 노드 </a:t>
            </a:r>
            <a:r>
              <a:rPr lang="en-US" altLang="ko-KR" sz="1600" dirty="0" smtClean="0"/>
              <a:t>5 </a:t>
            </a:r>
            <a:r>
              <a:rPr lang="ko-KR" altLang="en-US" sz="1600" dirty="0" smtClean="0"/>
              <a:t>이므로 교환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4) </a:t>
            </a:r>
            <a:r>
              <a:rPr lang="ko-KR" altLang="en-US" sz="1600" dirty="0" smtClean="0"/>
              <a:t>삽입 노드 </a:t>
            </a:r>
            <a:r>
              <a:rPr lang="en-US" altLang="ko-KR" sz="1600" dirty="0" smtClean="0"/>
              <a:t>3 &gt; </a:t>
            </a:r>
            <a:r>
              <a:rPr lang="ko-KR" altLang="en-US" sz="1600" dirty="0" smtClean="0"/>
              <a:t>자식 노드 </a:t>
            </a:r>
            <a:r>
              <a:rPr lang="en-US" altLang="ko-KR" sz="1600" dirty="0" smtClean="0"/>
              <a:t>1, 2 </a:t>
            </a:r>
            <a:r>
              <a:rPr lang="ko-KR" altLang="en-US" sz="1600" dirty="0" smtClean="0"/>
              <a:t>이므로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성질을 만족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종료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7" y="1916832"/>
            <a:ext cx="779930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smtClean="0"/>
              <a:t>우선순위 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우선순위의 개념을 큐에 도입한 자료 구조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데이터들이 우선순위를 가지고 우선순위가 높은 데이터가 먼저 삭제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smtClean="0"/>
              <a:t>우선순위 큐 예시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네트워크 트래픽 제어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작업 스케줄링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배열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링크드리스트를</a:t>
            </a:r>
            <a:r>
              <a:rPr lang="ko-KR" altLang="en-US" sz="1600" dirty="0" smtClean="0"/>
              <a:t> 이용해 </a:t>
            </a:r>
            <a:r>
              <a:rPr lang="ko-KR" altLang="en-US" sz="1600" dirty="0" err="1" smtClean="0"/>
              <a:t>구현가능하며</a:t>
            </a:r>
            <a:r>
              <a:rPr lang="ko-KR" altLang="en-US" sz="1600" dirty="0" smtClean="0"/>
              <a:t> 배열을 사용한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트리</a:t>
            </a:r>
            <a:r>
              <a:rPr lang="en-US" altLang="ko-KR" sz="1600" dirty="0" smtClean="0"/>
              <a:t>(Heap Tree)</a:t>
            </a:r>
            <a:r>
              <a:rPr lang="ko-KR" altLang="en-US" sz="1600" dirty="0" smtClean="0"/>
              <a:t>를 이용하는 것이 가장 효율적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16378"/>
              </p:ext>
            </p:extLst>
          </p:nvPr>
        </p:nvGraphicFramePr>
        <p:xfrm>
          <a:off x="1746211" y="2348880"/>
          <a:ext cx="5649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587">
                  <a:extLst>
                    <a:ext uri="{9D8B030D-6E8A-4147-A177-3AD203B41FA5}">
                      <a16:colId xmlns:a16="http://schemas.microsoft.com/office/drawing/2014/main" val="1899468007"/>
                    </a:ext>
                  </a:extLst>
                </a:gridCol>
                <a:gridCol w="2824587">
                  <a:extLst>
                    <a:ext uri="{9D8B030D-6E8A-4147-A177-3AD203B41FA5}">
                      <a16:colId xmlns:a16="http://schemas.microsoft.com/office/drawing/2014/main" val="140876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자료 구조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삭제되는 요소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스택 </a:t>
                      </a:r>
                      <a:r>
                        <a:rPr lang="en-US" altLang="ko-KR" sz="1400" dirty="0" smtClean="0"/>
                        <a:t>(Stack)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가장 최근에 들어온 데이터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큐 </a:t>
                      </a:r>
                      <a:r>
                        <a:rPr lang="en-US" altLang="ko-KR" sz="1400" dirty="0" smtClean="0"/>
                        <a:t>(Queue)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가장 먼저 들어온 데이터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94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우선순위 큐 </a:t>
                      </a:r>
                      <a:r>
                        <a:rPr lang="en-US" altLang="ko-KR" sz="1400" dirty="0" smtClean="0"/>
                        <a:t>(Priority Queue)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가장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우선순위가 높은 데이터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311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151" y="3867278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자료 구조 별 삭제되는 요소 순서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13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트리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완전 이진 트리의 일종으로 우선순위 큐를 위하여 만들어진 자료 구조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여러 개의 값들에 대해 최대값 또는 최소값을 빠르게 찾아내도록 만들어진 구조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트리에서는 중복된 값 허용하며 최대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경우 부모 노드의 값이 무조건 자식 노드보다 큰 값을 저장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내림차순 정렬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최대 </a:t>
            </a:r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오름차순 정렬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최소 </a:t>
            </a:r>
            <a:r>
              <a:rPr lang="ko-KR" altLang="en-US" sz="1400" dirty="0" err="1" smtClean="0"/>
              <a:t>힙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98191"/>
              </p:ext>
            </p:extLst>
          </p:nvPr>
        </p:nvGraphicFramePr>
        <p:xfrm>
          <a:off x="1294433" y="2348880"/>
          <a:ext cx="65527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37">
                  <a:extLst>
                    <a:ext uri="{9D8B030D-6E8A-4147-A177-3AD203B41FA5}">
                      <a16:colId xmlns:a16="http://schemas.microsoft.com/office/drawing/2014/main" val="2532895668"/>
                    </a:ext>
                  </a:extLst>
                </a:gridCol>
                <a:gridCol w="2089882">
                  <a:extLst>
                    <a:ext uri="{9D8B030D-6E8A-4147-A177-3AD203B41FA5}">
                      <a16:colId xmlns:a16="http://schemas.microsoft.com/office/drawing/2014/main" val="1443947461"/>
                    </a:ext>
                  </a:extLst>
                </a:gridCol>
                <a:gridCol w="1883110">
                  <a:extLst>
                    <a:ext uri="{9D8B030D-6E8A-4147-A177-3AD203B41FA5}">
                      <a16:colId xmlns:a16="http://schemas.microsoft.com/office/drawing/2014/main" val="266056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우선순위 큐를 구현하는 방법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삽입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삭제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순서없는</a:t>
                      </a:r>
                      <a:r>
                        <a:rPr lang="ko-KR" altLang="en-US" sz="1400" baseline="0" dirty="0" smtClean="0"/>
                        <a:t> 배열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순서없는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링크드리스트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O(n)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7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정렬된 배열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정렬된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링크드리스트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힙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(Heap)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</a:t>
                      </a:r>
                      <a:r>
                        <a:rPr lang="en-US" altLang="ko-KR" sz="1400" dirty="0" err="1" smtClean="0"/>
                        <a:t>logn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O(</a:t>
                      </a:r>
                      <a:r>
                        <a:rPr lang="en-US" altLang="ko-KR" sz="1400" dirty="0" err="1" smtClean="0"/>
                        <a:t>logn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5797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39732" y="4573920"/>
            <a:ext cx="3799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우선순위 큐 구현 방법에 따른 </a:t>
            </a:r>
            <a:r>
              <a:rPr lang="ko-KR" altLang="en-US" sz="1400" dirty="0" err="1" smtClean="0"/>
              <a:t>시간복잡도</a:t>
            </a:r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04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트리의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최대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(Maximum Heap)</a:t>
            </a:r>
          </a:p>
          <a:p>
            <a:pPr lvl="2"/>
            <a:r>
              <a:rPr lang="ko-KR" altLang="en-US" sz="1400" dirty="0" smtClean="0"/>
              <a:t>부모 노드의 키 값이 자식 노드의 키 값보다 크거나 같은 완전 이진 트리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부모 노드 </a:t>
            </a:r>
            <a:r>
              <a:rPr lang="en-US" altLang="ko-KR" sz="1400" dirty="0" smtClean="0"/>
              <a:t>&gt;= </a:t>
            </a:r>
            <a:r>
              <a:rPr lang="ko-KR" altLang="en-US" sz="1400" dirty="0" smtClean="0"/>
              <a:t>자식 노드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루트 노드의 값은 최대값을 의미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068960"/>
            <a:ext cx="3835312" cy="25922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5760" y="564820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최대 </a:t>
            </a:r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예시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1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트리의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종류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최소 </a:t>
            </a:r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(Minimum Heap)</a:t>
            </a:r>
          </a:p>
          <a:p>
            <a:pPr lvl="2"/>
            <a:r>
              <a:rPr lang="ko-KR" altLang="en-US" sz="1400" dirty="0" smtClean="0"/>
              <a:t>부모 노드의 키 값이 자식 노드의 키 값보다 작거나 같은 완전 이진 트리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부모 노드 </a:t>
            </a:r>
            <a:r>
              <a:rPr lang="en-US" altLang="ko-KR" sz="1400" dirty="0" smtClean="0"/>
              <a:t>&lt;= </a:t>
            </a:r>
            <a:r>
              <a:rPr lang="ko-KR" altLang="en-US" sz="1400" dirty="0" smtClean="0"/>
              <a:t>자식 노드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루트 노드의 값은 최소값을 의미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795" y="3060485"/>
            <a:ext cx="3835311" cy="2592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5760" y="5648209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최소 </a:t>
            </a:r>
            <a:r>
              <a:rPr lang="ko-KR" altLang="en-US" sz="1400" dirty="0" err="1" smtClean="0"/>
              <a:t>힙</a:t>
            </a:r>
            <a:r>
              <a:rPr lang="ko-KR" altLang="en-US" sz="1400" dirty="0" smtClean="0"/>
              <a:t> 예시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1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삽입 </a:t>
            </a:r>
            <a:r>
              <a:rPr lang="en-US" altLang="ko-KR" sz="2000" dirty="0" smtClean="0"/>
              <a:t>(1/3)</a:t>
            </a:r>
            <a:endParaRPr lang="en-US" altLang="ko-KR" sz="2000" dirty="0" smtClean="0"/>
          </a:p>
          <a:p>
            <a:pPr lvl="1"/>
            <a:r>
              <a:rPr lang="ko-KR" altLang="en-US" sz="1600" dirty="0" err="1" smtClean="0"/>
              <a:t>힙에</a:t>
            </a:r>
            <a:r>
              <a:rPr lang="ko-KR" altLang="en-US" sz="1600" dirty="0" smtClean="0"/>
              <a:t> 새로운 요소가 삽입되면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마지막 인덱스에 삽입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새로운 노드를 부모 노드들과 비교 및 교환을 통해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성질을 만족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1) </a:t>
            </a:r>
            <a:r>
              <a:rPr lang="ko-KR" altLang="en-US" sz="1600" dirty="0" smtClean="0"/>
              <a:t>인덱스 순으로 가장 마지막 위치</a:t>
            </a:r>
            <a:r>
              <a:rPr lang="en-US" altLang="ko-KR" sz="1600" dirty="0" smtClean="0"/>
              <a:t>(Index: 10, Key: 3)</a:t>
            </a:r>
            <a:r>
              <a:rPr lang="ko-KR" altLang="en-US" sz="1600" dirty="0" smtClean="0"/>
              <a:t>에 이어서 새로운 요소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을 삽입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924944"/>
            <a:ext cx="398476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삽입 </a:t>
            </a:r>
            <a:r>
              <a:rPr lang="en-US" altLang="ko-KR" sz="2000" dirty="0" smtClean="0"/>
              <a:t>(2/3)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2) </a:t>
            </a:r>
            <a:r>
              <a:rPr lang="ko-KR" altLang="en-US" sz="1600" dirty="0" smtClean="0"/>
              <a:t>부모 노드 </a:t>
            </a:r>
            <a:r>
              <a:rPr lang="en-US" altLang="ko-KR" sz="1600" dirty="0"/>
              <a:t>4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삽입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노드 </a:t>
            </a:r>
            <a:r>
              <a:rPr lang="en-US" altLang="ko-KR" sz="1600" dirty="0" smtClean="0"/>
              <a:t>8 </a:t>
            </a:r>
            <a:r>
              <a:rPr lang="ko-KR" altLang="en-US" sz="1600" dirty="0" smtClean="0"/>
              <a:t>이므로 교환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1" y="1988840"/>
            <a:ext cx="717109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삽입 </a:t>
            </a:r>
            <a:r>
              <a:rPr lang="en-US" altLang="ko-KR" sz="2000" dirty="0" smtClean="0"/>
              <a:t>(3/3)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3) </a:t>
            </a:r>
            <a:r>
              <a:rPr lang="ko-KR" altLang="en-US" sz="1600" dirty="0" smtClean="0"/>
              <a:t>부모 노드 </a:t>
            </a:r>
            <a:r>
              <a:rPr lang="en-US" altLang="ko-KR" sz="1600" dirty="0" smtClean="0"/>
              <a:t>7 &lt; </a:t>
            </a:r>
            <a:r>
              <a:rPr lang="ko-KR" altLang="en-US" sz="1600" dirty="0" smtClean="0"/>
              <a:t>삽입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노드 </a:t>
            </a:r>
            <a:r>
              <a:rPr lang="en-US" altLang="ko-KR" sz="1600" dirty="0" smtClean="0"/>
              <a:t>8 </a:t>
            </a:r>
            <a:r>
              <a:rPr lang="ko-KR" altLang="en-US" sz="1600" dirty="0" smtClean="0"/>
              <a:t>이므로 교환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4) </a:t>
            </a:r>
            <a:r>
              <a:rPr lang="ko-KR" altLang="en-US" sz="1600" dirty="0" smtClean="0"/>
              <a:t>부모 노드 </a:t>
            </a:r>
            <a:r>
              <a:rPr lang="en-US" altLang="ko-KR" sz="1600" dirty="0" smtClean="0"/>
              <a:t>9 &gt; </a:t>
            </a:r>
            <a:r>
              <a:rPr lang="ko-KR" altLang="en-US" sz="1600" dirty="0" smtClean="0"/>
              <a:t>삽입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자식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노드 </a:t>
            </a:r>
            <a:r>
              <a:rPr lang="en-US" altLang="ko-KR" sz="1600" dirty="0" smtClean="0"/>
              <a:t>8 </a:t>
            </a:r>
            <a:r>
              <a:rPr lang="ko-KR" altLang="en-US" sz="1600" dirty="0" smtClean="0"/>
              <a:t>이므로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성질을 만족 </a:t>
            </a:r>
            <a:r>
              <a:rPr lang="en-US" altLang="ko-KR" sz="1600" dirty="0" smtClean="0"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ym typeface="Wingdings" panose="05000000000000000000" pitchFamily="2" charset="2"/>
              </a:rPr>
              <a:t>종료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17" y="1916832"/>
            <a:ext cx="69380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49116" y="871001"/>
            <a:ext cx="8643364" cy="5328593"/>
          </a:xfrm>
        </p:spPr>
        <p:txBody>
          <a:bodyPr/>
          <a:lstStyle/>
          <a:p>
            <a:r>
              <a:rPr lang="ko-KR" altLang="en-US" sz="2000" dirty="0" err="1" smtClean="0"/>
              <a:t>힙</a:t>
            </a:r>
            <a:r>
              <a:rPr lang="ko-KR" altLang="en-US" sz="2000" dirty="0" err="1" smtClean="0"/>
              <a:t>의</a:t>
            </a:r>
            <a:r>
              <a:rPr lang="ko-KR" altLang="en-US" sz="2000" dirty="0" smtClean="0"/>
              <a:t> 삭제 </a:t>
            </a:r>
            <a:r>
              <a:rPr lang="en-US" altLang="ko-KR" sz="2000" dirty="0" smtClean="0"/>
              <a:t>(1/3)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최대 </a:t>
            </a:r>
            <a:r>
              <a:rPr lang="ko-KR" altLang="en-US" sz="1600" dirty="0" err="1" smtClean="0"/>
              <a:t>힙에서</a:t>
            </a:r>
            <a:r>
              <a:rPr lang="ko-KR" altLang="en-US" sz="1600" dirty="0" smtClean="0"/>
              <a:t> 최대값은 루트 노드이므로 루트 노드가 삭제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삭제된 루트 노드에는 </a:t>
            </a:r>
            <a:r>
              <a:rPr lang="ko-KR" altLang="en-US" sz="1600" dirty="0" err="1" smtClean="0"/>
              <a:t>힙의</a:t>
            </a:r>
            <a:r>
              <a:rPr lang="ko-KR" altLang="en-US" sz="1600" dirty="0" smtClean="0"/>
              <a:t> 마지막 인덱스 노드를 가져온 이후 </a:t>
            </a:r>
            <a:r>
              <a:rPr lang="ko-KR" altLang="en-US" sz="1600" dirty="0" err="1" smtClean="0"/>
              <a:t>힙을</a:t>
            </a:r>
            <a:r>
              <a:rPr lang="ko-KR" altLang="en-US" sz="1600" dirty="0" smtClean="0"/>
              <a:t> 재구성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1) </a:t>
            </a:r>
            <a:r>
              <a:rPr lang="ko-KR" altLang="en-US" sz="1600" dirty="0" smtClean="0"/>
              <a:t>최대값인 루트 노드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를 삭제하고 마지막 인덱스의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을 루트 노드로 이동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2400" dirty="0" smtClean="0"/>
              <a:t>우선순위 큐와 </a:t>
            </a:r>
            <a:r>
              <a:rPr lang="ko-KR" altLang="en-US" sz="2400" dirty="0" err="1" smtClean="0"/>
              <a:t>힙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68" y="2780928"/>
            <a:ext cx="714936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49012</TotalTime>
  <Words>489</Words>
  <Application>Microsoft Office PowerPoint</Application>
  <PresentationFormat>화면 슬라이드 쇼(4:3)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HY신명조</vt:lpstr>
      <vt:lpstr>굴림</vt:lpstr>
      <vt:lpstr>맑은 고딕</vt:lpstr>
      <vt:lpstr>Arial</vt:lpstr>
      <vt:lpstr>Wingdings</vt:lpstr>
      <vt:lpstr>Office 테마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  <vt:lpstr>우선순위 큐와 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이동혁</cp:lastModifiedBy>
  <cp:revision>1648</cp:revision>
  <cp:lastPrinted>2018-05-30T04:34:02Z</cp:lastPrinted>
  <dcterms:created xsi:type="dcterms:W3CDTF">2012-08-24T07:30:07Z</dcterms:created>
  <dcterms:modified xsi:type="dcterms:W3CDTF">2020-08-06T04:23:35Z</dcterms:modified>
</cp:coreProperties>
</file>