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30"/>
  </p:notesMasterIdLst>
  <p:handoutMasterIdLst>
    <p:handoutMasterId r:id="rId31"/>
  </p:handoutMasterIdLst>
  <p:sldIdLst>
    <p:sldId id="265" r:id="rId3"/>
    <p:sldId id="270" r:id="rId4"/>
    <p:sldId id="268" r:id="rId5"/>
    <p:sldId id="271" r:id="rId6"/>
    <p:sldId id="266" r:id="rId7"/>
    <p:sldId id="272" r:id="rId8"/>
    <p:sldId id="267" r:id="rId9"/>
    <p:sldId id="275" r:id="rId10"/>
    <p:sldId id="276" r:id="rId11"/>
    <p:sldId id="273" r:id="rId12"/>
    <p:sldId id="269" r:id="rId13"/>
    <p:sldId id="277" r:id="rId14"/>
    <p:sldId id="278" r:id="rId15"/>
    <p:sldId id="279" r:id="rId16"/>
    <p:sldId id="281" r:id="rId17"/>
    <p:sldId id="288" r:id="rId18"/>
    <p:sldId id="289" r:id="rId19"/>
    <p:sldId id="291" r:id="rId20"/>
    <p:sldId id="290" r:id="rId21"/>
    <p:sldId id="280" r:id="rId22"/>
    <p:sldId id="282" r:id="rId23"/>
    <p:sldId id="283" r:id="rId24"/>
    <p:sldId id="284" r:id="rId25"/>
    <p:sldId id="285" r:id="rId26"/>
    <p:sldId id="287" r:id="rId27"/>
    <p:sldId id="274"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90F9E6-9B14-46E5-9D23-726B6CFDEF87}">
          <p14:sldIdLst>
            <p14:sldId id="265"/>
            <p14:sldId id="270"/>
            <p14:sldId id="268"/>
            <p14:sldId id="271"/>
            <p14:sldId id="266"/>
            <p14:sldId id="272"/>
            <p14:sldId id="267"/>
            <p14:sldId id="275"/>
            <p14:sldId id="276"/>
            <p14:sldId id="273"/>
            <p14:sldId id="269"/>
            <p14:sldId id="277"/>
            <p14:sldId id="278"/>
            <p14:sldId id="279"/>
            <p14:sldId id="281"/>
            <p14:sldId id="288"/>
            <p14:sldId id="289"/>
            <p14:sldId id="291"/>
            <p14:sldId id="290"/>
            <p14:sldId id="280"/>
            <p14:sldId id="282"/>
            <p14:sldId id="283"/>
            <p14:sldId id="284"/>
            <p14:sldId id="285"/>
            <p14:sldId id="287"/>
            <p14:sldId id="274"/>
            <p14:sldId id="28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6754" autoAdjust="0"/>
  </p:normalViewPr>
  <p:slideViewPr>
    <p:cSldViewPr snapToGrid="0" showGuides="1">
      <p:cViewPr varScale="1">
        <p:scale>
          <a:sx n="116" d="100"/>
          <a:sy n="116" d="100"/>
        </p:scale>
        <p:origin x="108" y="276"/>
      </p:cViewPr>
      <p:guideLst>
        <p:guide orient="horz" pos="2160"/>
        <p:guide pos="3840"/>
      </p:guideLst>
    </p:cSldViewPr>
  </p:slideViewPr>
  <p:outlineViewPr>
    <p:cViewPr>
      <p:scale>
        <a:sx n="33" d="100"/>
        <a:sy n="33" d="100"/>
      </p:scale>
      <p:origin x="0" y="-9540"/>
    </p:cViewPr>
  </p:outlineViewPr>
  <p:notesTextViewPr>
    <p:cViewPr>
      <p:scale>
        <a:sx n="1" d="1"/>
        <a:sy n="1" d="1"/>
      </p:scale>
      <p:origin x="0" y="0"/>
    </p:cViewPr>
  </p:notesText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7/16/2015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7/16/2015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7/16/2015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dirty="0"/>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7/16/2015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7/16/2015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7/16/2015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7/16/2015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7/16/2015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 name="Title 1"/>
          <p:cNvSpPr>
            <a:spLocks noGrp="1"/>
          </p:cNvSpPr>
          <p:nvPr>
            <p:ph type="title"/>
          </p:nvPr>
        </p:nvSpPr>
        <p:spPr>
          <a:xfrm>
            <a:off x="1241658" y="1709738"/>
            <a:ext cx="10105791" cy="2862262"/>
          </a:xfrm>
        </p:spPr>
        <p:txBody>
          <a:bodyPr anchor="b"/>
          <a:lstStyle>
            <a:lvl1pPr>
              <a:defRPr sz="6000"/>
            </a:lvl1pPr>
          </a:lstStyle>
          <a:p>
            <a:r>
              <a:rPr lang="en-US" smtClean="0"/>
              <a:t>Click to edit Master title style</a:t>
            </a:r>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7/16/2015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4EAB7D7-3608-4730-B2E2-670834DF882C}" type="datetimeFigureOut">
              <a:rPr lang="en-US" smtClean="0"/>
              <a:t>7/16/2015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2324100" y="274638"/>
            <a:ext cx="902335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EAB7D7-3608-4730-B2E2-670834DF882C}" type="datetimeFigureOut">
              <a:rPr lang="en-US" smtClean="0"/>
              <a:t>7/16/2015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7/16/2015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7/16/2015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7/16/2015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AB7D7-3608-4730-B2E2-670834DF882C}" type="datetimeFigureOut">
              <a:rPr lang="en-US" smtClean="0"/>
              <a:pPr/>
              <a:t>7/16/2015</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7BAC7-FE87-40F6-AA24-4F4685D1B022}" type="slidenum">
              <a:rPr lang="en-US" smtClean="0"/>
              <a:t>‹#›</a:t>
            </a:fld>
            <a:endParaRPr lang="en-US"/>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localhost:8443/ds-web/rest/secure/user/register/create" TargetMode="External"/><Relationship Id="rId2" Type="http://schemas.openxmlformats.org/officeDocument/2006/relationships/hyperlink" Target="http://localhost:8080/ds-web/rest/general/country/all"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hyperlink" Target="https://jersey.java.net/" TargetMode="External"/><Relationship Id="rId3" Type="http://schemas.openxmlformats.org/officeDocument/2006/relationships/hyperlink" Target="http://www.eclipse.org/" TargetMode="External"/><Relationship Id="rId7" Type="http://schemas.openxmlformats.org/officeDocument/2006/relationships/hyperlink" Target="http://hibernate.org/orm/" TargetMode="External"/><Relationship Id="rId2" Type="http://schemas.openxmlformats.org/officeDocument/2006/relationships/hyperlink" Target="https://tomcat.apache.org/download-80.cgi" TargetMode="External"/><Relationship Id="rId1" Type="http://schemas.openxmlformats.org/officeDocument/2006/relationships/slideLayout" Target="../slideLayouts/slideLayout4.xml"/><Relationship Id="rId6" Type="http://schemas.openxmlformats.org/officeDocument/2006/relationships/hyperlink" Target="https://spring.io/" TargetMode="External"/><Relationship Id="rId5" Type="http://schemas.openxmlformats.org/officeDocument/2006/relationships/hyperlink" Target="https://maven.apache.org/" TargetMode="External"/><Relationship Id="rId4" Type="http://schemas.openxmlformats.org/officeDocument/2006/relationships/hyperlink" Target="http://www.postgresql.org/" TargetMode="External"/><Relationship Id="rId9" Type="http://schemas.openxmlformats.org/officeDocument/2006/relationships/hyperlink" Target="https://aws.amazon.com/"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www.joda.org/joda-time/" TargetMode="External"/><Relationship Id="rId2" Type="http://schemas.openxmlformats.org/officeDocument/2006/relationships/hyperlink" Target="http://www.jasypt.org/" TargetMode="External"/><Relationship Id="rId1" Type="http://schemas.openxmlformats.org/officeDocument/2006/relationships/slideLayout" Target="../slideLayouts/slideLayout4.xml"/><Relationship Id="rId6" Type="http://schemas.openxmlformats.org/officeDocument/2006/relationships/hyperlink" Target="http://developer.android.com/tools/studio/index.html" TargetMode="External"/><Relationship Id="rId5" Type="http://schemas.openxmlformats.org/officeDocument/2006/relationships/hyperlink" Target="http://logging.apache.org/log4j/2.x/" TargetMode="External"/><Relationship Id="rId4" Type="http://schemas.openxmlformats.org/officeDocument/2006/relationships/hyperlink" Target="http://junit.or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www.papaki.gr/" TargetMode="External"/><Relationship Id="rId2" Type="http://schemas.openxmlformats.org/officeDocument/2006/relationships/hyperlink" Target="https://uniregistry.com/"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44386" y="5502728"/>
            <a:ext cx="9144000" cy="1355271"/>
          </a:xfrm>
        </p:spPr>
        <p:txBody>
          <a:bodyPr/>
          <a:lstStyle/>
          <a:p>
            <a:r>
              <a:rPr lang="en-US" dirty="0" smtClean="0"/>
              <a:t>ALTIN CIPI (M1309)</a:t>
            </a:r>
          </a:p>
          <a:p>
            <a:r>
              <a:rPr lang="en-US" dirty="0" smtClean="0"/>
              <a:t>VASILIS SKOURTIS (M1341)</a:t>
            </a:r>
          </a:p>
          <a:p>
            <a:r>
              <a:rPr lang="en-US" dirty="0" smtClean="0"/>
              <a:t>EYAGGELOS KARAGEORGOS (M1364)</a:t>
            </a:r>
            <a:endParaRPr lang="en-US" dirty="0"/>
          </a:p>
        </p:txBody>
      </p:sp>
      <p:sp>
        <p:nvSpPr>
          <p:cNvPr id="2" name="Title 1"/>
          <p:cNvSpPr>
            <a:spLocks noGrp="1"/>
          </p:cNvSpPr>
          <p:nvPr>
            <p:ph type="ctrTitle"/>
          </p:nvPr>
        </p:nvSpPr>
        <p:spPr>
          <a:xfrm>
            <a:off x="1475014" y="0"/>
            <a:ext cx="9144000" cy="5029200"/>
          </a:xfrm>
        </p:spPr>
        <p:txBody>
          <a:bodyPr>
            <a:normAutofit fontScale="90000"/>
          </a:bodyPr>
          <a:lstStyle/>
          <a:p>
            <a:r>
              <a:rPr lang="en-US" dirty="0" smtClean="0"/>
              <a:t>E-voting (polling) Android Mobile App (</a:t>
            </a:r>
            <a:r>
              <a:rPr lang="en-US" dirty="0" err="1" smtClean="0"/>
              <a:t>VoteForIt</a:t>
            </a:r>
            <a:r>
              <a:rPr lang="en-US" dirty="0" smtClean="0"/>
              <a:t>)</a:t>
            </a:r>
            <a:br>
              <a:rPr lang="en-US" dirty="0" smtClean="0"/>
            </a:br>
            <a:r>
              <a:rPr lang="en-US" dirty="0" smtClean="0"/>
              <a:t>+</a:t>
            </a:r>
            <a:br>
              <a:rPr lang="en-US" dirty="0" smtClean="0"/>
            </a:br>
            <a:r>
              <a:rPr lang="en-US" dirty="0" smtClean="0"/>
              <a:t>System Backend</a:t>
            </a:r>
            <a:br>
              <a:rPr lang="en-US" dirty="0" smtClean="0"/>
            </a:br>
            <a:r>
              <a:rPr lang="en-US" dirty="0" smtClean="0"/>
              <a:t>+</a:t>
            </a:r>
            <a:br>
              <a:rPr lang="en-US" dirty="0" smtClean="0"/>
            </a:br>
            <a:r>
              <a:rPr lang="en-US" dirty="0" smtClean="0"/>
              <a:t>Custom Load Balancer</a:t>
            </a:r>
            <a:endParaRPr lang="en-US" dirty="0"/>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62100" y="2465613"/>
            <a:ext cx="9791700" cy="3711349"/>
          </a:xfrm>
        </p:spPr>
        <p:txBody>
          <a:bodyPr/>
          <a:lstStyle/>
          <a:p>
            <a:r>
              <a:rPr lang="en-US" dirty="0" smtClean="0"/>
              <a:t>Persistence.xml</a:t>
            </a:r>
          </a:p>
          <a:p>
            <a:pPr lvl="1"/>
            <a:r>
              <a:rPr lang="en-US" dirty="0" smtClean="0"/>
              <a:t>Two persistence units defined</a:t>
            </a:r>
          </a:p>
          <a:p>
            <a:pPr lvl="2"/>
            <a:r>
              <a:rPr lang="en-US" dirty="0"/>
              <a:t>d</a:t>
            </a:r>
            <a:r>
              <a:rPr lang="en-US" dirty="0" smtClean="0"/>
              <a:t>s : the primary for writes</a:t>
            </a:r>
          </a:p>
          <a:p>
            <a:pPr lvl="2"/>
            <a:r>
              <a:rPr lang="en-US" dirty="0" err="1" smtClean="0"/>
              <a:t>ds_read</a:t>
            </a:r>
            <a:r>
              <a:rPr lang="en-US" dirty="0" smtClean="0"/>
              <a:t> : the replica for reads </a:t>
            </a:r>
          </a:p>
          <a:p>
            <a:r>
              <a:rPr lang="en-US" dirty="0" smtClean="0"/>
              <a:t>Various .</a:t>
            </a:r>
            <a:r>
              <a:rPr lang="en-US" dirty="0" err="1" smtClean="0"/>
              <a:t>sql</a:t>
            </a:r>
            <a:r>
              <a:rPr lang="en-US" dirty="0" smtClean="0"/>
              <a:t> files that contain queries for the database initialization</a:t>
            </a:r>
          </a:p>
          <a:p>
            <a:r>
              <a:rPr lang="en-US" dirty="0" smtClean="0"/>
              <a:t>The </a:t>
            </a:r>
            <a:r>
              <a:rPr lang="en-US" dirty="0"/>
              <a:t>M</a:t>
            </a:r>
            <a:r>
              <a:rPr lang="en-US" dirty="0" smtClean="0"/>
              <a:t>odel Objects of the backend system.</a:t>
            </a:r>
            <a:endParaRPr lang="el-GR" dirty="0"/>
          </a:p>
        </p:txBody>
      </p:sp>
      <p:sp>
        <p:nvSpPr>
          <p:cNvPr id="3" name="Title 2"/>
          <p:cNvSpPr>
            <a:spLocks noGrp="1"/>
          </p:cNvSpPr>
          <p:nvPr>
            <p:ph type="title"/>
          </p:nvPr>
        </p:nvSpPr>
        <p:spPr>
          <a:xfrm>
            <a:off x="4966607" y="283482"/>
            <a:ext cx="2982686" cy="1325563"/>
          </a:xfrm>
        </p:spPr>
        <p:txBody>
          <a:bodyPr/>
          <a:lstStyle/>
          <a:p>
            <a:r>
              <a:rPr lang="en-US" dirty="0"/>
              <a:t>d</a:t>
            </a:r>
            <a:r>
              <a:rPr lang="en-US" dirty="0" smtClean="0"/>
              <a:t>s-model</a:t>
            </a:r>
            <a:endParaRPr lang="el-GR" dirty="0"/>
          </a:p>
        </p:txBody>
      </p:sp>
    </p:spTree>
    <p:extLst>
      <p:ext uri="{BB962C8B-B14F-4D97-AF65-F5344CB8AC3E}">
        <p14:creationId xmlns:p14="http://schemas.microsoft.com/office/powerpoint/2010/main" val="93151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813"/>
            <a:ext cx="12192000" cy="6532373"/>
          </a:xfrm>
          <a:prstGeom prst="rect">
            <a:avLst/>
          </a:prstGeom>
        </p:spPr>
      </p:pic>
    </p:spTree>
    <p:extLst>
      <p:ext uri="{BB962C8B-B14F-4D97-AF65-F5344CB8AC3E}">
        <p14:creationId xmlns:p14="http://schemas.microsoft.com/office/powerpoint/2010/main" val="328457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61357" y="1825625"/>
            <a:ext cx="10292443" cy="4351338"/>
          </a:xfrm>
        </p:spPr>
        <p:txBody>
          <a:bodyPr/>
          <a:lstStyle/>
          <a:p>
            <a:r>
              <a:rPr lang="en-US" dirty="0" smtClean="0"/>
              <a:t>DAO</a:t>
            </a:r>
          </a:p>
          <a:p>
            <a:pPr lvl="1"/>
            <a:r>
              <a:rPr lang="en-US" dirty="0" err="1" smtClean="0"/>
              <a:t>AbstractDAO</a:t>
            </a:r>
            <a:r>
              <a:rPr lang="en-US" dirty="0" smtClean="0"/>
              <a:t> and </a:t>
            </a:r>
            <a:r>
              <a:rPr lang="en-US" dirty="0"/>
              <a:t>t</a:t>
            </a:r>
            <a:r>
              <a:rPr lang="en-US" dirty="0" smtClean="0"/>
              <a:t>wo implementations of it</a:t>
            </a:r>
          </a:p>
          <a:p>
            <a:pPr lvl="2"/>
            <a:r>
              <a:rPr lang="en-US" dirty="0" smtClean="0"/>
              <a:t>One that uses the entity manager of the primary database for the write operations</a:t>
            </a:r>
          </a:p>
          <a:p>
            <a:pPr lvl="2"/>
            <a:r>
              <a:rPr lang="en-US" dirty="0" smtClean="0"/>
              <a:t>One that uses the entity manager of the read replica database for the read operations</a:t>
            </a:r>
          </a:p>
          <a:p>
            <a:pPr lvl="1"/>
            <a:r>
              <a:rPr lang="en-US" dirty="0" smtClean="0"/>
              <a:t>Two DAOs for every entity in the ds-model (one for each implementation)</a:t>
            </a:r>
          </a:p>
          <a:p>
            <a:r>
              <a:rPr lang="en-US" dirty="0" smtClean="0"/>
              <a:t>SERVICES</a:t>
            </a:r>
          </a:p>
          <a:p>
            <a:pPr lvl="1"/>
            <a:r>
              <a:rPr lang="en-US" dirty="0" err="1" smtClean="0"/>
              <a:t>AbstractService</a:t>
            </a:r>
            <a:r>
              <a:rPr lang="en-US" dirty="0" smtClean="0"/>
              <a:t> and two implementations of it</a:t>
            </a:r>
          </a:p>
          <a:p>
            <a:pPr lvl="2"/>
            <a:r>
              <a:rPr lang="en-US" dirty="0" smtClean="0"/>
              <a:t>Each implementation uses its corresponding DAO</a:t>
            </a:r>
          </a:p>
          <a:p>
            <a:pPr lvl="2"/>
            <a:r>
              <a:rPr lang="en-US" dirty="0" smtClean="0"/>
              <a:t>Every function in the DAO is provided also as a service</a:t>
            </a:r>
          </a:p>
          <a:p>
            <a:pPr lvl="1"/>
            <a:r>
              <a:rPr lang="en-US" dirty="0" smtClean="0"/>
              <a:t>Two Services for every entity in the ds-model (one for each implementation)</a:t>
            </a:r>
            <a:endParaRPr lang="el-GR" dirty="0"/>
          </a:p>
        </p:txBody>
      </p:sp>
      <p:sp>
        <p:nvSpPr>
          <p:cNvPr id="4" name="Title 3"/>
          <p:cNvSpPr>
            <a:spLocks noGrp="1"/>
          </p:cNvSpPr>
          <p:nvPr>
            <p:ph type="title"/>
          </p:nvPr>
        </p:nvSpPr>
        <p:spPr/>
        <p:txBody>
          <a:bodyPr/>
          <a:lstStyle/>
          <a:p>
            <a:pPr algn="ctr"/>
            <a:r>
              <a:rPr lang="en-US" dirty="0"/>
              <a:t>d</a:t>
            </a:r>
            <a:r>
              <a:rPr lang="en-US" dirty="0" smtClean="0"/>
              <a:t>s-</a:t>
            </a:r>
            <a:r>
              <a:rPr lang="en-US" dirty="0" err="1" smtClean="0"/>
              <a:t>dao</a:t>
            </a:r>
            <a:endParaRPr lang="el-GR" dirty="0"/>
          </a:p>
        </p:txBody>
      </p:sp>
    </p:spTree>
    <p:extLst>
      <p:ext uri="{BB962C8B-B14F-4D97-AF65-F5344CB8AC3E}">
        <p14:creationId xmlns:p14="http://schemas.microsoft.com/office/powerpoint/2010/main" val="266756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69699" y="1825625"/>
            <a:ext cx="10007257" cy="4705804"/>
          </a:xfrm>
        </p:spPr>
        <p:txBody>
          <a:bodyPr>
            <a:normAutofit fontScale="77500" lnSpcReduction="20000"/>
          </a:bodyPr>
          <a:lstStyle/>
          <a:p>
            <a:r>
              <a:rPr lang="en-US" dirty="0" smtClean="0"/>
              <a:t>Data Transfer Objects</a:t>
            </a:r>
          </a:p>
          <a:p>
            <a:pPr lvl="1"/>
            <a:r>
              <a:rPr lang="en-US" dirty="0" smtClean="0"/>
              <a:t>It is the common “language” that the clients and the servers speak.</a:t>
            </a:r>
          </a:p>
          <a:p>
            <a:pPr lvl="1"/>
            <a:r>
              <a:rPr lang="en-US" dirty="0" smtClean="0"/>
              <a:t>All the DTOs exist exactly the same in the android application so that the parsing of the </a:t>
            </a:r>
            <a:r>
              <a:rPr lang="en-US" dirty="0" err="1" smtClean="0"/>
              <a:t>json</a:t>
            </a:r>
            <a:r>
              <a:rPr lang="en-US" dirty="0" smtClean="0"/>
              <a:t> messages is the same in both sides.</a:t>
            </a:r>
          </a:p>
          <a:p>
            <a:r>
              <a:rPr lang="en-US" dirty="0" err="1" smtClean="0"/>
              <a:t>ErrorDTO</a:t>
            </a:r>
            <a:r>
              <a:rPr lang="en-US" dirty="0"/>
              <a:t>:</a:t>
            </a:r>
            <a:r>
              <a:rPr lang="en-US" dirty="0" smtClean="0"/>
              <a:t> send it to the client if something goes wrong</a:t>
            </a:r>
          </a:p>
          <a:p>
            <a:r>
              <a:rPr lang="en-US" dirty="0" err="1" smtClean="0"/>
              <a:t>SimpleDTO</a:t>
            </a:r>
            <a:r>
              <a:rPr lang="en-US" dirty="0" smtClean="0"/>
              <a:t>: send it to the client if you want to respond with only a message</a:t>
            </a:r>
          </a:p>
          <a:p>
            <a:r>
              <a:rPr lang="en-US" dirty="0" err="1" smtClean="0"/>
              <a:t>InDTOs</a:t>
            </a:r>
            <a:endParaRPr lang="en-US" dirty="0" smtClean="0"/>
          </a:p>
          <a:p>
            <a:pPr lvl="1"/>
            <a:r>
              <a:rPr lang="en-US" dirty="0" smtClean="0"/>
              <a:t>the DTOs that the clients send to the servers</a:t>
            </a:r>
          </a:p>
          <a:p>
            <a:pPr lvl="1"/>
            <a:r>
              <a:rPr lang="en-US" dirty="0" smtClean="0"/>
              <a:t>From JSON messages to DTOs</a:t>
            </a:r>
          </a:p>
          <a:p>
            <a:pPr lvl="1"/>
            <a:r>
              <a:rPr lang="en-US" dirty="0" smtClean="0"/>
              <a:t>The input of the rest services</a:t>
            </a:r>
          </a:p>
          <a:p>
            <a:r>
              <a:rPr lang="en-US" dirty="0" err="1" smtClean="0"/>
              <a:t>OutDTOs</a:t>
            </a:r>
            <a:endParaRPr lang="en-US" dirty="0" smtClean="0"/>
          </a:p>
          <a:p>
            <a:pPr lvl="1"/>
            <a:r>
              <a:rPr lang="en-US" dirty="0" smtClean="0"/>
              <a:t>the DTOs that the server responds to the client</a:t>
            </a:r>
          </a:p>
          <a:p>
            <a:pPr lvl="1"/>
            <a:r>
              <a:rPr lang="en-US" dirty="0" smtClean="0"/>
              <a:t>From DTOs to JSON messages</a:t>
            </a:r>
          </a:p>
          <a:p>
            <a:pPr lvl="1"/>
            <a:r>
              <a:rPr lang="en-US" dirty="0" smtClean="0"/>
              <a:t>The output of the rest services</a:t>
            </a:r>
          </a:p>
          <a:p>
            <a:r>
              <a:rPr lang="en-US" dirty="0" smtClean="0"/>
              <a:t>One </a:t>
            </a:r>
            <a:r>
              <a:rPr lang="en-US" dirty="0" err="1" smtClean="0"/>
              <a:t>InDTO</a:t>
            </a:r>
            <a:r>
              <a:rPr lang="en-US" dirty="0" smtClean="0"/>
              <a:t> and one </a:t>
            </a:r>
            <a:r>
              <a:rPr lang="en-US" dirty="0" err="1" smtClean="0"/>
              <a:t>OutDTO</a:t>
            </a:r>
            <a:r>
              <a:rPr lang="en-US" dirty="0" smtClean="0"/>
              <a:t> for every rest service that the system provides</a:t>
            </a:r>
          </a:p>
        </p:txBody>
      </p:sp>
      <p:sp>
        <p:nvSpPr>
          <p:cNvPr id="4" name="Title 3"/>
          <p:cNvSpPr>
            <a:spLocks noGrp="1"/>
          </p:cNvSpPr>
          <p:nvPr>
            <p:ph type="title"/>
          </p:nvPr>
        </p:nvSpPr>
        <p:spPr/>
        <p:txBody>
          <a:bodyPr/>
          <a:lstStyle/>
          <a:p>
            <a:pPr algn="ctr"/>
            <a:r>
              <a:rPr lang="en-US" dirty="0"/>
              <a:t>d</a:t>
            </a:r>
            <a:r>
              <a:rPr lang="en-US" dirty="0" smtClean="0"/>
              <a:t>s-</a:t>
            </a:r>
            <a:r>
              <a:rPr lang="en-US" dirty="0" err="1" smtClean="0"/>
              <a:t>dto</a:t>
            </a:r>
            <a:endParaRPr lang="el-GR" dirty="0"/>
          </a:p>
        </p:txBody>
      </p:sp>
    </p:spTree>
    <p:extLst>
      <p:ext uri="{BB962C8B-B14F-4D97-AF65-F5344CB8AC3E}">
        <p14:creationId xmlns:p14="http://schemas.microsoft.com/office/powerpoint/2010/main" val="387558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91987" y="1690688"/>
            <a:ext cx="10793184" cy="5053011"/>
          </a:xfrm>
        </p:spPr>
        <p:txBody>
          <a:bodyPr>
            <a:normAutofit fontScale="85000" lnSpcReduction="20000"/>
          </a:bodyPr>
          <a:lstStyle/>
          <a:p>
            <a:r>
              <a:rPr lang="en-US" dirty="0" smtClean="0"/>
              <a:t>Exception Mappers for handling every exception that was not caught</a:t>
            </a:r>
          </a:p>
          <a:p>
            <a:r>
              <a:rPr lang="en-US" dirty="0" smtClean="0"/>
              <a:t>Rest Services for every action that is performed in the android client app and needs/sends data from/to the backend system (login, registration, user profile, home feed, questions etc.), and a service for the custom load balancer</a:t>
            </a:r>
          </a:p>
          <a:p>
            <a:r>
              <a:rPr lang="en-US" dirty="0" smtClean="0"/>
              <a:t>URL path: </a:t>
            </a:r>
            <a:r>
              <a:rPr lang="en-US" dirty="0" err="1" smtClean="0"/>
              <a:t>ip:port</a:t>
            </a:r>
            <a:r>
              <a:rPr lang="en-US" dirty="0" smtClean="0"/>
              <a:t>/ds-web/rest/(secure/)/{rest service class path}/{function path}</a:t>
            </a:r>
          </a:p>
          <a:p>
            <a:pPr lvl="1"/>
            <a:r>
              <a:rPr lang="en-US" dirty="0" smtClean="0">
                <a:hlinkClick r:id="rId2"/>
              </a:rPr>
              <a:t>http</a:t>
            </a:r>
            <a:r>
              <a:rPr lang="en-US" dirty="0">
                <a:hlinkClick r:id="rId2"/>
              </a:rPr>
              <a:t>://</a:t>
            </a:r>
            <a:r>
              <a:rPr lang="en-US" dirty="0" smtClean="0">
                <a:hlinkClick r:id="rId2"/>
              </a:rPr>
              <a:t>localhost:8080/ds-web/rest/general/country/all</a:t>
            </a:r>
            <a:endParaRPr lang="en-US" dirty="0"/>
          </a:p>
          <a:p>
            <a:pPr lvl="1"/>
            <a:r>
              <a:rPr lang="en-US" dirty="0">
                <a:hlinkClick r:id="rId3"/>
              </a:rPr>
              <a:t>https://</a:t>
            </a:r>
            <a:r>
              <a:rPr lang="en-US" dirty="0" smtClean="0">
                <a:hlinkClick r:id="rId3"/>
              </a:rPr>
              <a:t>localhost:8443/ds-web/rest/secure/user/register/create</a:t>
            </a:r>
            <a:r>
              <a:rPr lang="en-US" dirty="0" smtClean="0"/>
              <a:t> </a:t>
            </a:r>
          </a:p>
          <a:p>
            <a:r>
              <a:rPr lang="en-US" dirty="0" smtClean="0"/>
              <a:t>Every REST service </a:t>
            </a:r>
          </a:p>
          <a:p>
            <a:pPr lvl="1"/>
            <a:r>
              <a:rPr lang="en-US" dirty="0" smtClean="0"/>
              <a:t>is a POST or GET request</a:t>
            </a:r>
          </a:p>
          <a:p>
            <a:pPr lvl="1"/>
            <a:r>
              <a:rPr lang="en-US" dirty="0" smtClean="0"/>
              <a:t>consumes and produces JSON messages</a:t>
            </a:r>
          </a:p>
          <a:p>
            <a:pPr lvl="1"/>
            <a:r>
              <a:rPr lang="en-US" dirty="0" smtClean="0"/>
              <a:t>is represented as a java function with an </a:t>
            </a:r>
            <a:r>
              <a:rPr lang="en-US" dirty="0" err="1" smtClean="0"/>
              <a:t>InDTO</a:t>
            </a:r>
            <a:r>
              <a:rPr lang="en-US" dirty="0" smtClean="0"/>
              <a:t> as input and a Response which contains an </a:t>
            </a:r>
            <a:r>
              <a:rPr lang="en-US" dirty="0" err="1" smtClean="0"/>
              <a:t>OutDTO</a:t>
            </a:r>
            <a:r>
              <a:rPr lang="en-US" dirty="0" smtClean="0"/>
              <a:t> as output.</a:t>
            </a:r>
          </a:p>
          <a:p>
            <a:r>
              <a:rPr lang="en-US" dirty="0" smtClean="0"/>
              <a:t>secure/ : it is used by the services that want to use SSL connections and listen only to the 8443 or 443 port. Usually when user data credentials is sent from the client (username, password, </a:t>
            </a:r>
            <a:r>
              <a:rPr lang="en-US" dirty="0" err="1" smtClean="0"/>
              <a:t>userToken</a:t>
            </a:r>
            <a:r>
              <a:rPr lang="en-US" dirty="0" smtClean="0"/>
              <a:t>)</a:t>
            </a:r>
          </a:p>
          <a:p>
            <a:r>
              <a:rPr lang="en-US" dirty="0" smtClean="0"/>
              <a:t>Various </a:t>
            </a:r>
            <a:r>
              <a:rPr lang="en-US" dirty="0" err="1" smtClean="0"/>
              <a:t>util</a:t>
            </a:r>
            <a:r>
              <a:rPr lang="en-US" dirty="0" smtClean="0"/>
              <a:t> classes (validators, helpers etc.)</a:t>
            </a:r>
            <a:endParaRPr lang="el-GR" dirty="0"/>
          </a:p>
        </p:txBody>
      </p:sp>
      <p:sp>
        <p:nvSpPr>
          <p:cNvPr id="4" name="Title 3"/>
          <p:cNvSpPr>
            <a:spLocks noGrp="1"/>
          </p:cNvSpPr>
          <p:nvPr>
            <p:ph type="title"/>
          </p:nvPr>
        </p:nvSpPr>
        <p:spPr/>
        <p:txBody>
          <a:bodyPr/>
          <a:lstStyle/>
          <a:p>
            <a:pPr algn="ctr"/>
            <a:r>
              <a:rPr lang="en-US" dirty="0" smtClean="0"/>
              <a:t>ds-web (1)</a:t>
            </a:r>
            <a:endParaRPr lang="el-GR" dirty="0"/>
          </a:p>
        </p:txBody>
      </p:sp>
    </p:spTree>
    <p:extLst>
      <p:ext uri="{BB962C8B-B14F-4D97-AF65-F5344CB8AC3E}">
        <p14:creationId xmlns:p14="http://schemas.microsoft.com/office/powerpoint/2010/main" val="223880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67543" y="1825625"/>
            <a:ext cx="10384970" cy="4351338"/>
          </a:xfrm>
        </p:spPr>
        <p:txBody>
          <a:bodyPr>
            <a:normAutofit fontScale="92500" lnSpcReduction="10000"/>
          </a:bodyPr>
          <a:lstStyle/>
          <a:p>
            <a:r>
              <a:rPr lang="en-US" dirty="0" smtClean="0"/>
              <a:t>Various properties files</a:t>
            </a:r>
          </a:p>
          <a:p>
            <a:r>
              <a:rPr lang="en-US" dirty="0" smtClean="0"/>
              <a:t>The spring-main.xml for the configuration of the spring framework</a:t>
            </a:r>
          </a:p>
          <a:p>
            <a:pPr lvl="1"/>
            <a:r>
              <a:rPr lang="en-US" dirty="0" smtClean="0"/>
              <a:t>Definition of the two </a:t>
            </a:r>
            <a:r>
              <a:rPr lang="en-US" dirty="0" err="1" smtClean="0"/>
              <a:t>datasources</a:t>
            </a:r>
            <a:r>
              <a:rPr lang="en-US" dirty="0" smtClean="0"/>
              <a:t>, </a:t>
            </a:r>
            <a:r>
              <a:rPr lang="en-US" dirty="0" err="1" smtClean="0"/>
              <a:t>entityManagerFactories</a:t>
            </a:r>
            <a:r>
              <a:rPr lang="en-US" dirty="0" smtClean="0"/>
              <a:t>, </a:t>
            </a:r>
            <a:r>
              <a:rPr lang="en-US" dirty="0" err="1" smtClean="0"/>
              <a:t>transactionManagers</a:t>
            </a:r>
            <a:r>
              <a:rPr lang="en-US" dirty="0" smtClean="0"/>
              <a:t>, etc.</a:t>
            </a:r>
          </a:p>
          <a:p>
            <a:r>
              <a:rPr lang="en-US" dirty="0" smtClean="0"/>
              <a:t>The log4j.xml for the configuration of the log4j framework</a:t>
            </a:r>
          </a:p>
          <a:p>
            <a:r>
              <a:rPr lang="en-US" dirty="0" smtClean="0"/>
              <a:t>Various Test classes for testing the system services.</a:t>
            </a:r>
          </a:p>
          <a:p>
            <a:r>
              <a:rPr lang="en-US" dirty="0" smtClean="0"/>
              <a:t>context.xml for defining the </a:t>
            </a:r>
            <a:r>
              <a:rPr lang="en-US" dirty="0" err="1" smtClean="0"/>
              <a:t>sql</a:t>
            </a:r>
            <a:r>
              <a:rPr lang="en-US" dirty="0" smtClean="0"/>
              <a:t> connections to the two databases</a:t>
            </a:r>
          </a:p>
          <a:p>
            <a:r>
              <a:rPr lang="en-US" dirty="0" smtClean="0"/>
              <a:t>Web.xml for configuring the whole web application that is deployed</a:t>
            </a:r>
          </a:p>
          <a:p>
            <a:r>
              <a:rPr lang="en-US" dirty="0" smtClean="0"/>
              <a:t>An </a:t>
            </a:r>
            <a:r>
              <a:rPr lang="en-US" dirty="0" err="1" smtClean="0"/>
              <a:t>index.jsp</a:t>
            </a:r>
            <a:r>
              <a:rPr lang="en-US" dirty="0" smtClean="0"/>
              <a:t> with a dispatcher-servlet.xml and a Controller that shows the welcome page of our web application </a:t>
            </a:r>
          </a:p>
          <a:p>
            <a:pPr lvl="1"/>
            <a:r>
              <a:rPr lang="en-US" dirty="0" smtClean="0"/>
              <a:t>It is not used for this project. It was just created for testing purposes.</a:t>
            </a:r>
            <a:endParaRPr lang="el-GR" dirty="0"/>
          </a:p>
        </p:txBody>
      </p:sp>
      <p:sp>
        <p:nvSpPr>
          <p:cNvPr id="4" name="Title 3"/>
          <p:cNvSpPr>
            <a:spLocks noGrp="1"/>
          </p:cNvSpPr>
          <p:nvPr>
            <p:ph type="title"/>
          </p:nvPr>
        </p:nvSpPr>
        <p:spPr/>
        <p:txBody>
          <a:bodyPr/>
          <a:lstStyle/>
          <a:p>
            <a:pPr algn="ctr"/>
            <a:r>
              <a:rPr lang="en-US" dirty="0"/>
              <a:t>ds-web </a:t>
            </a:r>
            <a:r>
              <a:rPr lang="en-US" dirty="0" smtClean="0"/>
              <a:t>(2)</a:t>
            </a:r>
            <a:endParaRPr lang="el-GR" dirty="0"/>
          </a:p>
        </p:txBody>
      </p:sp>
    </p:spTree>
    <p:extLst>
      <p:ext uri="{BB962C8B-B14F-4D97-AF65-F5344CB8AC3E}">
        <p14:creationId xmlns:p14="http://schemas.microsoft.com/office/powerpoint/2010/main" val="44908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32376" y="2432221"/>
            <a:ext cx="9029700" cy="2122714"/>
          </a:xfrm>
        </p:spPr>
        <p:txBody>
          <a:bodyPr>
            <a:normAutofit/>
          </a:bodyPr>
          <a:lstStyle/>
          <a:p>
            <a:r>
              <a:rPr lang="en-US" dirty="0" smtClean="0"/>
              <a:t>Custom Load Balancer</a:t>
            </a:r>
            <a:endParaRPr lang="el-GR" dirty="0"/>
          </a:p>
        </p:txBody>
      </p:sp>
    </p:spTree>
    <p:extLst>
      <p:ext uri="{BB962C8B-B14F-4D97-AF65-F5344CB8AC3E}">
        <p14:creationId xmlns:p14="http://schemas.microsoft.com/office/powerpoint/2010/main" val="29357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69699" y="1825625"/>
            <a:ext cx="10007257" cy="4705804"/>
          </a:xfrm>
        </p:spPr>
        <p:txBody>
          <a:bodyPr>
            <a:normAutofit fontScale="92500" lnSpcReduction="10000"/>
          </a:bodyPr>
          <a:lstStyle/>
          <a:p>
            <a:r>
              <a:rPr lang="en-US" dirty="0" smtClean="0"/>
              <a:t>Application-level load balancer</a:t>
            </a:r>
            <a:endParaRPr lang="en-US" dirty="0" smtClean="0"/>
          </a:p>
          <a:p>
            <a:pPr lvl="1"/>
            <a:r>
              <a:rPr lang="en-US" dirty="0" smtClean="0"/>
              <a:t>Could also be replicated and be accessed through a network-level load balancer</a:t>
            </a:r>
            <a:endParaRPr lang="en-US" dirty="0" smtClean="0"/>
          </a:p>
          <a:p>
            <a:r>
              <a:rPr lang="en-US" dirty="0" smtClean="0"/>
              <a:t>HTTP request proxy</a:t>
            </a:r>
          </a:p>
          <a:p>
            <a:pPr lvl="1"/>
            <a:r>
              <a:rPr lang="en-US" dirty="0" smtClean="0"/>
              <a:t>Port translation from 80 and 443 to arbitrary ports</a:t>
            </a:r>
            <a:endParaRPr lang="en-US" dirty="0" smtClean="0"/>
          </a:p>
          <a:p>
            <a:r>
              <a:rPr lang="en-US" dirty="0" smtClean="0"/>
              <a:t>Requires a specific REST service implemented on each end point</a:t>
            </a:r>
          </a:p>
          <a:p>
            <a:pPr lvl="1"/>
            <a:r>
              <a:rPr lang="en-US" dirty="0" smtClean="0"/>
              <a:t>Service performs work and returns the current CPU usage for the web server process</a:t>
            </a:r>
            <a:endParaRPr lang="en-US" dirty="0" smtClean="0"/>
          </a:p>
          <a:p>
            <a:r>
              <a:rPr lang="en-US" dirty="0" smtClean="0"/>
              <a:t>Basically a MITM attacker between the client and a specific server</a:t>
            </a:r>
          </a:p>
          <a:p>
            <a:pPr lvl="1"/>
            <a:r>
              <a:rPr lang="en-US" dirty="0" smtClean="0"/>
              <a:t>For secure connections the TLS certificate for the system is also being utilized on the balancer</a:t>
            </a:r>
          </a:p>
          <a:p>
            <a:r>
              <a:rPr lang="en-US" dirty="0" smtClean="0"/>
              <a:t>Ensures fault tolerance by never issuing requests on unresponsive servers</a:t>
            </a:r>
          </a:p>
        </p:txBody>
      </p:sp>
      <p:sp>
        <p:nvSpPr>
          <p:cNvPr id="4" name="Title 3"/>
          <p:cNvSpPr>
            <a:spLocks noGrp="1"/>
          </p:cNvSpPr>
          <p:nvPr>
            <p:ph type="title"/>
          </p:nvPr>
        </p:nvSpPr>
        <p:spPr>
          <a:xfrm>
            <a:off x="1203754" y="216844"/>
            <a:ext cx="9029700" cy="1325563"/>
          </a:xfrm>
        </p:spPr>
        <p:txBody>
          <a:bodyPr/>
          <a:lstStyle/>
          <a:p>
            <a:pPr algn="ctr"/>
            <a:r>
              <a:rPr lang="en-US" dirty="0" smtClean="0"/>
              <a:t>Custom Load Balancer</a:t>
            </a:r>
            <a:endParaRPr lang="el-GR" dirty="0"/>
          </a:p>
        </p:txBody>
      </p:sp>
    </p:spTree>
    <p:extLst>
      <p:ext uri="{BB962C8B-B14F-4D97-AF65-F5344CB8AC3E}">
        <p14:creationId xmlns:p14="http://schemas.microsoft.com/office/powerpoint/2010/main" val="260939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7470" y="183892"/>
            <a:ext cx="5317270" cy="6505553"/>
          </a:xfrm>
          <a:prstGeom prst="rect">
            <a:avLst/>
          </a:prstGeom>
        </p:spPr>
      </p:pic>
      <p:sp>
        <p:nvSpPr>
          <p:cNvPr id="5" name="Title 4"/>
          <p:cNvSpPr>
            <a:spLocks noGrp="1"/>
          </p:cNvSpPr>
          <p:nvPr>
            <p:ph type="title"/>
          </p:nvPr>
        </p:nvSpPr>
        <p:spPr/>
        <p:txBody>
          <a:bodyPr/>
          <a:lstStyle/>
          <a:p>
            <a:r>
              <a:rPr lang="en-US" dirty="0" smtClean="0"/>
              <a:t> </a:t>
            </a:r>
            <a:endParaRPr lang="el-GR" dirty="0"/>
          </a:p>
        </p:txBody>
      </p:sp>
    </p:spTree>
    <p:extLst>
      <p:ext uri="{BB962C8B-B14F-4D97-AF65-F5344CB8AC3E}">
        <p14:creationId xmlns:p14="http://schemas.microsoft.com/office/powerpoint/2010/main" val="264628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69699" y="1825625"/>
            <a:ext cx="10007257" cy="4705804"/>
          </a:xfrm>
        </p:spPr>
        <p:txBody>
          <a:bodyPr>
            <a:normAutofit fontScale="85000" lnSpcReduction="10000"/>
          </a:bodyPr>
          <a:lstStyle/>
          <a:p>
            <a:r>
              <a:rPr lang="en-US" dirty="0" smtClean="0"/>
              <a:t>Server Rank</a:t>
            </a:r>
          </a:p>
          <a:p>
            <a:pPr lvl="1"/>
            <a:r>
              <a:rPr lang="en-US" dirty="0" smtClean="0"/>
              <a:t>Takes into account the CPU usage and request latency.</a:t>
            </a:r>
          </a:p>
          <a:p>
            <a:pPr lvl="1"/>
            <a:r>
              <a:rPr lang="en-US" dirty="0" smtClean="0"/>
              <a:t>Represents the server congestion, the time it takes to serve a request and the network latency compressed in a single scalar value.</a:t>
            </a:r>
          </a:p>
          <a:p>
            <a:pPr lvl="1"/>
            <a:r>
              <a:rPr lang="en-US" dirty="0" smtClean="0"/>
              <a:t>If a server is unreachable, it receives an exceedingly large rank of 10000 (OVER 9000!)</a:t>
            </a:r>
          </a:p>
          <a:p>
            <a:r>
              <a:rPr lang="en-US" dirty="0" smtClean="0"/>
              <a:t>Server selection</a:t>
            </a:r>
          </a:p>
          <a:p>
            <a:pPr lvl="1"/>
            <a:r>
              <a:rPr lang="en-US" dirty="0"/>
              <a:t>The load balancer frequently queries all the servers using the status service to refresh their ranks</a:t>
            </a:r>
          </a:p>
          <a:p>
            <a:pPr lvl="1"/>
            <a:r>
              <a:rPr lang="en-US" dirty="0"/>
              <a:t>Every time a request is being delegated to a server, the server’s rank </a:t>
            </a:r>
            <a:r>
              <a:rPr lang="en-US" dirty="0" smtClean="0"/>
              <a:t>increases</a:t>
            </a:r>
          </a:p>
          <a:p>
            <a:pPr lvl="1"/>
            <a:r>
              <a:rPr lang="en-US" dirty="0" smtClean="0"/>
              <a:t>The server with the lowest rank will be selected</a:t>
            </a:r>
          </a:p>
          <a:p>
            <a:pPr lvl="1"/>
            <a:r>
              <a:rPr lang="en-US" dirty="0" smtClean="0"/>
              <a:t>If servers are relatively equal in rank, the requests will be evenly distributed, while if a server has a significantly lower rank than the others it will be preferred constantly</a:t>
            </a:r>
          </a:p>
          <a:p>
            <a:pPr lvl="1"/>
            <a:r>
              <a:rPr lang="en-US" dirty="0" smtClean="0"/>
              <a:t>Overall, the algorithm tends to distribute the load and in the same time optimize the request latency</a:t>
            </a:r>
          </a:p>
        </p:txBody>
      </p:sp>
      <p:sp>
        <p:nvSpPr>
          <p:cNvPr id="4" name="Title 3"/>
          <p:cNvSpPr>
            <a:spLocks noGrp="1"/>
          </p:cNvSpPr>
          <p:nvPr>
            <p:ph type="title"/>
          </p:nvPr>
        </p:nvSpPr>
        <p:spPr>
          <a:xfrm>
            <a:off x="1203754" y="216844"/>
            <a:ext cx="9029700" cy="1325563"/>
          </a:xfrm>
        </p:spPr>
        <p:txBody>
          <a:bodyPr/>
          <a:lstStyle/>
          <a:p>
            <a:pPr algn="ctr"/>
            <a:r>
              <a:rPr lang="en-US" dirty="0" smtClean="0"/>
              <a:t>Custom Load Balancer</a:t>
            </a:r>
            <a:endParaRPr lang="el-GR" dirty="0"/>
          </a:p>
        </p:txBody>
      </p:sp>
    </p:spTree>
    <p:extLst>
      <p:ext uri="{BB962C8B-B14F-4D97-AF65-F5344CB8AC3E}">
        <p14:creationId xmlns:p14="http://schemas.microsoft.com/office/powerpoint/2010/main" val="163403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94313" y="2634797"/>
            <a:ext cx="7092043" cy="1325563"/>
          </a:xfrm>
        </p:spPr>
        <p:txBody>
          <a:bodyPr/>
          <a:lstStyle/>
          <a:p>
            <a:r>
              <a:rPr lang="en-US" dirty="0" smtClean="0"/>
              <a:t>General System View</a:t>
            </a:r>
            <a:endParaRPr lang="el-GR" dirty="0"/>
          </a:p>
        </p:txBody>
      </p:sp>
    </p:spTree>
    <p:extLst>
      <p:ext uri="{BB962C8B-B14F-4D97-AF65-F5344CB8AC3E}">
        <p14:creationId xmlns:p14="http://schemas.microsoft.com/office/powerpoint/2010/main" val="143154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67200" y="2242911"/>
            <a:ext cx="4860471" cy="1325563"/>
          </a:xfrm>
        </p:spPr>
        <p:txBody>
          <a:bodyPr/>
          <a:lstStyle/>
          <a:p>
            <a:r>
              <a:rPr lang="en-US" dirty="0" smtClean="0"/>
              <a:t>Technologies used</a:t>
            </a:r>
            <a:endParaRPr lang="el-GR" dirty="0"/>
          </a:p>
        </p:txBody>
      </p:sp>
    </p:spTree>
    <p:extLst>
      <p:ext uri="{BB962C8B-B14F-4D97-AF65-F5344CB8AC3E}">
        <p14:creationId xmlns:p14="http://schemas.microsoft.com/office/powerpoint/2010/main" val="30897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69700" y="473528"/>
            <a:ext cx="10268514" cy="6204857"/>
          </a:xfrm>
        </p:spPr>
        <p:txBody>
          <a:bodyPr>
            <a:normAutofit fontScale="70000" lnSpcReduction="20000"/>
          </a:bodyPr>
          <a:lstStyle/>
          <a:p>
            <a:r>
              <a:rPr lang="en-US" dirty="0" smtClean="0"/>
              <a:t>Java EE</a:t>
            </a:r>
          </a:p>
          <a:p>
            <a:pPr lvl="1"/>
            <a:r>
              <a:rPr lang="en-US" dirty="0" smtClean="0"/>
              <a:t>JDK 1.7</a:t>
            </a:r>
          </a:p>
          <a:p>
            <a:r>
              <a:rPr lang="en-US" dirty="0"/>
              <a:t>Apache Tomcat 8</a:t>
            </a:r>
          </a:p>
          <a:p>
            <a:pPr lvl="1"/>
            <a:r>
              <a:rPr lang="en-US" dirty="0">
                <a:hlinkClick r:id="rId2"/>
              </a:rPr>
              <a:t>https://tomcat.apache.org/download-80.cgi</a:t>
            </a:r>
            <a:r>
              <a:rPr lang="en-US" dirty="0"/>
              <a:t> </a:t>
            </a:r>
          </a:p>
          <a:p>
            <a:r>
              <a:rPr lang="en-US" dirty="0"/>
              <a:t>Eclipse Luna</a:t>
            </a:r>
          </a:p>
          <a:p>
            <a:pPr lvl="1"/>
            <a:r>
              <a:rPr lang="en-US" dirty="0">
                <a:hlinkClick r:id="rId3"/>
              </a:rPr>
              <a:t>http://www.eclipse.org/</a:t>
            </a:r>
            <a:r>
              <a:rPr lang="en-US" dirty="0"/>
              <a:t> </a:t>
            </a:r>
            <a:endParaRPr lang="en-US" dirty="0" smtClean="0"/>
          </a:p>
          <a:p>
            <a:r>
              <a:rPr lang="en-US" dirty="0" smtClean="0"/>
              <a:t>PostgreSQL</a:t>
            </a:r>
          </a:p>
          <a:p>
            <a:pPr lvl="1"/>
            <a:r>
              <a:rPr lang="en-US" dirty="0" smtClean="0"/>
              <a:t>9.4, </a:t>
            </a:r>
            <a:r>
              <a:rPr lang="en-US" dirty="0" err="1" smtClean="0"/>
              <a:t>jdbc</a:t>
            </a:r>
            <a:r>
              <a:rPr lang="en-US" dirty="0"/>
              <a:t> driver, </a:t>
            </a:r>
            <a:r>
              <a:rPr lang="en-US" dirty="0">
                <a:hlinkClick r:id="rId4"/>
              </a:rPr>
              <a:t>http://www.postgresql.org</a:t>
            </a:r>
            <a:r>
              <a:rPr lang="en-US" dirty="0" smtClean="0">
                <a:hlinkClick r:id="rId4"/>
              </a:rPr>
              <a:t>/</a:t>
            </a:r>
            <a:r>
              <a:rPr lang="en-US" dirty="0" smtClean="0"/>
              <a:t> </a:t>
            </a:r>
          </a:p>
          <a:p>
            <a:r>
              <a:rPr lang="en-US" dirty="0" smtClean="0"/>
              <a:t>GitHub</a:t>
            </a:r>
          </a:p>
          <a:p>
            <a:pPr lvl="1"/>
            <a:r>
              <a:rPr lang="en-US" dirty="0" smtClean="0"/>
              <a:t>GIT eclipse Plugin</a:t>
            </a:r>
          </a:p>
          <a:p>
            <a:pPr lvl="1"/>
            <a:r>
              <a:rPr lang="en-US" dirty="0" smtClean="0"/>
              <a:t>GIT GUI	</a:t>
            </a:r>
          </a:p>
          <a:p>
            <a:r>
              <a:rPr lang="en-US" dirty="0" smtClean="0"/>
              <a:t>Maven </a:t>
            </a:r>
          </a:p>
          <a:p>
            <a:pPr lvl="1"/>
            <a:r>
              <a:rPr lang="en-US" dirty="0" smtClean="0"/>
              <a:t>Maven eclipse plugin</a:t>
            </a:r>
            <a:r>
              <a:rPr lang="en-US" dirty="0"/>
              <a:t>, 3.2.1, </a:t>
            </a:r>
            <a:r>
              <a:rPr lang="en-US" dirty="0">
                <a:hlinkClick r:id="rId5"/>
              </a:rPr>
              <a:t>https://maven.apache.org</a:t>
            </a:r>
            <a:r>
              <a:rPr lang="en-US" dirty="0" smtClean="0">
                <a:hlinkClick r:id="rId5"/>
              </a:rPr>
              <a:t>/</a:t>
            </a:r>
            <a:r>
              <a:rPr lang="en-US" dirty="0" smtClean="0"/>
              <a:t> </a:t>
            </a:r>
          </a:p>
          <a:p>
            <a:r>
              <a:rPr lang="en-US" dirty="0" smtClean="0"/>
              <a:t>Spring framework</a:t>
            </a:r>
          </a:p>
          <a:p>
            <a:pPr lvl="1"/>
            <a:r>
              <a:rPr lang="en-US" dirty="0"/>
              <a:t>4.1.4, </a:t>
            </a:r>
            <a:r>
              <a:rPr lang="en-US" dirty="0">
                <a:hlinkClick r:id="rId6"/>
              </a:rPr>
              <a:t>https://spring.io</a:t>
            </a:r>
            <a:r>
              <a:rPr lang="en-US" dirty="0" smtClean="0">
                <a:hlinkClick r:id="rId6"/>
              </a:rPr>
              <a:t>/</a:t>
            </a:r>
            <a:r>
              <a:rPr lang="en-US" dirty="0" smtClean="0"/>
              <a:t> </a:t>
            </a:r>
          </a:p>
          <a:p>
            <a:r>
              <a:rPr lang="en-US" dirty="0" smtClean="0"/>
              <a:t>Hibernate framework</a:t>
            </a:r>
          </a:p>
          <a:p>
            <a:pPr lvl="1"/>
            <a:r>
              <a:rPr lang="en-US" dirty="0"/>
              <a:t>4.3.8, </a:t>
            </a:r>
            <a:r>
              <a:rPr lang="en-US" dirty="0">
                <a:hlinkClick r:id="rId7"/>
              </a:rPr>
              <a:t>http://hibernate.org/orm</a:t>
            </a:r>
            <a:r>
              <a:rPr lang="en-US" dirty="0" smtClean="0">
                <a:hlinkClick r:id="rId7"/>
              </a:rPr>
              <a:t>/</a:t>
            </a:r>
            <a:r>
              <a:rPr lang="en-US" dirty="0" smtClean="0"/>
              <a:t> </a:t>
            </a:r>
          </a:p>
          <a:p>
            <a:r>
              <a:rPr lang="en-US" dirty="0" smtClean="0"/>
              <a:t>Jersey (JAX-RS)</a:t>
            </a:r>
          </a:p>
          <a:p>
            <a:pPr lvl="1"/>
            <a:r>
              <a:rPr lang="en-US" dirty="0"/>
              <a:t>1.18.3, </a:t>
            </a:r>
            <a:r>
              <a:rPr lang="en-US" dirty="0" smtClean="0"/>
              <a:t>JSON, </a:t>
            </a:r>
            <a:r>
              <a:rPr lang="en-US" dirty="0" smtClean="0">
                <a:hlinkClick r:id="rId8"/>
              </a:rPr>
              <a:t>https</a:t>
            </a:r>
            <a:r>
              <a:rPr lang="en-US" dirty="0">
                <a:hlinkClick r:id="rId8"/>
              </a:rPr>
              <a:t>://jersey.java.net</a:t>
            </a:r>
            <a:r>
              <a:rPr lang="en-US" dirty="0" smtClean="0">
                <a:hlinkClick r:id="rId8"/>
              </a:rPr>
              <a:t>/</a:t>
            </a:r>
            <a:r>
              <a:rPr lang="en-US" dirty="0" smtClean="0"/>
              <a:t> </a:t>
            </a:r>
          </a:p>
          <a:p>
            <a:r>
              <a:rPr lang="en-US" dirty="0" smtClean="0"/>
              <a:t>Amazon Web Services</a:t>
            </a:r>
          </a:p>
          <a:p>
            <a:pPr lvl="1"/>
            <a:r>
              <a:rPr lang="en-US" dirty="0"/>
              <a:t>AWS Java JDK 1.9.22, </a:t>
            </a:r>
            <a:r>
              <a:rPr lang="en-US" dirty="0">
                <a:hlinkClick r:id="rId9"/>
              </a:rPr>
              <a:t>https://aws.amazon.com</a:t>
            </a:r>
            <a:r>
              <a:rPr lang="en-US" dirty="0" smtClean="0">
                <a:hlinkClick r:id="rId9"/>
              </a:rPr>
              <a:t>/</a:t>
            </a:r>
            <a:r>
              <a:rPr lang="en-US" dirty="0" smtClean="0"/>
              <a:t> </a:t>
            </a:r>
          </a:p>
          <a:p>
            <a:endParaRPr lang="en-US" dirty="0" smtClean="0"/>
          </a:p>
          <a:p>
            <a:endParaRPr lang="el-GR" dirty="0"/>
          </a:p>
        </p:txBody>
      </p:sp>
    </p:spTree>
    <p:extLst>
      <p:ext uri="{BB962C8B-B14F-4D97-AF65-F5344CB8AC3E}">
        <p14:creationId xmlns:p14="http://schemas.microsoft.com/office/powerpoint/2010/main" val="3755753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667671" y="293914"/>
            <a:ext cx="10235857" cy="6564086"/>
          </a:xfrm>
        </p:spPr>
        <p:txBody>
          <a:bodyPr>
            <a:normAutofit fontScale="92500" lnSpcReduction="10000"/>
          </a:bodyPr>
          <a:lstStyle/>
          <a:p>
            <a:r>
              <a:rPr lang="en-US" dirty="0" err="1" smtClean="0"/>
              <a:t>Jasypt</a:t>
            </a:r>
            <a:endParaRPr lang="en-US" dirty="0" smtClean="0"/>
          </a:p>
          <a:p>
            <a:pPr lvl="1"/>
            <a:r>
              <a:rPr lang="en-US" dirty="0" smtClean="0"/>
              <a:t>1.9.2</a:t>
            </a:r>
            <a:r>
              <a:rPr lang="en-US" dirty="0"/>
              <a:t>, Encryption, </a:t>
            </a:r>
            <a:r>
              <a:rPr lang="en-US" dirty="0">
                <a:hlinkClick r:id="rId2"/>
              </a:rPr>
              <a:t>http://www.jasypt.org</a:t>
            </a:r>
            <a:r>
              <a:rPr lang="en-US" dirty="0" smtClean="0">
                <a:hlinkClick r:id="rId2"/>
              </a:rPr>
              <a:t>/</a:t>
            </a:r>
            <a:r>
              <a:rPr lang="en-US" dirty="0" smtClean="0"/>
              <a:t> </a:t>
            </a:r>
          </a:p>
          <a:p>
            <a:r>
              <a:rPr lang="en-US" dirty="0" err="1" smtClean="0"/>
              <a:t>Joda</a:t>
            </a:r>
            <a:endParaRPr lang="en-US" dirty="0" smtClean="0"/>
          </a:p>
          <a:p>
            <a:pPr lvl="1"/>
            <a:r>
              <a:rPr lang="en-US" dirty="0" smtClean="0"/>
              <a:t>2.7, </a:t>
            </a:r>
            <a:r>
              <a:rPr lang="en-US" dirty="0" err="1" smtClean="0"/>
              <a:t>DateTime</a:t>
            </a:r>
            <a:r>
              <a:rPr lang="en-US" dirty="0"/>
              <a:t> library, </a:t>
            </a:r>
            <a:r>
              <a:rPr lang="en-US" dirty="0">
                <a:hlinkClick r:id="rId3"/>
              </a:rPr>
              <a:t>http://www.joda.org/joda-time</a:t>
            </a:r>
            <a:r>
              <a:rPr lang="en-US" dirty="0" smtClean="0">
                <a:hlinkClick r:id="rId3"/>
              </a:rPr>
              <a:t>/</a:t>
            </a:r>
            <a:r>
              <a:rPr lang="en-US" dirty="0" smtClean="0"/>
              <a:t> </a:t>
            </a:r>
          </a:p>
          <a:p>
            <a:r>
              <a:rPr lang="en-US" dirty="0" smtClean="0"/>
              <a:t>Junit</a:t>
            </a:r>
          </a:p>
          <a:p>
            <a:pPr lvl="1"/>
            <a:r>
              <a:rPr lang="en-US" dirty="0"/>
              <a:t>4.12, </a:t>
            </a:r>
            <a:r>
              <a:rPr lang="en-US" dirty="0">
                <a:hlinkClick r:id="rId4"/>
              </a:rPr>
              <a:t>http://junit.org</a:t>
            </a:r>
            <a:r>
              <a:rPr lang="en-US" dirty="0" smtClean="0">
                <a:hlinkClick r:id="rId4"/>
              </a:rPr>
              <a:t>/</a:t>
            </a:r>
            <a:r>
              <a:rPr lang="en-US" dirty="0" smtClean="0"/>
              <a:t> </a:t>
            </a:r>
          </a:p>
          <a:p>
            <a:r>
              <a:rPr lang="en-US" dirty="0" smtClean="0"/>
              <a:t>Log4J</a:t>
            </a:r>
          </a:p>
          <a:p>
            <a:pPr lvl="1"/>
            <a:r>
              <a:rPr lang="en-US" dirty="0" smtClean="0"/>
              <a:t>1.2.17</a:t>
            </a:r>
            <a:r>
              <a:rPr lang="en-US" dirty="0"/>
              <a:t>, </a:t>
            </a:r>
            <a:r>
              <a:rPr lang="en-US" dirty="0">
                <a:hlinkClick r:id="rId5"/>
              </a:rPr>
              <a:t>http://logging.apache.org/log4j/2.x</a:t>
            </a:r>
            <a:r>
              <a:rPr lang="en-US" dirty="0" smtClean="0">
                <a:hlinkClick r:id="rId5"/>
              </a:rPr>
              <a:t>/</a:t>
            </a:r>
            <a:r>
              <a:rPr lang="en-US" dirty="0" smtClean="0"/>
              <a:t> </a:t>
            </a:r>
          </a:p>
          <a:p>
            <a:r>
              <a:rPr lang="en-US" dirty="0" smtClean="0"/>
              <a:t>Android Studio</a:t>
            </a:r>
          </a:p>
          <a:p>
            <a:pPr lvl="1"/>
            <a:r>
              <a:rPr lang="en-US" dirty="0"/>
              <a:t>1.2, </a:t>
            </a:r>
            <a:r>
              <a:rPr lang="en-US" dirty="0">
                <a:hlinkClick r:id="rId6"/>
              </a:rPr>
              <a:t>http://</a:t>
            </a:r>
            <a:r>
              <a:rPr lang="en-US" dirty="0" smtClean="0">
                <a:hlinkClick r:id="rId6"/>
              </a:rPr>
              <a:t>developer.android.com/tools/studio/index.html</a:t>
            </a:r>
            <a:r>
              <a:rPr lang="en-US" dirty="0" smtClean="0"/>
              <a:t> </a:t>
            </a:r>
          </a:p>
          <a:p>
            <a:r>
              <a:rPr lang="en-US" dirty="0" smtClean="0"/>
              <a:t>Volley</a:t>
            </a:r>
          </a:p>
          <a:p>
            <a:r>
              <a:rPr lang="en-US" dirty="0" err="1" smtClean="0"/>
              <a:t>Gson</a:t>
            </a:r>
            <a:endParaRPr lang="en-US" dirty="0" smtClean="0"/>
          </a:p>
          <a:p>
            <a:pPr lvl="1"/>
            <a:r>
              <a:rPr lang="en-US" dirty="0" smtClean="0"/>
              <a:t>2.3.1</a:t>
            </a:r>
          </a:p>
          <a:p>
            <a:r>
              <a:rPr lang="en-US" dirty="0" err="1" smtClean="0"/>
              <a:t>MPAndroidChart</a:t>
            </a:r>
            <a:endParaRPr lang="en-US" dirty="0" smtClean="0"/>
          </a:p>
          <a:p>
            <a:pPr lvl="1"/>
            <a:r>
              <a:rPr lang="en-US" dirty="0" smtClean="0"/>
              <a:t>2.0.9</a:t>
            </a:r>
          </a:p>
          <a:p>
            <a:r>
              <a:rPr lang="en-US" dirty="0" smtClean="0"/>
              <a:t>Android API 21</a:t>
            </a:r>
          </a:p>
          <a:p>
            <a:endParaRPr lang="el-GR" dirty="0"/>
          </a:p>
        </p:txBody>
      </p:sp>
    </p:spTree>
    <p:extLst>
      <p:ext uri="{BB962C8B-B14F-4D97-AF65-F5344CB8AC3E}">
        <p14:creationId xmlns:p14="http://schemas.microsoft.com/office/powerpoint/2010/main" val="58772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71057" y="2683782"/>
            <a:ext cx="9029700" cy="1325563"/>
          </a:xfrm>
        </p:spPr>
        <p:txBody>
          <a:bodyPr/>
          <a:lstStyle/>
          <a:p>
            <a:pPr algn="ctr"/>
            <a:r>
              <a:rPr lang="en-US" dirty="0" smtClean="0"/>
              <a:t>Subjects covered</a:t>
            </a:r>
            <a:endParaRPr lang="el-GR" dirty="0"/>
          </a:p>
        </p:txBody>
      </p:sp>
    </p:spTree>
    <p:extLst>
      <p:ext uri="{BB962C8B-B14F-4D97-AF65-F5344CB8AC3E}">
        <p14:creationId xmlns:p14="http://schemas.microsoft.com/office/powerpoint/2010/main" val="177934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26671" y="408214"/>
            <a:ext cx="10662557" cy="6188529"/>
          </a:xfrm>
        </p:spPr>
        <p:txBody>
          <a:bodyPr>
            <a:normAutofit lnSpcReduction="10000"/>
          </a:bodyPr>
          <a:lstStyle/>
          <a:p>
            <a:r>
              <a:rPr lang="en-US" dirty="0" smtClean="0"/>
              <a:t>Performance / Scalability</a:t>
            </a:r>
          </a:p>
          <a:p>
            <a:pPr lvl="1"/>
            <a:r>
              <a:rPr lang="en-US" dirty="0" smtClean="0"/>
              <a:t>Cluster of servers (EC2)</a:t>
            </a:r>
          </a:p>
          <a:p>
            <a:pPr lvl="1"/>
            <a:r>
              <a:rPr lang="en-US" dirty="0" smtClean="0"/>
              <a:t>Load Balancer (ELB)</a:t>
            </a:r>
          </a:p>
          <a:p>
            <a:pPr lvl="2"/>
            <a:r>
              <a:rPr lang="en-US" dirty="0" smtClean="0"/>
              <a:t>Single point of failure</a:t>
            </a:r>
          </a:p>
          <a:p>
            <a:pPr lvl="1"/>
            <a:r>
              <a:rPr lang="en-US" dirty="0" smtClean="0"/>
              <a:t>Cluster of databases (RDS)</a:t>
            </a:r>
          </a:p>
          <a:p>
            <a:pPr lvl="1"/>
            <a:r>
              <a:rPr lang="en-US" dirty="0" smtClean="0"/>
              <a:t>Scalable Storage Server (S3)</a:t>
            </a:r>
          </a:p>
          <a:p>
            <a:pPr lvl="1"/>
            <a:r>
              <a:rPr lang="en-US" dirty="0" smtClean="0"/>
              <a:t>REST Services</a:t>
            </a:r>
          </a:p>
          <a:p>
            <a:r>
              <a:rPr lang="en-US" dirty="0" smtClean="0"/>
              <a:t>Replication</a:t>
            </a:r>
          </a:p>
          <a:p>
            <a:pPr lvl="1"/>
            <a:r>
              <a:rPr lang="en-US" dirty="0" smtClean="0"/>
              <a:t>Database replication (Read Replicas)</a:t>
            </a:r>
          </a:p>
          <a:p>
            <a:r>
              <a:rPr lang="en-US" dirty="0" smtClean="0"/>
              <a:t>Naming</a:t>
            </a:r>
          </a:p>
          <a:p>
            <a:pPr lvl="1"/>
            <a:r>
              <a:rPr lang="en-US" dirty="0" smtClean="0"/>
              <a:t>We found available </a:t>
            </a:r>
            <a:r>
              <a:rPr lang="en-US" dirty="0"/>
              <a:t>domain names at </a:t>
            </a:r>
            <a:r>
              <a:rPr lang="en-US" dirty="0" smtClean="0">
                <a:hlinkClick r:id="rId2"/>
              </a:rPr>
              <a:t>https</a:t>
            </a:r>
            <a:r>
              <a:rPr lang="en-US" dirty="0">
                <a:hlinkClick r:id="rId2"/>
              </a:rPr>
              <a:t>://uniregistry.com</a:t>
            </a:r>
            <a:r>
              <a:rPr lang="en-US" dirty="0" smtClean="0">
                <a:hlinkClick r:id="rId2"/>
              </a:rPr>
              <a:t>/</a:t>
            </a:r>
            <a:r>
              <a:rPr lang="en-US" dirty="0" smtClean="0"/>
              <a:t> (</a:t>
            </a:r>
            <a:r>
              <a:rPr lang="en-US" dirty="0" err="1" smtClean="0"/>
              <a:t>voteforit.click</a:t>
            </a:r>
            <a:r>
              <a:rPr lang="en-US" dirty="0"/>
              <a:t> – 1USD), and at </a:t>
            </a:r>
            <a:r>
              <a:rPr lang="en-US" dirty="0">
                <a:hlinkClick r:id="rId3"/>
              </a:rPr>
              <a:t>https://www.papaki.gr</a:t>
            </a:r>
            <a:r>
              <a:rPr lang="en-US" dirty="0" smtClean="0">
                <a:hlinkClick r:id="rId3"/>
              </a:rPr>
              <a:t>/</a:t>
            </a:r>
            <a:r>
              <a:rPr lang="en-US" dirty="0" smtClean="0"/>
              <a:t> (vote4it.eu – 3 Euros) but we could not purchase it due to Capital Control :P</a:t>
            </a:r>
          </a:p>
          <a:p>
            <a:pPr lvl="1"/>
            <a:r>
              <a:rPr lang="en-US" dirty="0" smtClean="0"/>
              <a:t>If we had purchased those domain names we would use Amazons’ DNS Servers to translate this domain name to the IP address of our Load Balancer </a:t>
            </a:r>
          </a:p>
          <a:p>
            <a:pPr lvl="1"/>
            <a:endParaRPr lang="el-GR" dirty="0"/>
          </a:p>
        </p:txBody>
      </p:sp>
    </p:spTree>
    <p:extLst>
      <p:ext uri="{BB962C8B-B14F-4D97-AF65-F5344CB8AC3E}">
        <p14:creationId xmlns:p14="http://schemas.microsoft.com/office/powerpoint/2010/main" val="183586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12499" y="1028700"/>
            <a:ext cx="10219529" cy="5568044"/>
          </a:xfrm>
        </p:spPr>
        <p:txBody>
          <a:bodyPr>
            <a:normAutofit fontScale="92500" lnSpcReduction="20000"/>
          </a:bodyPr>
          <a:lstStyle/>
          <a:p>
            <a:r>
              <a:rPr lang="en-US" dirty="0"/>
              <a:t> Fault Tolerance</a:t>
            </a:r>
          </a:p>
          <a:p>
            <a:pPr lvl="1"/>
            <a:r>
              <a:rPr lang="en-US" dirty="0" smtClean="0"/>
              <a:t>Automated database backups</a:t>
            </a:r>
          </a:p>
          <a:p>
            <a:pPr lvl="1"/>
            <a:r>
              <a:rPr lang="en-US" dirty="0" smtClean="0"/>
              <a:t>If primary database fails read replica becomes primary</a:t>
            </a:r>
          </a:p>
          <a:p>
            <a:pPr lvl="1"/>
            <a:r>
              <a:rPr lang="en-US" dirty="0" smtClean="0"/>
              <a:t>If one server fails the others can share the load until another server becomes active</a:t>
            </a:r>
          </a:p>
          <a:p>
            <a:r>
              <a:rPr lang="en-US" dirty="0" smtClean="0"/>
              <a:t>Communication</a:t>
            </a:r>
          </a:p>
          <a:p>
            <a:pPr lvl="1"/>
            <a:r>
              <a:rPr lang="en-US" dirty="0" smtClean="0"/>
              <a:t>REST Services - Stateless</a:t>
            </a:r>
          </a:p>
          <a:p>
            <a:pPr lvl="1"/>
            <a:r>
              <a:rPr lang="en-US" dirty="0" smtClean="0"/>
              <a:t>HTTP / HTTPS Messages</a:t>
            </a:r>
          </a:p>
          <a:p>
            <a:pPr lvl="1"/>
            <a:r>
              <a:rPr lang="en-US" dirty="0" smtClean="0"/>
              <a:t>JSON</a:t>
            </a:r>
          </a:p>
          <a:p>
            <a:pPr lvl="1"/>
            <a:r>
              <a:rPr lang="en-US" dirty="0" smtClean="0"/>
              <a:t>Session-token user authentication</a:t>
            </a:r>
          </a:p>
          <a:p>
            <a:r>
              <a:rPr lang="en-US" dirty="0" smtClean="0"/>
              <a:t>Security</a:t>
            </a:r>
          </a:p>
          <a:p>
            <a:pPr lvl="1"/>
            <a:r>
              <a:rPr lang="en-US" dirty="0" smtClean="0"/>
              <a:t>SSL (prevent MITM attacks), Self Signed Certificates, .</a:t>
            </a:r>
            <a:r>
              <a:rPr lang="en-US" dirty="0" err="1" smtClean="0"/>
              <a:t>keystore</a:t>
            </a:r>
            <a:r>
              <a:rPr lang="en-US" dirty="0" smtClean="0"/>
              <a:t> for tomcat</a:t>
            </a:r>
          </a:p>
          <a:p>
            <a:pPr lvl="1"/>
            <a:r>
              <a:rPr lang="en-US" dirty="0" smtClean="0"/>
              <a:t>Salt hashing of passwords (prevent rainbow attacks)</a:t>
            </a:r>
          </a:p>
          <a:p>
            <a:pPr lvl="1"/>
            <a:r>
              <a:rPr lang="en-US" dirty="0" smtClean="0"/>
              <a:t>Advanced Encryption functions</a:t>
            </a:r>
          </a:p>
          <a:p>
            <a:pPr lvl="1"/>
            <a:r>
              <a:rPr lang="en-US" dirty="0" smtClean="0"/>
              <a:t>Amazon Security Groups (prevent unauthorized access to our instances)</a:t>
            </a:r>
          </a:p>
          <a:p>
            <a:pPr lvl="1"/>
            <a:r>
              <a:rPr lang="en-US" dirty="0" smtClean="0"/>
              <a:t>IAM (user authentication and access privileges to AWS resources)</a:t>
            </a:r>
          </a:p>
          <a:p>
            <a:endParaRPr lang="en-US" dirty="0" smtClean="0"/>
          </a:p>
          <a:p>
            <a:pPr lvl="1"/>
            <a:endParaRPr lang="el-GR" dirty="0"/>
          </a:p>
        </p:txBody>
      </p:sp>
    </p:spTree>
    <p:extLst>
      <p:ext uri="{BB962C8B-B14F-4D97-AF65-F5344CB8AC3E}">
        <p14:creationId xmlns:p14="http://schemas.microsoft.com/office/powerpoint/2010/main" val="900635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79371" y="2455182"/>
            <a:ext cx="5676900" cy="1325563"/>
          </a:xfrm>
        </p:spPr>
        <p:txBody>
          <a:bodyPr/>
          <a:lstStyle/>
          <a:p>
            <a:r>
              <a:rPr lang="en-US" dirty="0" smtClean="0"/>
              <a:t>Custom Load Balancer</a:t>
            </a:r>
            <a:endParaRPr lang="el-GR" dirty="0"/>
          </a:p>
        </p:txBody>
      </p:sp>
    </p:spTree>
    <p:extLst>
      <p:ext uri="{BB962C8B-B14F-4D97-AF65-F5344CB8AC3E}">
        <p14:creationId xmlns:p14="http://schemas.microsoft.com/office/powerpoint/2010/main" val="3806527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69700" y="1825625"/>
            <a:ext cx="10366486" cy="4722132"/>
          </a:xfrm>
        </p:spPr>
        <p:txBody>
          <a:bodyPr/>
          <a:lstStyle/>
          <a:p>
            <a:endParaRPr lang="el-GR" dirty="0"/>
          </a:p>
        </p:txBody>
      </p:sp>
      <p:sp>
        <p:nvSpPr>
          <p:cNvPr id="4" name="Title 3"/>
          <p:cNvSpPr>
            <a:spLocks noGrp="1"/>
          </p:cNvSpPr>
          <p:nvPr>
            <p:ph type="title"/>
          </p:nvPr>
        </p:nvSpPr>
        <p:spPr/>
        <p:txBody>
          <a:bodyPr/>
          <a:lstStyle/>
          <a:p>
            <a:endParaRPr lang="el-GR"/>
          </a:p>
        </p:txBody>
      </p:sp>
    </p:spTree>
    <p:extLst>
      <p:ext uri="{BB962C8B-B14F-4D97-AF65-F5344CB8AC3E}">
        <p14:creationId xmlns:p14="http://schemas.microsoft.com/office/powerpoint/2010/main" val="1734639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678" y="0"/>
            <a:ext cx="5970643" cy="6858000"/>
          </a:xfrm>
          <a:prstGeom prst="rect">
            <a:avLst/>
          </a:prstGeom>
        </p:spPr>
      </p:pic>
    </p:spTree>
    <p:extLst>
      <p:ext uri="{BB962C8B-B14F-4D97-AF65-F5344CB8AC3E}">
        <p14:creationId xmlns:p14="http://schemas.microsoft.com/office/powerpoint/2010/main" val="137539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71057" y="2514600"/>
            <a:ext cx="9029700" cy="2122714"/>
          </a:xfrm>
        </p:spPr>
        <p:txBody>
          <a:bodyPr>
            <a:normAutofit/>
          </a:bodyPr>
          <a:lstStyle/>
          <a:p>
            <a:r>
              <a:rPr lang="en-US" dirty="0" smtClean="0"/>
              <a:t>Client – Android Mobile App </a:t>
            </a:r>
            <a:endParaRPr lang="el-GR" dirty="0"/>
          </a:p>
        </p:txBody>
      </p:sp>
    </p:spTree>
    <p:extLst>
      <p:ext uri="{BB962C8B-B14F-4D97-AF65-F5344CB8AC3E}">
        <p14:creationId xmlns:p14="http://schemas.microsoft.com/office/powerpoint/2010/main" val="337457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7440" y="0"/>
            <a:ext cx="7017119" cy="6858000"/>
          </a:xfrm>
          <a:prstGeom prst="rect">
            <a:avLst/>
          </a:prstGeom>
        </p:spPr>
      </p:pic>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62843" y="2732768"/>
            <a:ext cx="9029700" cy="1325563"/>
          </a:xfrm>
        </p:spPr>
        <p:txBody>
          <a:bodyPr/>
          <a:lstStyle/>
          <a:p>
            <a:r>
              <a:rPr lang="en-US" dirty="0" smtClean="0"/>
              <a:t>Backend System View</a:t>
            </a:r>
            <a:endParaRPr lang="el-GR" dirty="0"/>
          </a:p>
        </p:txBody>
      </p:sp>
    </p:spTree>
    <p:extLst>
      <p:ext uri="{BB962C8B-B14F-4D97-AF65-F5344CB8AC3E}">
        <p14:creationId xmlns:p14="http://schemas.microsoft.com/office/powerpoint/2010/main" val="286300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340" y="0"/>
            <a:ext cx="5022774" cy="6858000"/>
          </a:xfrm>
          <a:prstGeom prst="rect">
            <a:avLst/>
          </a:prstGeom>
        </p:spPr>
      </p:pic>
    </p:spTree>
    <p:extLst>
      <p:ext uri="{BB962C8B-B14F-4D97-AF65-F5344CB8AC3E}">
        <p14:creationId xmlns:p14="http://schemas.microsoft.com/office/powerpoint/2010/main" val="312187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2100" y="2171699"/>
            <a:ext cx="9791700" cy="4005263"/>
          </a:xfrm>
        </p:spPr>
        <p:txBody>
          <a:bodyPr/>
          <a:lstStyle/>
          <a:p>
            <a:r>
              <a:rPr lang="en-US" dirty="0" smtClean="0"/>
              <a:t>The parent pom.xml file</a:t>
            </a:r>
          </a:p>
          <a:p>
            <a:r>
              <a:rPr lang="en-US" dirty="0" smtClean="0"/>
              <a:t>The basic Maven configuration is done here</a:t>
            </a:r>
          </a:p>
          <a:p>
            <a:r>
              <a:rPr lang="en-US" dirty="0" smtClean="0"/>
              <a:t>All libraries dependencies</a:t>
            </a:r>
          </a:p>
          <a:p>
            <a:r>
              <a:rPr lang="en-US" dirty="0" smtClean="0"/>
              <a:t>Developers</a:t>
            </a:r>
          </a:p>
          <a:p>
            <a:r>
              <a:rPr lang="en-US" dirty="0" smtClean="0"/>
              <a:t>Properties</a:t>
            </a:r>
          </a:p>
          <a:p>
            <a:r>
              <a:rPr lang="en-US" dirty="0" smtClean="0"/>
              <a:t>The build structure for all projects</a:t>
            </a:r>
          </a:p>
          <a:p>
            <a:r>
              <a:rPr lang="en-US" dirty="0" smtClean="0"/>
              <a:t>It is extended by all the other project’s pom.xml files</a:t>
            </a:r>
            <a:endParaRPr lang="el-GR" dirty="0"/>
          </a:p>
        </p:txBody>
      </p:sp>
      <p:sp>
        <p:nvSpPr>
          <p:cNvPr id="3" name="Title 2"/>
          <p:cNvSpPr>
            <a:spLocks noGrp="1"/>
          </p:cNvSpPr>
          <p:nvPr>
            <p:ph type="title"/>
          </p:nvPr>
        </p:nvSpPr>
        <p:spPr/>
        <p:txBody>
          <a:bodyPr/>
          <a:lstStyle/>
          <a:p>
            <a:pPr algn="ctr"/>
            <a:r>
              <a:rPr lang="en-US" dirty="0"/>
              <a:t>d</a:t>
            </a:r>
            <a:r>
              <a:rPr lang="en-US" dirty="0" smtClean="0"/>
              <a:t>s-</a:t>
            </a:r>
            <a:r>
              <a:rPr lang="en-US" dirty="0" err="1" smtClean="0"/>
              <a:t>pom</a:t>
            </a:r>
            <a:endParaRPr lang="el-GR" dirty="0"/>
          </a:p>
        </p:txBody>
      </p:sp>
    </p:spTree>
    <p:extLst>
      <p:ext uri="{BB962C8B-B14F-4D97-AF65-F5344CB8AC3E}">
        <p14:creationId xmlns:p14="http://schemas.microsoft.com/office/powerpoint/2010/main" val="224221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2100" y="2188029"/>
            <a:ext cx="9791700" cy="3988934"/>
          </a:xfrm>
        </p:spPr>
        <p:txBody>
          <a:bodyPr/>
          <a:lstStyle/>
          <a:p>
            <a:r>
              <a:rPr lang="en-US" dirty="0" smtClean="0"/>
              <a:t>Global Variables</a:t>
            </a:r>
          </a:p>
          <a:p>
            <a:r>
              <a:rPr lang="en-US" dirty="0" smtClean="0"/>
              <a:t>Security </a:t>
            </a:r>
            <a:r>
              <a:rPr lang="en-US" dirty="0" err="1" smtClean="0"/>
              <a:t>Util</a:t>
            </a:r>
            <a:r>
              <a:rPr lang="en-US" dirty="0" smtClean="0"/>
              <a:t> Functions </a:t>
            </a:r>
          </a:p>
          <a:p>
            <a:pPr lvl="1"/>
            <a:r>
              <a:rPr lang="en-US" dirty="0" smtClean="0"/>
              <a:t>encryption / decryption</a:t>
            </a:r>
          </a:p>
          <a:p>
            <a:pPr lvl="1"/>
            <a:r>
              <a:rPr lang="en-US" dirty="0" smtClean="0"/>
              <a:t>password salting</a:t>
            </a:r>
          </a:p>
          <a:p>
            <a:pPr lvl="1"/>
            <a:r>
              <a:rPr lang="en-US" dirty="0" smtClean="0"/>
              <a:t>Password validation</a:t>
            </a:r>
          </a:p>
          <a:p>
            <a:r>
              <a:rPr lang="en-US" dirty="0" err="1" smtClean="0"/>
              <a:t>Util</a:t>
            </a:r>
            <a:r>
              <a:rPr lang="en-US" dirty="0" smtClean="0"/>
              <a:t> functions for Lists</a:t>
            </a:r>
          </a:p>
          <a:p>
            <a:r>
              <a:rPr lang="en-US" dirty="0" smtClean="0"/>
              <a:t>Used by ds-</a:t>
            </a:r>
            <a:r>
              <a:rPr lang="en-US" dirty="0" err="1" smtClean="0"/>
              <a:t>dao</a:t>
            </a:r>
            <a:r>
              <a:rPr lang="en-US" dirty="0"/>
              <a:t> </a:t>
            </a:r>
            <a:r>
              <a:rPr lang="en-US" dirty="0" smtClean="0"/>
              <a:t>and ds-web</a:t>
            </a:r>
            <a:endParaRPr lang="el-GR" dirty="0"/>
          </a:p>
        </p:txBody>
      </p:sp>
      <p:sp>
        <p:nvSpPr>
          <p:cNvPr id="3" name="Title 2"/>
          <p:cNvSpPr>
            <a:spLocks noGrp="1"/>
          </p:cNvSpPr>
          <p:nvPr>
            <p:ph type="title"/>
          </p:nvPr>
        </p:nvSpPr>
        <p:spPr/>
        <p:txBody>
          <a:bodyPr/>
          <a:lstStyle/>
          <a:p>
            <a:pPr algn="ctr"/>
            <a:r>
              <a:rPr lang="en-US" dirty="0" smtClean="0"/>
              <a:t>ds-</a:t>
            </a:r>
            <a:r>
              <a:rPr lang="en-US" dirty="0" err="1" smtClean="0"/>
              <a:t>utils</a:t>
            </a:r>
            <a:endParaRPr lang="el-GR" dirty="0"/>
          </a:p>
        </p:txBody>
      </p:sp>
    </p:spTree>
    <p:extLst>
      <p:ext uri="{BB962C8B-B14F-4D97-AF65-F5344CB8AC3E}">
        <p14:creationId xmlns:p14="http://schemas.microsoft.com/office/powerpoint/2010/main" val="3016184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template" id="{30DBBF30-EDA2-4408-9702-3B0A8AED6F12}" vid="{0F128B79-39D4-4007-9EC6-E245A2CC91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A1AFEDE-5CAF-4D05-AC35-0F55C5366E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0</TotalTime>
  <Words>1134</Words>
  <Application>Microsoft Office PowerPoint</Application>
  <PresentationFormat>Widescreen</PresentationFormat>
  <Paragraphs>168</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Cambria</vt:lpstr>
      <vt:lpstr>Cloud skipper design template</vt:lpstr>
      <vt:lpstr>E-voting (polling) Android Mobile App (VoteForIt) + System Backend + Custom Load Balancer</vt:lpstr>
      <vt:lpstr>General System View</vt:lpstr>
      <vt:lpstr>PowerPoint Presentation</vt:lpstr>
      <vt:lpstr>Client – Android Mobile App </vt:lpstr>
      <vt:lpstr>PowerPoint Presentation</vt:lpstr>
      <vt:lpstr>Backend System View</vt:lpstr>
      <vt:lpstr>PowerPoint Presentation</vt:lpstr>
      <vt:lpstr>ds-pom</vt:lpstr>
      <vt:lpstr>ds-utils</vt:lpstr>
      <vt:lpstr>ds-model</vt:lpstr>
      <vt:lpstr>PowerPoint Presentation</vt:lpstr>
      <vt:lpstr>ds-dao</vt:lpstr>
      <vt:lpstr>ds-dto</vt:lpstr>
      <vt:lpstr>ds-web (1)</vt:lpstr>
      <vt:lpstr>ds-web (2)</vt:lpstr>
      <vt:lpstr>Custom Load Balancer</vt:lpstr>
      <vt:lpstr>Custom Load Balancer</vt:lpstr>
      <vt:lpstr> </vt:lpstr>
      <vt:lpstr>Custom Load Balancer</vt:lpstr>
      <vt:lpstr>Technologies used</vt:lpstr>
      <vt:lpstr>PowerPoint Presentation</vt:lpstr>
      <vt:lpstr>PowerPoint Presentation</vt:lpstr>
      <vt:lpstr>Subjects covered</vt:lpstr>
      <vt:lpstr>PowerPoint Presentation</vt:lpstr>
      <vt:lpstr>PowerPoint Presentation</vt:lpstr>
      <vt:lpstr>Custom Load Balancer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2015-07-15T15:13:29Z</dcterms:created>
  <dcterms:modified xsi:type="dcterms:W3CDTF">2015-07-16T06:23:09Z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TC034605089991</vt:lpwstr>
  </property>
</Properties>
</file>