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296" r:id="rId5"/>
    <p:sldId id="297" r:id="rId6"/>
    <p:sldId id="298" r:id="rId7"/>
    <p:sldId id="300" r:id="rId8"/>
    <p:sldId id="301" r:id="rId9"/>
    <p:sldId id="302" r:id="rId10"/>
    <p:sldId id="299" r:id="rId11"/>
    <p:sldId id="303" r:id="rId12"/>
    <p:sldId id="304" r:id="rId13"/>
    <p:sldId id="306" r:id="rId14"/>
    <p:sldId id="305" r:id="rId15"/>
    <p:sldId id="308" r:id="rId16"/>
    <p:sldId id="309" r:id="rId17"/>
  </p:sldIdLst>
  <p:sldSz cx="9144000" cy="6858000" type="screen4x3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80" d="100"/>
          <a:sy n="80" d="100"/>
        </p:scale>
        <p:origin x="96" y="852"/>
      </p:cViewPr>
      <p:guideLst>
        <p:guide orient="horz" pos="33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32" y="3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C48FB7-4632-4FB7-A822-C8EE7A1BCE57}" type="datetime1">
              <a:rPr lang="ru-RU" smtClean="0"/>
              <a:t>24.06.2022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7D626-816E-4770-8022-B9B504B09470}" type="datetime1">
              <a:rPr lang="ru-RU" smtClean="0"/>
              <a:pPr/>
              <a:t>24.06.2022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12031" y="4434840"/>
            <a:ext cx="3706328" cy="1122202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2031" y="5586890"/>
            <a:ext cx="3706328" cy="39666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1"/>
            <a:ext cx="7116234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ыночное 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3867" y="892178"/>
            <a:ext cx="6316266" cy="1325563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47892" y="3064615"/>
            <a:ext cx="930728" cy="823912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106636" y="3064615"/>
            <a:ext cx="930728" cy="823912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665381" y="3064615"/>
            <a:ext cx="930728" cy="823912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47274" y="4824189"/>
            <a:ext cx="2343070" cy="462927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394696" y="4824189"/>
            <a:ext cx="2354609" cy="462927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53658" y="4824189"/>
            <a:ext cx="2343070" cy="462927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856" y="2358007"/>
            <a:ext cx="18288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0469" y="2531837"/>
            <a:ext cx="1643063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9206" y="2421056"/>
            <a:ext cx="1743075" cy="2057400"/>
          </a:xfrm>
          <a:prstGeom prst="rect">
            <a:avLst/>
          </a:prstGeom>
        </p:spPr>
      </p:pic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47274" y="5280764"/>
            <a:ext cx="2343070" cy="462927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394696" y="5280764"/>
            <a:ext cx="2354609" cy="462927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5953658" y="5280764"/>
            <a:ext cx="2343070" cy="462927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0275" y="892178"/>
            <a:ext cx="6316266" cy="13255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200275" y="2776936"/>
            <a:ext cx="2943225" cy="823912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00275" y="3834607"/>
            <a:ext cx="2943225" cy="1997867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557630" y="2776936"/>
            <a:ext cx="2957720" cy="823912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557630" y="3834607"/>
            <a:ext cx="2957720" cy="1997867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19339" y="0"/>
            <a:ext cx="3276023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4081416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0127" y="1152772"/>
            <a:ext cx="4073978" cy="846301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691" y="2469516"/>
            <a:ext cx="4074903" cy="3651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1372" y="2798940"/>
            <a:ext cx="4073978" cy="5579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41691" y="3569311"/>
            <a:ext cx="4074903" cy="3651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41372" y="3898736"/>
            <a:ext cx="4073978" cy="5579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41691" y="4669108"/>
            <a:ext cx="4074903" cy="3651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41372" y="4998532"/>
            <a:ext cx="4073978" cy="5579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5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9143999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85799" y="3354712"/>
            <a:ext cx="548640" cy="45720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474470" y="3502152"/>
            <a:ext cx="480060" cy="2017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065410" y="3502152"/>
            <a:ext cx="480060" cy="2017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656350" y="3502152"/>
            <a:ext cx="480060" cy="2017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47290" y="3502152"/>
            <a:ext cx="480060" cy="2017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5800" y="4292468"/>
            <a:ext cx="548640" cy="45720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38230" y="3502152"/>
            <a:ext cx="480060" cy="2017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429170" y="3502152"/>
            <a:ext cx="480060" cy="2017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20110" y="3502152"/>
            <a:ext cx="480060" cy="2017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792930" y="3502152"/>
            <a:ext cx="480060" cy="2017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611050" y="3502152"/>
            <a:ext cx="480060" cy="2017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201990" y="3502152"/>
            <a:ext cx="480060" cy="2017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383870" y="3502152"/>
            <a:ext cx="480060" cy="2017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974814" y="3502152"/>
            <a:ext cx="480060" cy="2017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477436" y="4425696"/>
            <a:ext cx="480060" cy="2017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068202" y="4425696"/>
            <a:ext cx="480060" cy="2017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658967" y="4425696"/>
            <a:ext cx="480060" cy="2017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249732" y="4425696"/>
            <a:ext cx="480060" cy="2017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840497" y="4425696"/>
            <a:ext cx="480060" cy="2017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431263" y="4425696"/>
            <a:ext cx="480060" cy="2017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022028" y="4425696"/>
            <a:ext cx="480060" cy="2017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794324" y="4425696"/>
            <a:ext cx="480060" cy="2017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612793" y="4425696"/>
            <a:ext cx="480060" cy="2017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203558" y="4425696"/>
            <a:ext cx="480060" cy="2017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385089" y="4425696"/>
            <a:ext cx="480060" cy="2017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975854" y="4425696"/>
            <a:ext cx="480060" cy="2017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697230" y="4034785"/>
            <a:ext cx="774954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628650" y="2136777"/>
            <a:ext cx="7886700" cy="369764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9431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528638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3867" y="892178"/>
            <a:ext cx="6316266" cy="1325563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15386" y="2886075"/>
            <a:ext cx="1384133" cy="1845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77686" y="2886075"/>
            <a:ext cx="1384133" cy="1845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745684" y="2886075"/>
            <a:ext cx="1384133" cy="1845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560594" y="2886075"/>
            <a:ext cx="1384133" cy="1845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07437" y="5084525"/>
            <a:ext cx="1592807" cy="343061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2769736" y="5099207"/>
            <a:ext cx="1601816" cy="343061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637734" y="5099207"/>
            <a:ext cx="1592807" cy="343061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452644" y="5084525"/>
            <a:ext cx="1592807" cy="343061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115386" y="5464115"/>
            <a:ext cx="1384133" cy="343061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2877685" y="5478797"/>
            <a:ext cx="1391962" cy="343061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4745683" y="5478797"/>
            <a:ext cx="1384133" cy="343061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560593" y="5464115"/>
            <a:ext cx="1384133" cy="343061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500687" y="0"/>
            <a:ext cx="3643313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15362" y="1"/>
            <a:ext cx="528638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70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3867" y="892178"/>
            <a:ext cx="6316266" cy="1325563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07882" y="2428875"/>
            <a:ext cx="800100" cy="1066800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169703" y="2428875"/>
            <a:ext cx="800100" cy="1066800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37701" y="2428875"/>
            <a:ext cx="800100" cy="1066800"/>
          </a:xfrm>
          <a:prstGeom prst="rect">
            <a:avLst/>
          </a:prstGeo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852611" y="2428875"/>
            <a:ext cx="800100" cy="1066800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25126" y="3654379"/>
            <a:ext cx="1371600" cy="343061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042590" y="3782040"/>
            <a:ext cx="1543050" cy="343061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2886947" y="3669061"/>
            <a:ext cx="1371600" cy="343061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2804411" y="3796722"/>
            <a:ext cx="1543050" cy="343061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754945" y="3669061"/>
            <a:ext cx="1371600" cy="343061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4663472" y="3796722"/>
            <a:ext cx="1543050" cy="343061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569855" y="3654379"/>
            <a:ext cx="1371600" cy="343061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475824" y="3782040"/>
            <a:ext cx="1543050" cy="343061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407882" y="4287711"/>
            <a:ext cx="800100" cy="1066800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169703" y="4287711"/>
            <a:ext cx="800100" cy="1066800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037701" y="4287711"/>
            <a:ext cx="800100" cy="1066800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852611" y="4287711"/>
            <a:ext cx="800100" cy="1066800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125126" y="5513215"/>
            <a:ext cx="1371600" cy="343061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042590" y="5640876"/>
            <a:ext cx="1543050" cy="343061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2886947" y="5527897"/>
            <a:ext cx="1371600" cy="343061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2804411" y="5655558"/>
            <a:ext cx="1543050" cy="343061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4754945" y="5527897"/>
            <a:ext cx="1371600" cy="343061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4672409" y="5655558"/>
            <a:ext cx="1543050" cy="343061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569855" y="5513215"/>
            <a:ext cx="1371600" cy="343061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6475824" y="5640876"/>
            <a:ext cx="1543050" cy="343061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4"/>
            <a:ext cx="154305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6750" y="5180889"/>
            <a:ext cx="8572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одержимо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3867" y="892178"/>
            <a:ext cx="6316266" cy="1325563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06585" y="2370670"/>
            <a:ext cx="1392174" cy="166420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650" y="3788814"/>
            <a:ext cx="1748045" cy="804859"/>
          </a:xfrm>
          <a:prstGeom prst="rect">
            <a:avLst/>
          </a:prstGeo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28650" y="4464811"/>
            <a:ext cx="1748045" cy="438505"/>
          </a:xfrm>
          <a:prstGeom prst="rect">
            <a:avLst/>
          </a:prstGeo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8650" y="5120723"/>
            <a:ext cx="1748045" cy="853167"/>
          </a:xfrm>
          <a:prstGeom prst="rect">
            <a:avLst/>
          </a:prstGeo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2854238" y="2370670"/>
            <a:ext cx="1392174" cy="166420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671999" y="3788814"/>
            <a:ext cx="1756654" cy="804859"/>
          </a:xfrm>
          <a:prstGeom prst="rect">
            <a:avLst/>
          </a:prstGeo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71999" y="4464811"/>
            <a:ext cx="1756654" cy="438505"/>
          </a:xfrm>
          <a:prstGeom prst="rect">
            <a:avLst/>
          </a:prstGeo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2671999" y="5120723"/>
            <a:ext cx="1756654" cy="853167"/>
          </a:xfrm>
          <a:prstGeom prst="rect">
            <a:avLst/>
          </a:prstGeo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897588" y="2370670"/>
            <a:ext cx="1392174" cy="166420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723957" y="3788814"/>
            <a:ext cx="1748045" cy="804859"/>
          </a:xfrm>
          <a:prstGeom prst="rect">
            <a:avLst/>
          </a:prstGeo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723957" y="4464811"/>
            <a:ext cx="1748045" cy="438505"/>
          </a:xfrm>
          <a:prstGeom prst="rect">
            <a:avLst/>
          </a:prstGeo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23957" y="5120723"/>
            <a:ext cx="1748045" cy="853167"/>
          </a:xfrm>
          <a:prstGeom prst="rect">
            <a:avLst/>
          </a:prstGeo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945241" y="2370670"/>
            <a:ext cx="1392174" cy="166420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767305" y="3788458"/>
            <a:ext cx="1748045" cy="804859"/>
          </a:xfrm>
          <a:prstGeom prst="rect">
            <a:avLst/>
          </a:prstGeo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767305" y="4464455"/>
            <a:ext cx="1748045" cy="438505"/>
          </a:xfrm>
          <a:prstGeom prst="rect">
            <a:avLst/>
          </a:prstGeo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1"/>
            <a:ext cx="928688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1"/>
            <a:ext cx="2843213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767305" y="5120367"/>
            <a:ext cx="1748045" cy="853167"/>
          </a:xfrm>
          <a:prstGeom prst="rect">
            <a:avLst/>
          </a:prstGeo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7656" y="1671639"/>
            <a:ext cx="3833813" cy="120491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107656" y="3682546"/>
            <a:ext cx="3833813" cy="15255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1"/>
            <a:ext cx="3571875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1978819" y="1"/>
            <a:ext cx="1593057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5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1615737"/>
            <a:ext cx="3134678" cy="1524735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3238104"/>
            <a:ext cx="3134678" cy="200416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382704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0401" y="6356351"/>
            <a:ext cx="1330778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59791" y="6356351"/>
            <a:ext cx="1996168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84572" y="6356351"/>
            <a:ext cx="1330778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 дн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116612" y="0"/>
            <a:ext cx="502738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125" y="1020446"/>
            <a:ext cx="2378869" cy="1325563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00125" y="2924176"/>
            <a:ext cx="2378869" cy="251936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0125" y="6356351"/>
            <a:ext cx="738868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02414" y="6356350"/>
            <a:ext cx="1862132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52229" y="6356351"/>
            <a:ext cx="740664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5413" y="0"/>
            <a:ext cx="7558587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sz="1800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5509419"/>
            <a:ext cx="3061607" cy="58578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1239" y="1481138"/>
            <a:ext cx="1606323" cy="514350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5781" y="2557463"/>
            <a:ext cx="1606323" cy="514350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3633788"/>
            <a:ext cx="1606323" cy="514350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28750" y="4710114"/>
            <a:ext cx="1606323" cy="514350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01152" y="1594478"/>
            <a:ext cx="4154321" cy="1010842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39522" y="2682564"/>
            <a:ext cx="4154321" cy="1010842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82703" y="3755394"/>
            <a:ext cx="4154321" cy="1010842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31460" y="4824430"/>
            <a:ext cx="4154321" cy="1010842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65137" y="5023933"/>
            <a:ext cx="1134908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19938" y="3948451"/>
            <a:ext cx="1134908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80090" y="2872686"/>
            <a:ext cx="1134908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9698" y="1796083"/>
            <a:ext cx="1134908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20XX 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16867" y="6356351"/>
            <a:ext cx="1356534" cy="365125"/>
          </a:xfrm>
          <a:prstGeom prst="rect">
            <a:avLst/>
          </a:prstGeo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8156" y="6356351"/>
            <a:ext cx="407194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3867" y="892178"/>
            <a:ext cx="6316266" cy="1325563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14425" y="2563124"/>
            <a:ext cx="3023959" cy="3651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14248" y="3070348"/>
            <a:ext cx="3023273" cy="105730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4753" y="2563124"/>
            <a:ext cx="3023959" cy="3651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04857" y="3070348"/>
            <a:ext cx="3023273" cy="105730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14425" y="4319432"/>
            <a:ext cx="3023959" cy="3651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14809" y="4826656"/>
            <a:ext cx="3023273" cy="105730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04473" y="4319432"/>
            <a:ext cx="3023959" cy="3651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04857" y="4826656"/>
            <a:ext cx="3023273" cy="105730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516291" y="1"/>
            <a:ext cx="2627709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90708" y="0"/>
            <a:ext cx="1853293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4"/>
            <a:ext cx="1543050" cy="1647825"/>
          </a:xfrm>
          <a:prstGeom prst="rect">
            <a:avLst/>
          </a:prstGeom>
        </p:spPr>
      </p:pic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6750" y="5180889"/>
            <a:ext cx="8572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1570" y="4156406"/>
            <a:ext cx="2354580" cy="1325563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691" y="1530636"/>
            <a:ext cx="4074903" cy="3651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1372" y="1860060"/>
            <a:ext cx="4073978" cy="5579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41691" y="2630432"/>
            <a:ext cx="4074903" cy="3651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41372" y="2959856"/>
            <a:ext cx="4073978" cy="5579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41691" y="3730228"/>
            <a:ext cx="4074903" cy="3651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41372" y="4059652"/>
            <a:ext cx="4073978" cy="5579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40080" y="4830025"/>
            <a:ext cx="4074903" cy="3651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39761" y="5159449"/>
            <a:ext cx="4073978" cy="5579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4439760" y="6356351"/>
            <a:ext cx="710637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5371466" y="6356351"/>
            <a:ext cx="2432957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025493" y="6356351"/>
            <a:ext cx="4898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3522" y="-1"/>
            <a:ext cx="3672551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ступл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1556" y="1671639"/>
            <a:ext cx="3833813" cy="120491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21556" y="3660774"/>
            <a:ext cx="3833813" cy="152558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6822282" y="1497012"/>
            <a:ext cx="2321719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5214937" y="-25401"/>
            <a:ext cx="2843213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8348" y="6356351"/>
            <a:ext cx="1307306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43512" y="2571236"/>
            <a:ext cx="3134678" cy="1715531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4407694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4186238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0127" y="1152772"/>
            <a:ext cx="4073978" cy="846301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1657350" y="0"/>
            <a:ext cx="18288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691" y="2469516"/>
            <a:ext cx="4074903" cy="3651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1372" y="2798940"/>
            <a:ext cx="4073978" cy="5579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41691" y="3569311"/>
            <a:ext cx="4074903" cy="3651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41372" y="3898736"/>
            <a:ext cx="4073978" cy="5579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41691" y="4669108"/>
            <a:ext cx="4074903" cy="3651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41372" y="4998532"/>
            <a:ext cx="4073978" cy="5579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4439760" y="6356351"/>
            <a:ext cx="710637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5371466" y="6356351"/>
            <a:ext cx="2432957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025493" y="6356351"/>
            <a:ext cx="4898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3867" y="892178"/>
            <a:ext cx="6316266" cy="1325563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32329" y="2776936"/>
            <a:ext cx="2161856" cy="823912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32329" y="3834607"/>
            <a:ext cx="2161856" cy="1997867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485749" y="2776936"/>
            <a:ext cx="2172503" cy="823912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485749" y="3834607"/>
            <a:ext cx="2172503" cy="1997867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49816" y="2776936"/>
            <a:ext cx="2161856" cy="823912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049816" y="3834607"/>
            <a:ext cx="2161856" cy="1997867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28688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678782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3651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FF5E4EC6-D99A-2E38-59A5-BC614B49DB2C}"/>
              </a:ext>
            </a:extLst>
          </p:cNvPr>
          <p:cNvSpPr txBox="1">
            <a:spLocks/>
          </p:cNvSpPr>
          <p:nvPr/>
        </p:nvSpPr>
        <p:spPr>
          <a:xfrm>
            <a:off x="0" y="12032"/>
            <a:ext cx="9144000" cy="19250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sz="1800" b="1" dirty="0">
                <a:latin typeface="+mj-lt"/>
              </a:rPr>
              <a:t>МИНИСТЕРСТВО НАУКИ И ВЫСШЕГО ОБРАЗОВАНИЯ РФ</a:t>
            </a:r>
            <a:br>
              <a:rPr lang="ru-RU" sz="1800" dirty="0">
                <a:latin typeface="+mj-lt"/>
              </a:rPr>
            </a:br>
            <a:r>
              <a:rPr lang="ru-RU" sz="1800" b="1" dirty="0">
                <a:latin typeface="+mj-lt"/>
              </a:rPr>
              <a:t>ФГБОУ ВО «Брянский государственный технический университет»</a:t>
            </a:r>
            <a:br>
              <a:rPr lang="ru-RU" sz="1800" dirty="0">
                <a:latin typeface="+mj-lt"/>
              </a:rPr>
            </a:br>
            <a:br>
              <a:rPr lang="ru-RU" sz="1800" dirty="0">
                <a:latin typeface="+mj-lt"/>
              </a:rPr>
            </a:br>
            <a:r>
              <a:rPr lang="ru-RU" sz="1800" dirty="0">
                <a:latin typeface="+mj-lt"/>
              </a:rPr>
              <a:t>Кафедра «Компьютерные технологии и системы»</a:t>
            </a:r>
            <a:br>
              <a:rPr lang="ru-RU" sz="1800" dirty="0">
                <a:latin typeface="+mj-lt"/>
              </a:rPr>
            </a:br>
            <a:r>
              <a:rPr lang="ru-RU" sz="1800" dirty="0">
                <a:latin typeface="+mj-lt"/>
              </a:rPr>
              <a:t>Дисциплина «Моделирование информационно-аналитических систем»</a:t>
            </a:r>
            <a:endParaRPr lang="ru-RU" sz="1800" dirty="0"/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20740395-74F0-77F9-3681-E7391C7065F1}"/>
              </a:ext>
            </a:extLst>
          </p:cNvPr>
          <p:cNvSpPr txBox="1">
            <a:spLocks/>
          </p:cNvSpPr>
          <p:nvPr/>
        </p:nvSpPr>
        <p:spPr>
          <a:xfrm>
            <a:off x="-1" y="2069431"/>
            <a:ext cx="9144000" cy="18528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/>
              <a:t>КУРСОВОЙ ПРОЕКТ</a:t>
            </a:r>
          </a:p>
          <a:p>
            <a:endParaRPr lang="ru-RU" sz="2400" dirty="0"/>
          </a:p>
          <a:p>
            <a:r>
              <a:rPr lang="ru-RU" sz="1800" dirty="0"/>
              <a:t>на тему: «</a:t>
            </a:r>
            <a:r>
              <a:rPr lang="ru-RU" sz="2400" dirty="0"/>
              <a:t>Моделирование информационно-аналитической системы анализа фондового рынка</a:t>
            </a:r>
            <a:r>
              <a:rPr lang="ru-RU" sz="1800" dirty="0"/>
              <a:t>»</a:t>
            </a:r>
            <a:br>
              <a:rPr lang="ru-RU" sz="1800" dirty="0"/>
            </a:br>
            <a:endParaRPr lang="ru-RU" sz="1800" dirty="0"/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9AEF9191-264D-A9C2-3938-1715E4D7025F}"/>
              </a:ext>
            </a:extLst>
          </p:cNvPr>
          <p:cNvSpPr txBox="1">
            <a:spLocks/>
          </p:cNvSpPr>
          <p:nvPr/>
        </p:nvSpPr>
        <p:spPr>
          <a:xfrm>
            <a:off x="5101389" y="3898231"/>
            <a:ext cx="4042611" cy="18528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latin typeface="+mn-lt"/>
              </a:rPr>
              <a:t>Выполнил:</a:t>
            </a:r>
          </a:p>
          <a:p>
            <a:pPr algn="l"/>
            <a:r>
              <a:rPr lang="ru-RU" sz="2000" dirty="0">
                <a:latin typeface="+mn-lt"/>
              </a:rPr>
              <a:t>Студент группы О-17-ИАС-аид-С</a:t>
            </a:r>
          </a:p>
          <a:p>
            <a:pPr algn="l"/>
            <a:r>
              <a:rPr lang="ru-RU" sz="2000" dirty="0">
                <a:latin typeface="+mn-lt"/>
              </a:rPr>
              <a:t>Андронов Михаил Павлович</a:t>
            </a:r>
          </a:p>
          <a:p>
            <a:pPr algn="l"/>
            <a:r>
              <a:rPr lang="ru-RU" sz="2000" dirty="0">
                <a:latin typeface="+mn-lt"/>
              </a:rPr>
              <a:t>Руководитель:</a:t>
            </a:r>
          </a:p>
          <a:p>
            <a:pPr algn="l"/>
            <a:r>
              <a:rPr lang="ru-RU" sz="2000" dirty="0">
                <a:latin typeface="+mn-lt"/>
              </a:rPr>
              <a:t>к.т.н., доцент каф. «КТС»</a:t>
            </a:r>
          </a:p>
          <a:p>
            <a:pPr algn="l"/>
            <a:r>
              <a:rPr lang="ru-RU" sz="2000" dirty="0">
                <a:latin typeface="+mn-lt"/>
              </a:rPr>
              <a:t>Леонов Юрий Алексеевич</a:t>
            </a: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8A40371D-1570-36AD-9443-1B4392097CB7}"/>
              </a:ext>
            </a:extLst>
          </p:cNvPr>
          <p:cNvSpPr txBox="1">
            <a:spLocks/>
          </p:cNvSpPr>
          <p:nvPr/>
        </p:nvSpPr>
        <p:spPr>
          <a:xfrm>
            <a:off x="0" y="6039852"/>
            <a:ext cx="9143999" cy="818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latin typeface="+mn-lt"/>
              </a:rPr>
              <a:t>Брянск 2022</a:t>
            </a:r>
          </a:p>
        </p:txBody>
      </p:sp>
    </p:spTree>
    <p:extLst>
      <p:ext uri="{BB962C8B-B14F-4D97-AF65-F5344CB8AC3E}">
        <p14:creationId xmlns:p14="http://schemas.microsoft.com/office/powerpoint/2010/main" val="2456367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03B5CEAB-09E7-E2A2-A2ED-2E0932DE9D9A}"/>
              </a:ext>
            </a:extLst>
          </p:cNvPr>
          <p:cNvSpPr txBox="1">
            <a:spLocks/>
          </p:cNvSpPr>
          <p:nvPr/>
        </p:nvSpPr>
        <p:spPr>
          <a:xfrm>
            <a:off x="0" y="-2"/>
            <a:ext cx="9144000" cy="9745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+mj-lt"/>
              </a:rPr>
              <a:t>Организация информационной безопасности ИАС </a:t>
            </a:r>
            <a:endParaRPr lang="ru-RU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20EFA561-05C9-85D5-25A0-8DCA09B278A7}"/>
              </a:ext>
            </a:extLst>
          </p:cNvPr>
          <p:cNvSpPr txBox="1">
            <a:spLocks/>
          </p:cNvSpPr>
          <p:nvPr/>
        </p:nvSpPr>
        <p:spPr>
          <a:xfrm>
            <a:off x="8434137" y="-1"/>
            <a:ext cx="709863" cy="6136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+mj-lt"/>
              </a:rPr>
              <a:t>10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C462BBC-6A4A-789E-21C5-B2DD209BC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706" y="974557"/>
            <a:ext cx="4686819" cy="57781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454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03B5CEAB-09E7-E2A2-A2ED-2E0932DE9D9A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144000" cy="7579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+mj-lt"/>
              </a:rPr>
              <a:t>Интерфейс программного продукта </a:t>
            </a:r>
            <a:endParaRPr lang="ru-RU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20EFA561-05C9-85D5-25A0-8DCA09B278A7}"/>
              </a:ext>
            </a:extLst>
          </p:cNvPr>
          <p:cNvSpPr txBox="1">
            <a:spLocks/>
          </p:cNvSpPr>
          <p:nvPr/>
        </p:nvSpPr>
        <p:spPr>
          <a:xfrm>
            <a:off x="8434137" y="-1"/>
            <a:ext cx="709863" cy="6136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+mj-lt"/>
              </a:rPr>
              <a:t>11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025920B-71BF-FD2D-A52E-5E3F450C0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2" y="1124546"/>
            <a:ext cx="8951495" cy="517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13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03B5CEAB-09E7-E2A2-A2ED-2E0932DE9D9A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144000" cy="7579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+mj-lt"/>
              </a:rPr>
              <a:t>Интерфейс программного продукта </a:t>
            </a:r>
            <a:endParaRPr lang="ru-RU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20EFA561-05C9-85D5-25A0-8DCA09B278A7}"/>
              </a:ext>
            </a:extLst>
          </p:cNvPr>
          <p:cNvSpPr txBox="1">
            <a:spLocks/>
          </p:cNvSpPr>
          <p:nvPr/>
        </p:nvSpPr>
        <p:spPr>
          <a:xfrm>
            <a:off x="8434137" y="-1"/>
            <a:ext cx="709863" cy="6136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+mj-lt"/>
              </a:rPr>
              <a:t>12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FB0594-6643-E4AA-2A7D-E9FC945DD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70" y="1124546"/>
            <a:ext cx="8907658" cy="514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73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03B5CEAB-09E7-E2A2-A2ED-2E0932DE9D9A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144000" cy="7579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+mj-lt"/>
              </a:rPr>
              <a:t>заключение </a:t>
            </a:r>
            <a:endParaRPr lang="ru-RU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20EFA561-05C9-85D5-25A0-8DCA09B278A7}"/>
              </a:ext>
            </a:extLst>
          </p:cNvPr>
          <p:cNvSpPr txBox="1">
            <a:spLocks/>
          </p:cNvSpPr>
          <p:nvPr/>
        </p:nvSpPr>
        <p:spPr>
          <a:xfrm>
            <a:off x="8434137" y="-1"/>
            <a:ext cx="709863" cy="6136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+mj-lt"/>
              </a:rPr>
              <a:t>13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6C4F898-6B41-4EFB-E5F9-B67E9001F2F2}"/>
              </a:ext>
            </a:extLst>
          </p:cNvPr>
          <p:cNvSpPr txBox="1">
            <a:spLocks/>
          </p:cNvSpPr>
          <p:nvPr/>
        </p:nvSpPr>
        <p:spPr>
          <a:xfrm>
            <a:off x="372979" y="860260"/>
            <a:ext cx="8638674" cy="59977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+mn-lt"/>
              </a:rPr>
              <a:t>Был проведен анализ источников данных, определение необходимых математических методов, наиболее подходящих для решения данной задачи;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400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+mn-lt"/>
              </a:rPr>
              <a:t>Была разработана база данных и произведено её заполнение достаточным объемом информации;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400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+mn-lt"/>
              </a:rPr>
              <a:t>Был разработан программный модуль для актуализации имеющихся данных о котировках акций на фондовых биржах;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400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400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+mn-lt"/>
              </a:rPr>
              <a:t>Были разработаны аналитические модули, позволяющие прогнозировать изменения на фондовых биржах.</a:t>
            </a:r>
          </a:p>
          <a:p>
            <a:pPr algn="l"/>
            <a:endParaRPr lang="ru-RU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012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03B5CEAB-09E7-E2A2-A2ED-2E0932DE9D9A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144000" cy="7579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+mj-lt"/>
              </a:rPr>
              <a:t>Цель Курсового проекта</a:t>
            </a:r>
            <a:endParaRPr lang="ru-RU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20EFA561-05C9-85D5-25A0-8DCA09B278A7}"/>
              </a:ext>
            </a:extLst>
          </p:cNvPr>
          <p:cNvSpPr txBox="1">
            <a:spLocks/>
          </p:cNvSpPr>
          <p:nvPr/>
        </p:nvSpPr>
        <p:spPr>
          <a:xfrm>
            <a:off x="8434137" y="-1"/>
            <a:ext cx="709863" cy="6136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j-lt"/>
              </a:rPr>
              <a:t>2</a:t>
            </a:r>
            <a:endParaRPr lang="ru-RU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8B5105D3-271D-201F-C4C1-D72251774AC6}"/>
              </a:ext>
            </a:extLst>
          </p:cNvPr>
          <p:cNvSpPr txBox="1">
            <a:spLocks/>
          </p:cNvSpPr>
          <p:nvPr/>
        </p:nvSpPr>
        <p:spPr>
          <a:xfrm>
            <a:off x="721895" y="757990"/>
            <a:ext cx="8422105" cy="122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latin typeface="+mn-lt"/>
              </a:rPr>
              <a:t>Целью данной работы является моделирование информационно-аналитической системы анализа фондового рынка</a:t>
            </a: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D43F76E5-4425-3CCB-7B62-F82583C30EA9}"/>
              </a:ext>
            </a:extLst>
          </p:cNvPr>
          <p:cNvSpPr txBox="1">
            <a:spLocks/>
          </p:cNvSpPr>
          <p:nvPr/>
        </p:nvSpPr>
        <p:spPr>
          <a:xfrm>
            <a:off x="0" y="1606216"/>
            <a:ext cx="9144000" cy="7579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+mj-lt"/>
              </a:rPr>
              <a:t>Задачи Курсового проекта</a:t>
            </a:r>
            <a:endParaRPr lang="ru-RU" dirty="0"/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0EE58735-8E64-CEB9-5E69-F4341DBB729A}"/>
              </a:ext>
            </a:extLst>
          </p:cNvPr>
          <p:cNvSpPr txBox="1">
            <a:spLocks/>
          </p:cNvSpPr>
          <p:nvPr/>
        </p:nvSpPr>
        <p:spPr>
          <a:xfrm>
            <a:off x="721895" y="2364207"/>
            <a:ext cx="8422105" cy="4493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000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</a:rPr>
              <a:t>анализ источников данных, определение необходимых математических методов, наиболее подходящих для решения данной задачи;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000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</a:rPr>
              <a:t>организация базы данных и заполнение её достаточным объемом информации;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000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</a:rPr>
              <a:t>разработка аналитического модуля, позволяющего прогнозировать изменения на фондовых биржах;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000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</a:rPr>
              <a:t>разработка программного модуля для актуализации имеющихся данных о котировках акций на фондовых биржах;</a:t>
            </a:r>
          </a:p>
          <a:p>
            <a:pPr algn="l"/>
            <a:endParaRPr lang="ru-RU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210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03B5CEAB-09E7-E2A2-A2ED-2E0932DE9D9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579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+mj-lt"/>
              </a:rPr>
              <a:t>Архитектура ИАС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20EFA561-05C9-85D5-25A0-8DCA09B278A7}"/>
              </a:ext>
            </a:extLst>
          </p:cNvPr>
          <p:cNvSpPr txBox="1">
            <a:spLocks/>
          </p:cNvSpPr>
          <p:nvPr/>
        </p:nvSpPr>
        <p:spPr>
          <a:xfrm>
            <a:off x="8434137" y="-1"/>
            <a:ext cx="709863" cy="6136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j-lt"/>
              </a:rPr>
              <a:t>3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3C1876-B480-3A76-3C21-431F3C5CFC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42" y="757990"/>
            <a:ext cx="8771022" cy="5847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643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03B5CEAB-09E7-E2A2-A2ED-2E0932DE9D9A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144000" cy="7579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+mj-lt"/>
              </a:rPr>
              <a:t>Функциональная схема ИАС (</a:t>
            </a:r>
            <a:r>
              <a:rPr lang="en-US" sz="3200" b="1" dirty="0">
                <a:latin typeface="+mj-lt"/>
              </a:rPr>
              <a:t>IDEF0</a:t>
            </a:r>
            <a:r>
              <a:rPr lang="ru-RU" b="1" dirty="0">
                <a:latin typeface="+mj-lt"/>
              </a:rPr>
              <a:t>) </a:t>
            </a:r>
            <a:endParaRPr lang="ru-RU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20EFA561-05C9-85D5-25A0-8DCA09B278A7}"/>
              </a:ext>
            </a:extLst>
          </p:cNvPr>
          <p:cNvSpPr txBox="1">
            <a:spLocks/>
          </p:cNvSpPr>
          <p:nvPr/>
        </p:nvSpPr>
        <p:spPr>
          <a:xfrm>
            <a:off x="8434137" y="-1"/>
            <a:ext cx="709863" cy="6136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+mj-lt"/>
              </a:rPr>
              <a:t>4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1F927D-F0CD-8A84-8347-D4793EA82E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1" r="40618" b="69455"/>
          <a:stretch/>
        </p:blipFill>
        <p:spPr bwMode="auto">
          <a:xfrm>
            <a:off x="1353893" y="1342952"/>
            <a:ext cx="6436214" cy="47089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3473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03B5CEAB-09E7-E2A2-A2ED-2E0932DE9D9A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144000" cy="7579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+mj-lt"/>
              </a:rPr>
              <a:t>Функциональная схема ИАС (</a:t>
            </a:r>
            <a:r>
              <a:rPr lang="en-US" sz="3200" b="1" dirty="0">
                <a:latin typeface="+mj-lt"/>
              </a:rPr>
              <a:t>IDEF0</a:t>
            </a:r>
            <a:r>
              <a:rPr lang="ru-RU" b="1" dirty="0">
                <a:latin typeface="+mj-lt"/>
              </a:rPr>
              <a:t>) </a:t>
            </a:r>
            <a:endParaRPr lang="ru-RU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20EFA561-05C9-85D5-25A0-8DCA09B278A7}"/>
              </a:ext>
            </a:extLst>
          </p:cNvPr>
          <p:cNvSpPr txBox="1">
            <a:spLocks/>
          </p:cNvSpPr>
          <p:nvPr/>
        </p:nvSpPr>
        <p:spPr>
          <a:xfrm>
            <a:off x="8434137" y="-1"/>
            <a:ext cx="709863" cy="6136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j-lt"/>
              </a:rPr>
              <a:t>5</a:t>
            </a:r>
            <a:endParaRPr lang="ru-RU" b="1" dirty="0">
              <a:latin typeface="+mj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C9A878-4A02-66A2-2854-34B7733C24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69"/>
          <a:stretch/>
        </p:blipFill>
        <p:spPr bwMode="auto">
          <a:xfrm>
            <a:off x="0" y="998619"/>
            <a:ext cx="8932288" cy="56428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56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03B5CEAB-09E7-E2A2-A2ED-2E0932DE9D9A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144000" cy="7579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+mj-lt"/>
              </a:rPr>
              <a:t>Диаграмма потоков данных (</a:t>
            </a:r>
            <a:r>
              <a:rPr lang="en-US" sz="3200" b="1" dirty="0">
                <a:latin typeface="+mj-lt"/>
              </a:rPr>
              <a:t>DFD</a:t>
            </a:r>
            <a:r>
              <a:rPr lang="ru-RU" b="1" dirty="0">
                <a:latin typeface="+mj-lt"/>
              </a:rPr>
              <a:t>)</a:t>
            </a:r>
            <a:endParaRPr lang="ru-RU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20EFA561-05C9-85D5-25A0-8DCA09B278A7}"/>
              </a:ext>
            </a:extLst>
          </p:cNvPr>
          <p:cNvSpPr txBox="1">
            <a:spLocks/>
          </p:cNvSpPr>
          <p:nvPr/>
        </p:nvSpPr>
        <p:spPr>
          <a:xfrm>
            <a:off x="8434137" y="-1"/>
            <a:ext cx="709863" cy="6136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j-lt"/>
              </a:rPr>
              <a:t>6</a:t>
            </a:r>
            <a:endParaRPr lang="ru-RU" b="1" dirty="0">
              <a:latin typeface="+mj-lt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220C0CD-948A-AD20-700E-C71CABC1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12" y="1088072"/>
            <a:ext cx="8805375" cy="54210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1044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03B5CEAB-09E7-E2A2-A2ED-2E0932DE9D9A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144000" cy="7579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+mj-lt"/>
              </a:rPr>
              <a:t>Структура хранилища данных</a:t>
            </a:r>
            <a:endParaRPr lang="ru-RU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20EFA561-05C9-85D5-25A0-8DCA09B278A7}"/>
              </a:ext>
            </a:extLst>
          </p:cNvPr>
          <p:cNvSpPr txBox="1">
            <a:spLocks/>
          </p:cNvSpPr>
          <p:nvPr/>
        </p:nvSpPr>
        <p:spPr>
          <a:xfrm>
            <a:off x="8434137" y="-1"/>
            <a:ext cx="709863" cy="6136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j-lt"/>
              </a:rPr>
              <a:t>7</a:t>
            </a:r>
            <a:endParaRPr lang="ru-RU" b="1" dirty="0">
              <a:latin typeface="+mj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1A67D2-A29F-77C1-D6DC-2C147AD223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51"/>
          <a:stretch/>
        </p:blipFill>
        <p:spPr bwMode="auto">
          <a:xfrm>
            <a:off x="1183247" y="795026"/>
            <a:ext cx="6777506" cy="60629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4146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03B5CEAB-09E7-E2A2-A2ED-2E0932DE9D9A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144000" cy="7579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+mj-lt"/>
              </a:rPr>
              <a:t>Структура </a:t>
            </a:r>
            <a:r>
              <a:rPr lang="en-US" sz="3200" b="1" dirty="0">
                <a:latin typeface="+mj-lt"/>
              </a:rPr>
              <a:t>API</a:t>
            </a:r>
            <a:r>
              <a:rPr lang="ru-RU" b="1" dirty="0">
                <a:latin typeface="+mj-lt"/>
              </a:rPr>
              <a:t> </a:t>
            </a:r>
            <a:endParaRPr lang="ru-RU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20EFA561-05C9-85D5-25A0-8DCA09B278A7}"/>
              </a:ext>
            </a:extLst>
          </p:cNvPr>
          <p:cNvSpPr txBox="1">
            <a:spLocks/>
          </p:cNvSpPr>
          <p:nvPr/>
        </p:nvSpPr>
        <p:spPr>
          <a:xfrm>
            <a:off x="8434137" y="-1"/>
            <a:ext cx="709863" cy="6136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+mj-lt"/>
              </a:rPr>
              <a:t>8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7357B9-0A7C-20A2-1C6C-0C7659948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70" y="1975802"/>
            <a:ext cx="7853660" cy="3414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439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03B5CEAB-09E7-E2A2-A2ED-2E0932DE9D9A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144000" cy="9384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+mj-lt"/>
              </a:rPr>
              <a:t>Математическая модель метода </a:t>
            </a:r>
          </a:p>
          <a:p>
            <a:pPr algn="ctr"/>
            <a:r>
              <a:rPr lang="ru-RU" b="1" dirty="0">
                <a:latin typeface="+mj-lt"/>
              </a:rPr>
              <a:t>анализа данных</a:t>
            </a:r>
            <a:endParaRPr lang="ru-RU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20EFA561-05C9-85D5-25A0-8DCA09B278A7}"/>
              </a:ext>
            </a:extLst>
          </p:cNvPr>
          <p:cNvSpPr txBox="1">
            <a:spLocks/>
          </p:cNvSpPr>
          <p:nvPr/>
        </p:nvSpPr>
        <p:spPr>
          <a:xfrm>
            <a:off x="8434137" y="-1"/>
            <a:ext cx="709863" cy="6136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j-lt"/>
              </a:rPr>
              <a:t>9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D0D881-06BF-2917-53C7-7EE21AFFB9D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9655" y="1116363"/>
            <a:ext cx="7304690" cy="28671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D426FC0-B2B0-05EC-3EA4-118ED8800E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84" t="-15150" r="34474" b="-26647"/>
          <a:stretch/>
        </p:blipFill>
        <p:spPr>
          <a:xfrm>
            <a:off x="1561665" y="4572000"/>
            <a:ext cx="6020670" cy="138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07969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3_TF56180624_Win32" id="{67C9E7EB-4B67-47D2-AC94-A62F98E9F47B}" vid="{DA75A8E3-E007-44ED-9BA5-5388846DD69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светлая презентация</Template>
  <TotalTime>174</TotalTime>
  <Words>249</Words>
  <Application>Microsoft Office PowerPoint</Application>
  <PresentationFormat>Экран (4:3)</PresentationFormat>
  <Paragraphs>55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Одиночная линия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 Иванов</dc:creator>
  <cp:lastModifiedBy>Иван Иванов</cp:lastModifiedBy>
  <cp:revision>6</cp:revision>
  <dcterms:created xsi:type="dcterms:W3CDTF">2022-06-24T05:47:59Z</dcterms:created>
  <dcterms:modified xsi:type="dcterms:W3CDTF">2022-06-24T08:42:46Z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