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8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showGuides="1">
      <p:cViewPr varScale="1">
        <p:scale>
          <a:sx n="146" d="100"/>
          <a:sy n="146" d="100"/>
        </p:scale>
        <p:origin x="132" y="4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199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smtClean="0"/>
              <a:pPr/>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636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smtClean="0"/>
              <a:pPr/>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6120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l-GR"/>
              <a:t>Κάντε κλικ για να επεξεργαστείτε τον τίτλο υποδείγματος</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smtClean="0"/>
              <a:pPr/>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4578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smtClean="0"/>
              <a:pPr/>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6494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l-GR"/>
              <a:t>Κάντε κλικ για να επεξεργαστείτε τον τίτλο υποδείγματος</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B61BEF0D-F0BB-DE4B-95CE-6DB70DBA9567}" type="datetimeFigureOut">
              <a:rPr lang="en-US" smtClean="0"/>
              <a:pPr/>
              <a:t>3/8/2024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3797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l-GR"/>
              <a:t>Κάντε κλικ για να επεξεργαστείτε τον τίτλο υποδείγματος</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B61BEF0D-F0BB-DE4B-95CE-6DB70DBA9567}" type="datetimeFigureOut">
              <a:rPr lang="en-US" smtClean="0"/>
              <a:pPr/>
              <a:t>3/8/2024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5222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6318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801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900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B61BEF0D-F0BB-DE4B-95CE-6DB70DBA9567}" type="datetimeFigureOut">
              <a:rPr lang="en-US" smtClean="0"/>
              <a:pPr/>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202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638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913795" y="2912232"/>
            <a:ext cx="5107208" cy="287896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172200" y="2912232"/>
            <a:ext cx="5095357" cy="287896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587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071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304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smtClean="0"/>
              <a:pPr/>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479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smtClean="0"/>
              <a:pPr/>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1886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3/8/2024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3915532"/>
      </p:ext>
    </p:extLst>
  </p:cSld>
  <p:clrMap bg1="dk1" tx1="lt1" bg2="dk2" tx2="lt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ink.springer.com/article/10.1007/s10055-020-00441-x"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rezzil.com/for-yo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DQkv43m-Ob0" TargetMode="Externa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hyperlink" Target="https://www.youtube.com/watch?v=r3ItLn3A8lo" TargetMode="External"/><Relationship Id="rId5" Type="http://schemas.openxmlformats.org/officeDocument/2006/relationships/hyperlink" Target="https://www.youtube.com/watch?v=m04AIrGx4VE" TargetMode="External"/><Relationship Id="rId4" Type="http://schemas.openxmlformats.org/officeDocument/2006/relationships/hyperlink" Target="https://www.youtube.com/watch?v=vG__5PBjlY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statisticshowto.com/probability-and-statistics/statistics-definitions/cohens-d/" TargetMode="External"/><Relationship Id="rId2" Type="http://schemas.openxmlformats.org/officeDocument/2006/relationships/hyperlink" Target="https://eclass.unipi.gr/modules/document/file.php/DES103/%CE%94%CE%B1%CE%B3%CE%BF%CF%8D%CE%BC%CE%B1%CF%82/%CE%91%CE%BD%CE%AC%CE%BB%CF%85%CF%83%CE%B7%20%CE%94%CE%B9%CE%B1%CE%BA%CF%8D%CE%BC%CE%B1%CE%BD%CF%83%CE%B7%CF%82/ANOVA_slides_17Oct09.pdf" TargetMode="External"/><Relationship Id="rId1" Type="http://schemas.openxmlformats.org/officeDocument/2006/relationships/slideLayout" Target="../slideLayouts/slideLayout4.xml"/><Relationship Id="rId4" Type="http://schemas.openxmlformats.org/officeDocument/2006/relationships/hyperlink" Target="https://www.statisticshowto.com/effect-siz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a:noAutofit/>
          </a:bodyPr>
          <a:lstStyle/>
          <a:p>
            <a:pPr algn="l"/>
            <a:r>
              <a:rPr lang="en-US" sz="3600" b="0" i="0" u="none" strike="noStrike" baseline="0" dirty="0">
                <a:latin typeface="Calibri" panose="020F0502020204030204" pitchFamily="34" charset="0"/>
                <a:ea typeface="Calibri" panose="020F0502020204030204" pitchFamily="34" charset="0"/>
                <a:cs typeface="Calibri" panose="020F0502020204030204" pitchFamily="34" charset="0"/>
              </a:rPr>
              <a:t>Testing the construct validity of a soccer‑specific virtual reality</a:t>
            </a:r>
            <a:br>
              <a:rPr lang="en-US" sz="3600" b="0" i="0" u="none" strike="noStrike" baseline="0" dirty="0">
                <a:latin typeface="Calibri" panose="020F0502020204030204" pitchFamily="34" charset="0"/>
                <a:ea typeface="Calibri" panose="020F0502020204030204" pitchFamily="34" charset="0"/>
                <a:cs typeface="Calibri" panose="020F0502020204030204" pitchFamily="34" charset="0"/>
              </a:rPr>
            </a:br>
            <a:r>
              <a:rPr lang="en-US" sz="3600" b="0" i="0" u="none" strike="noStrike" baseline="0" dirty="0">
                <a:latin typeface="Calibri" panose="020F0502020204030204" pitchFamily="34" charset="0"/>
                <a:ea typeface="Calibri" panose="020F0502020204030204" pitchFamily="34" charset="0"/>
                <a:cs typeface="Calibri" panose="020F0502020204030204" pitchFamily="34" charset="0"/>
              </a:rPr>
              <a:t>simulator using novice, academy, and professional soccer players</a:t>
            </a:r>
            <a:endParaRPr lang="el-GR"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Υπότιτλος 2"/>
          <p:cNvSpPr>
            <a:spLocks noGrp="1"/>
          </p:cNvSpPr>
          <p:nvPr>
            <p:ph type="subTitle" idx="1"/>
          </p:nvPr>
        </p:nvSpPr>
        <p:spPr/>
        <p:txBody>
          <a:bodyPr anchor="ctr">
            <a:normAutofit/>
          </a:bodyPr>
          <a:lstStyle/>
          <a:p>
            <a:r>
              <a:rPr lang="en-US" dirty="0">
                <a:hlinkClick r:id="rId2"/>
              </a:rPr>
              <a:t>https://link.springer.com/article/10.1007/s10055-020-00441-x</a:t>
            </a:r>
            <a:endParaRPr lang="el-GR" dirty="0"/>
          </a:p>
          <a:p>
            <a:r>
              <a:rPr lang="el-GR" dirty="0"/>
              <a:t>Νίκος Κόκκος</a:t>
            </a:r>
          </a:p>
        </p:txBody>
      </p:sp>
    </p:spTree>
    <p:extLst>
      <p:ext uri="{BB962C8B-B14F-4D97-AF65-F5344CB8AC3E}">
        <p14:creationId xmlns:p14="http://schemas.microsoft.com/office/powerpoint/2010/main" val="50590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631C3C0-7813-40E9-B847-A216C0A872C6}"/>
              </a:ext>
            </a:extLst>
          </p:cNvPr>
          <p:cNvSpPr txBox="1"/>
          <p:nvPr/>
        </p:nvSpPr>
        <p:spPr>
          <a:xfrm>
            <a:off x="3307278" y="148440"/>
            <a:ext cx="3063833" cy="369332"/>
          </a:xfrm>
          <a:prstGeom prst="rect">
            <a:avLst/>
          </a:prstGeom>
          <a:noFill/>
        </p:spPr>
        <p:txBody>
          <a:bodyPr wrap="square" rtlCol="0">
            <a:spAutoFit/>
          </a:bodyPr>
          <a:lstStyle/>
          <a:p>
            <a:r>
              <a:rPr lang="el-GR" dirty="0"/>
              <a:t>Τι αφορά αυτή η δημοσίευση</a:t>
            </a:r>
          </a:p>
        </p:txBody>
      </p:sp>
      <p:sp>
        <p:nvSpPr>
          <p:cNvPr id="14" name="TextBox 13">
            <a:extLst>
              <a:ext uri="{FF2B5EF4-FFF2-40B4-BE49-F238E27FC236}">
                <a16:creationId xmlns:a16="http://schemas.microsoft.com/office/drawing/2014/main" id="{D9DADFCF-5733-4740-B959-4822CA0582B6}"/>
              </a:ext>
            </a:extLst>
          </p:cNvPr>
          <p:cNvSpPr txBox="1"/>
          <p:nvPr/>
        </p:nvSpPr>
        <p:spPr>
          <a:xfrm>
            <a:off x="1324096" y="860959"/>
            <a:ext cx="7986160" cy="6186309"/>
          </a:xfrm>
          <a:prstGeom prst="rect">
            <a:avLst/>
          </a:prstGeom>
          <a:noFill/>
        </p:spPr>
        <p:txBody>
          <a:bodyPr wrap="square" rtlCol="0">
            <a:spAutoFit/>
          </a:bodyPr>
          <a:lstStyle/>
          <a:p>
            <a:r>
              <a:rPr lang="el-GR" dirty="0"/>
              <a:t>Αναφέρεται κυρίως στο προϊόν </a:t>
            </a:r>
            <a:r>
              <a:rPr lang="en-US" dirty="0">
                <a:hlinkClick r:id="rId2"/>
              </a:rPr>
              <a:t>https://rezzil.com/for-you/</a:t>
            </a:r>
            <a:endParaRPr lang="el-GR" dirty="0"/>
          </a:p>
          <a:p>
            <a:endParaRPr lang="el-GR" dirty="0"/>
          </a:p>
          <a:p>
            <a:r>
              <a:rPr lang="el-GR" dirty="0"/>
              <a:t>Είναι ένα </a:t>
            </a:r>
            <a:r>
              <a:rPr lang="en-US" dirty="0"/>
              <a:t>VR </a:t>
            </a:r>
            <a:r>
              <a:rPr lang="el-GR" dirty="0"/>
              <a:t>εργαλείο για αθλητές για να βελτιώσουν τις ικανότητες τους.</a:t>
            </a:r>
          </a:p>
          <a:p>
            <a:endParaRPr lang="el-GR" dirty="0"/>
          </a:p>
          <a:p>
            <a:r>
              <a:rPr lang="el-GR" dirty="0"/>
              <a:t>Η συγκεκριμένη δημοσίευση σχετίζεται με το ποδόσφαιρο και επικεντρώνεται σε 3 ομάδες. Αρχάριους, παίκτες ακαδημίας και επαγγελματίες.</a:t>
            </a:r>
          </a:p>
          <a:p>
            <a:endParaRPr lang="el-GR" dirty="0"/>
          </a:p>
          <a:p>
            <a:pPr algn="l"/>
            <a:r>
              <a:rPr lang="el-GR" dirty="0"/>
              <a:t>Αναφέρεται στον όρο, </a:t>
            </a:r>
            <a:r>
              <a:rPr lang="en-US" dirty="0"/>
              <a:t>construct validity(</a:t>
            </a:r>
            <a:r>
              <a:rPr lang="el-GR" dirty="0"/>
              <a:t>Εγκυρότητα κατασκευής της έννοιας). Δηλαδή, </a:t>
            </a:r>
            <a:r>
              <a:rPr lang="el-GR" dirty="0">
                <a:latin typeface="TTFF599178t00"/>
              </a:rPr>
              <a:t>ε</a:t>
            </a:r>
            <a:r>
              <a:rPr lang="el-GR" sz="1800" b="0" i="0" u="none" strike="noStrike" baseline="0" dirty="0">
                <a:latin typeface="TTFF599178t00"/>
              </a:rPr>
              <a:t>άν βρούμε εμπειρικά στοιχεία για να στηρίξουμε μια θεωρητική υπόθεση που εξετάζουμε, τότε έχουμε εγκυρότητα κατασκευής της έννοιας. </a:t>
            </a:r>
          </a:p>
          <a:p>
            <a:pPr algn="l"/>
            <a:endParaRPr lang="el-GR" dirty="0"/>
          </a:p>
          <a:p>
            <a:pPr algn="l"/>
            <a:r>
              <a:rPr lang="el-GR" dirty="0"/>
              <a:t>Δηλαδή,  αν ασκήσεις που γίνονται σε περιβάλλον VR είναι μια αληθινή αναπαράσταση των δεξιοτήτων που απαιτούνται στον πραγματικό κόσμο, τότε αυτές που είναι αξιόλογες στον πραγματικό κόσμο θα πρέπει να εξίσου καλές και στον εικονικό. Γενικότερα, </a:t>
            </a:r>
            <a:r>
              <a:rPr lang="el-GR" dirty="0">
                <a:latin typeface="MyriadPro-Regular"/>
              </a:rPr>
              <a:t>η</a:t>
            </a:r>
            <a:r>
              <a:rPr lang="el-GR" sz="1800" b="0" i="0" u="none" strike="noStrike" baseline="0" dirty="0">
                <a:latin typeface="MyriadPro-Regular"/>
              </a:rPr>
              <a:t> εγκυρότητα αναφέρεται στο κατά πόσο ένα όργανο μέτρησης μετράει ό,τι υποστηρίζει ότι μετράει</a:t>
            </a:r>
            <a:r>
              <a:rPr lang="el-GR" dirty="0"/>
              <a:t>.</a:t>
            </a:r>
          </a:p>
          <a:p>
            <a:pPr algn="l"/>
            <a:endParaRPr lang="el-GR" dirty="0"/>
          </a:p>
          <a:p>
            <a:endParaRPr lang="el-GR" dirty="0"/>
          </a:p>
          <a:p>
            <a:endParaRPr lang="el-GR" dirty="0"/>
          </a:p>
          <a:p>
            <a:endParaRPr lang="el-GR" dirty="0"/>
          </a:p>
          <a:p>
            <a:endParaRPr lang="el-GR" dirty="0"/>
          </a:p>
        </p:txBody>
      </p:sp>
    </p:spTree>
    <p:extLst>
      <p:ext uri="{BB962C8B-B14F-4D97-AF65-F5344CB8AC3E}">
        <p14:creationId xmlns:p14="http://schemas.microsoft.com/office/powerpoint/2010/main" val="251248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913795" y="609601"/>
            <a:ext cx="10353761" cy="654954"/>
          </a:xfrm>
        </p:spPr>
        <p:txBody>
          <a:bodyPr>
            <a:normAutofit fontScale="90000"/>
          </a:bodyPr>
          <a:lstStyle/>
          <a:p>
            <a:br>
              <a:rPr lang="el-GR" b="1" dirty="0"/>
            </a:br>
            <a:endParaRPr lang="el-GR" dirty="0"/>
          </a:p>
        </p:txBody>
      </p:sp>
      <p:pic>
        <p:nvPicPr>
          <p:cNvPr id="12" name="Εικόνα 11">
            <a:extLst>
              <a:ext uri="{FF2B5EF4-FFF2-40B4-BE49-F238E27FC236}">
                <a16:creationId xmlns:a16="http://schemas.microsoft.com/office/drawing/2014/main" id="{BC7E7FCB-74C9-43B3-A9A2-7FCE1BB612CC}"/>
              </a:ext>
            </a:extLst>
          </p:cNvPr>
          <p:cNvPicPr>
            <a:picLocks noChangeAspect="1"/>
          </p:cNvPicPr>
          <p:nvPr/>
        </p:nvPicPr>
        <p:blipFill>
          <a:blip r:embed="rId2"/>
          <a:stretch>
            <a:fillRect/>
          </a:stretch>
        </p:blipFill>
        <p:spPr>
          <a:xfrm>
            <a:off x="1578780" y="692129"/>
            <a:ext cx="8201818" cy="4197269"/>
          </a:xfrm>
          <a:prstGeom prst="rect">
            <a:avLst/>
          </a:prstGeom>
        </p:spPr>
      </p:pic>
      <p:sp>
        <p:nvSpPr>
          <p:cNvPr id="14" name="TextBox 13">
            <a:extLst>
              <a:ext uri="{FF2B5EF4-FFF2-40B4-BE49-F238E27FC236}">
                <a16:creationId xmlns:a16="http://schemas.microsoft.com/office/drawing/2014/main" id="{40289520-DD9C-471E-837F-C6E69BA0F0F7}"/>
              </a:ext>
            </a:extLst>
          </p:cNvPr>
          <p:cNvSpPr txBox="1"/>
          <p:nvPr/>
        </p:nvSpPr>
        <p:spPr>
          <a:xfrm>
            <a:off x="1816286" y="4971926"/>
            <a:ext cx="7492564" cy="1477328"/>
          </a:xfrm>
          <a:prstGeom prst="rect">
            <a:avLst/>
          </a:prstGeom>
          <a:noFill/>
        </p:spPr>
        <p:txBody>
          <a:bodyPr wrap="square">
            <a:spAutoFit/>
          </a:bodyPr>
          <a:lstStyle/>
          <a:p>
            <a:pPr algn="l"/>
            <a:r>
              <a:rPr lang="en-US" dirty="0">
                <a:latin typeface="STIX-Regular"/>
              </a:rPr>
              <a:t>R</a:t>
            </a:r>
            <a:r>
              <a:rPr lang="en-US" sz="1800" b="0" i="0" u="none" strike="noStrike" baseline="0" dirty="0">
                <a:latin typeface="STIX-Regular"/>
              </a:rPr>
              <a:t>ondo scan (</a:t>
            </a:r>
            <a:r>
              <a:rPr lang="en-US" sz="1800" b="1" i="0" u="none" strike="noStrike" baseline="0" dirty="0">
                <a:latin typeface="STIX-Bold"/>
              </a:rPr>
              <a:t>a</a:t>
            </a:r>
            <a:r>
              <a:rPr lang="en-US" sz="1800" b="0" i="0" u="none" strike="noStrike" baseline="0" dirty="0">
                <a:latin typeface="STIX-Regular"/>
              </a:rPr>
              <a:t>) :</a:t>
            </a:r>
            <a:r>
              <a:rPr lang="el-GR" sz="1800" b="0" i="0" u="none" strike="noStrike" baseline="0" dirty="0">
                <a:latin typeface="STIX-Regular"/>
              </a:rPr>
              <a:t> </a:t>
            </a:r>
            <a:r>
              <a:rPr lang="en-US" sz="1800" b="0" i="0" u="none" strike="noStrike" baseline="0" dirty="0">
                <a:latin typeface="STIX-Regular"/>
                <a:hlinkClick r:id="rId3"/>
              </a:rPr>
              <a:t>https://www.youtube.com/watch?v=DQkv43m-Ob0</a:t>
            </a:r>
            <a:endParaRPr lang="el-GR" sz="1800" b="0" i="0" u="none" strike="noStrike" baseline="0" dirty="0">
              <a:latin typeface="STIX-Regular"/>
            </a:endParaRPr>
          </a:p>
          <a:p>
            <a:pPr algn="l"/>
            <a:r>
              <a:rPr lang="en-US" sz="1800" b="0" i="0" u="none" strike="noStrike" baseline="0" dirty="0">
                <a:latin typeface="STIX-Regular"/>
              </a:rPr>
              <a:t>color combo (</a:t>
            </a:r>
            <a:r>
              <a:rPr lang="en-US" sz="1800" b="1" i="0" u="none" strike="noStrike" baseline="0" dirty="0">
                <a:latin typeface="STIX-Bold"/>
              </a:rPr>
              <a:t>b</a:t>
            </a:r>
            <a:r>
              <a:rPr lang="en-US" sz="1800" b="0" i="0" u="none" strike="noStrike" baseline="0" dirty="0">
                <a:latin typeface="STIX-Regular"/>
              </a:rPr>
              <a:t>),</a:t>
            </a:r>
            <a:r>
              <a:rPr lang="el-GR" sz="1800" b="0" i="0" u="none" strike="noStrike" baseline="0" dirty="0">
                <a:latin typeface="STIX-Regular"/>
              </a:rPr>
              <a:t> </a:t>
            </a:r>
            <a:r>
              <a:rPr lang="en-US" sz="1800" b="0" i="0" u="none" strike="noStrike" baseline="0" dirty="0">
                <a:latin typeface="STIX-Regular"/>
                <a:hlinkClick r:id="rId4"/>
              </a:rPr>
              <a:t>https://www.youtube.com/watch?v=vG__5PBjlYs</a:t>
            </a:r>
            <a:endParaRPr lang="el-GR" sz="1800" b="0" i="0" u="none" strike="noStrike" baseline="0" dirty="0">
              <a:latin typeface="STIX-Regular"/>
            </a:endParaRPr>
          </a:p>
          <a:p>
            <a:pPr algn="l"/>
            <a:r>
              <a:rPr lang="en-US" sz="1800" b="0" i="0" u="none" strike="noStrike" baseline="0" dirty="0">
                <a:latin typeface="STIX-Regular"/>
              </a:rPr>
              <a:t>shoulder sums (</a:t>
            </a:r>
            <a:r>
              <a:rPr lang="en-US" sz="1800" b="1" i="0" u="none" strike="noStrike" baseline="0" dirty="0">
                <a:latin typeface="STIX-Bold"/>
              </a:rPr>
              <a:t>c</a:t>
            </a:r>
            <a:r>
              <a:rPr lang="en-US" sz="1800" b="0" i="0" u="none" strike="noStrike" baseline="0" dirty="0">
                <a:latin typeface="STIX-Regular"/>
              </a:rPr>
              <a:t>), </a:t>
            </a:r>
            <a:r>
              <a:rPr lang="en-US" sz="1800" b="0" i="0" u="none" strike="noStrike" baseline="0" dirty="0">
                <a:latin typeface="STIX-Regular"/>
                <a:hlinkClick r:id="rId5"/>
              </a:rPr>
              <a:t>https://www.youtube.com/watch?v=m04AIrGx4VE</a:t>
            </a:r>
            <a:endParaRPr lang="el-GR" dirty="0">
              <a:latin typeface="STIX-Regular"/>
            </a:endParaRPr>
          </a:p>
          <a:p>
            <a:pPr algn="l"/>
            <a:r>
              <a:rPr lang="en-US" sz="1800" b="0" i="0" u="none" strike="noStrike" baseline="0" dirty="0">
                <a:latin typeface="STIX-Regular"/>
              </a:rPr>
              <a:t>pressure pass (</a:t>
            </a:r>
            <a:r>
              <a:rPr lang="en-US" sz="1800" b="1" i="0" u="none" strike="noStrike" baseline="0" dirty="0">
                <a:latin typeface="STIX-Bold"/>
              </a:rPr>
              <a:t>d</a:t>
            </a:r>
            <a:r>
              <a:rPr lang="en-US" sz="1800" b="0" i="0" u="none" strike="noStrike" baseline="0" dirty="0">
                <a:latin typeface="STIX-Regular"/>
              </a:rPr>
              <a:t>) </a:t>
            </a:r>
            <a:r>
              <a:rPr lang="en-US" sz="1800" b="0" i="0" u="none" strike="noStrike" baseline="0" dirty="0">
                <a:latin typeface="STIX-Regular"/>
                <a:hlinkClick r:id="rId6"/>
              </a:rPr>
              <a:t>https://www.youtube.com/watch?v=r3ItLn3A8lo</a:t>
            </a:r>
            <a:endParaRPr lang="el-GR" sz="1800" b="0" i="0" u="none" strike="noStrike" baseline="0" dirty="0">
              <a:latin typeface="STIX-Regular"/>
            </a:endParaRPr>
          </a:p>
          <a:p>
            <a:pPr algn="l"/>
            <a:r>
              <a:rPr lang="el-GR" b="1" dirty="0">
                <a:latin typeface="STIX-Regular"/>
              </a:rPr>
              <a:t>                                  </a:t>
            </a:r>
            <a:r>
              <a:rPr lang="en-US" sz="1800" b="1" i="0" u="none" strike="noStrike" baseline="0" dirty="0">
                <a:latin typeface="STIX-Regular"/>
              </a:rPr>
              <a:t>VR drills taken from the VR environment</a:t>
            </a:r>
            <a:endParaRPr lang="el-GR" b="1" dirty="0"/>
          </a:p>
        </p:txBody>
      </p:sp>
      <p:sp>
        <p:nvSpPr>
          <p:cNvPr id="16" name="TextBox 15">
            <a:extLst>
              <a:ext uri="{FF2B5EF4-FFF2-40B4-BE49-F238E27FC236}">
                <a16:creationId xmlns:a16="http://schemas.microsoft.com/office/drawing/2014/main" id="{0539667A-F056-4578-814A-390C8B6890FC}"/>
              </a:ext>
            </a:extLst>
          </p:cNvPr>
          <p:cNvSpPr txBox="1"/>
          <p:nvPr/>
        </p:nvSpPr>
        <p:spPr>
          <a:xfrm>
            <a:off x="3479470" y="165416"/>
            <a:ext cx="4079174" cy="369332"/>
          </a:xfrm>
          <a:prstGeom prst="rect">
            <a:avLst/>
          </a:prstGeom>
          <a:noFill/>
        </p:spPr>
        <p:txBody>
          <a:bodyPr wrap="square" rtlCol="0">
            <a:spAutoFit/>
          </a:bodyPr>
          <a:lstStyle/>
          <a:p>
            <a:pPr algn="ctr"/>
            <a:r>
              <a:rPr lang="el-GR" dirty="0"/>
              <a:t>Πειράματα </a:t>
            </a:r>
          </a:p>
        </p:txBody>
      </p:sp>
    </p:spTree>
    <p:extLst>
      <p:ext uri="{BB962C8B-B14F-4D97-AF65-F5344CB8AC3E}">
        <p14:creationId xmlns:p14="http://schemas.microsoft.com/office/powerpoint/2010/main" val="396186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6CF6DFE7-6D7B-4BE1-AAA5-02031A1F8AC4}"/>
              </a:ext>
            </a:extLst>
          </p:cNvPr>
          <p:cNvPicPr>
            <a:picLocks noChangeAspect="1"/>
          </p:cNvPicPr>
          <p:nvPr/>
        </p:nvPicPr>
        <p:blipFill>
          <a:blip r:embed="rId2"/>
          <a:stretch>
            <a:fillRect/>
          </a:stretch>
        </p:blipFill>
        <p:spPr>
          <a:xfrm>
            <a:off x="5794611" y="550378"/>
            <a:ext cx="6111770" cy="5965504"/>
          </a:xfrm>
          <a:prstGeom prst="rect">
            <a:avLst/>
          </a:prstGeom>
        </p:spPr>
      </p:pic>
      <p:sp>
        <p:nvSpPr>
          <p:cNvPr id="5" name="TextBox 4">
            <a:extLst>
              <a:ext uri="{FF2B5EF4-FFF2-40B4-BE49-F238E27FC236}">
                <a16:creationId xmlns:a16="http://schemas.microsoft.com/office/drawing/2014/main" id="{35A78E3F-4187-479B-BFC7-C6EE1A01237E}"/>
              </a:ext>
            </a:extLst>
          </p:cNvPr>
          <p:cNvSpPr txBox="1"/>
          <p:nvPr/>
        </p:nvSpPr>
        <p:spPr>
          <a:xfrm>
            <a:off x="3820026" y="114300"/>
            <a:ext cx="3338763" cy="369332"/>
          </a:xfrm>
          <a:prstGeom prst="rect">
            <a:avLst/>
          </a:prstGeom>
          <a:noFill/>
        </p:spPr>
        <p:txBody>
          <a:bodyPr wrap="square" rtlCol="0">
            <a:spAutoFit/>
          </a:bodyPr>
          <a:lstStyle/>
          <a:p>
            <a:pPr algn="ctr"/>
            <a:r>
              <a:rPr lang="el-GR" dirty="0"/>
              <a:t>Αποτελέσματα</a:t>
            </a:r>
          </a:p>
        </p:txBody>
      </p:sp>
      <p:sp>
        <p:nvSpPr>
          <p:cNvPr id="8" name="TextBox 7">
            <a:extLst>
              <a:ext uri="{FF2B5EF4-FFF2-40B4-BE49-F238E27FC236}">
                <a16:creationId xmlns:a16="http://schemas.microsoft.com/office/drawing/2014/main" id="{7457F8B3-AFB3-4B20-9CE3-827329772347}"/>
              </a:ext>
            </a:extLst>
          </p:cNvPr>
          <p:cNvSpPr txBox="1"/>
          <p:nvPr/>
        </p:nvSpPr>
        <p:spPr>
          <a:xfrm>
            <a:off x="384073" y="550378"/>
            <a:ext cx="4547937" cy="2585323"/>
          </a:xfrm>
          <a:prstGeom prst="rect">
            <a:avLst/>
          </a:prstGeom>
          <a:noFill/>
        </p:spPr>
        <p:txBody>
          <a:bodyPr wrap="square" rtlCol="0">
            <a:spAutoFit/>
          </a:bodyPr>
          <a:lstStyle/>
          <a:p>
            <a:r>
              <a:rPr lang="en-US" dirty="0"/>
              <a:t>To </a:t>
            </a:r>
            <a:r>
              <a:rPr lang="el-GR" dirty="0"/>
              <a:t>σύστημα VR μπόρεσε να «δει» την διαφορά μεταξύ αρχαρίων και παικτών ακαδημιών με πιθανότητα 76%, μεταξύ ακαδημίας και επαγγελματιών παικτών με πιθανότητα 85%, και μεταξύ αρχαρίων και επαγγελματιών παικτών με πιθανότητα 97%.</a:t>
            </a:r>
          </a:p>
          <a:p>
            <a:endParaRPr lang="el-GR" dirty="0"/>
          </a:p>
          <a:p>
            <a:endParaRPr lang="el-GR" dirty="0"/>
          </a:p>
        </p:txBody>
      </p:sp>
      <p:sp>
        <p:nvSpPr>
          <p:cNvPr id="9" name="TextBox 8">
            <a:extLst>
              <a:ext uri="{FF2B5EF4-FFF2-40B4-BE49-F238E27FC236}">
                <a16:creationId xmlns:a16="http://schemas.microsoft.com/office/drawing/2014/main" id="{CB039910-02AF-4CE0-BB5B-7A9D85CA79BA}"/>
              </a:ext>
            </a:extLst>
          </p:cNvPr>
          <p:cNvSpPr txBox="1"/>
          <p:nvPr/>
        </p:nvSpPr>
        <p:spPr>
          <a:xfrm>
            <a:off x="384073" y="2707573"/>
            <a:ext cx="4478873" cy="1754326"/>
          </a:xfrm>
          <a:prstGeom prst="rect">
            <a:avLst/>
          </a:prstGeom>
          <a:noFill/>
        </p:spPr>
        <p:txBody>
          <a:bodyPr wrap="square" rtlCol="0">
            <a:spAutoFit/>
          </a:bodyPr>
          <a:lstStyle/>
          <a:p>
            <a:r>
              <a:rPr lang="el-GR" dirty="0"/>
              <a:t>Όμως, μόνο και μόνο επειδή οι επαγγελματίες αποδίδουν καλύτερα στον προσομοιωτή, δεν σημαίνει αυτόματα σημαίνει ότι η εκπαίδευση στον προσομοιωτή θα έκανε και κάποιον 100% καλύτερο παίχτη.</a:t>
            </a:r>
          </a:p>
        </p:txBody>
      </p:sp>
      <p:sp>
        <p:nvSpPr>
          <p:cNvPr id="11" name="TextBox 10">
            <a:extLst>
              <a:ext uri="{FF2B5EF4-FFF2-40B4-BE49-F238E27FC236}">
                <a16:creationId xmlns:a16="http://schemas.microsoft.com/office/drawing/2014/main" id="{C2C6728A-30A9-4182-A5C3-9C958F840045}"/>
              </a:ext>
            </a:extLst>
          </p:cNvPr>
          <p:cNvSpPr txBox="1"/>
          <p:nvPr/>
        </p:nvSpPr>
        <p:spPr>
          <a:xfrm>
            <a:off x="336571" y="4554232"/>
            <a:ext cx="5203267" cy="1477328"/>
          </a:xfrm>
          <a:prstGeom prst="rect">
            <a:avLst/>
          </a:prstGeom>
          <a:noFill/>
        </p:spPr>
        <p:txBody>
          <a:bodyPr wrap="square" rtlCol="0">
            <a:spAutoFit/>
          </a:bodyPr>
          <a:lstStyle/>
          <a:p>
            <a:r>
              <a:rPr lang="el-GR" dirty="0"/>
              <a:t>Υπάρχει τουλάχιστον μερική αλληλοεπικάλυψη μεταξύ των αντιληπτικών-γνωστικών και κινητικών δεξιοτήτων που χρειάζονται για καλή απόδοση τόσο στον VR «κόσμο» όσο και στον πραγματικό κόσμο.</a:t>
            </a:r>
          </a:p>
        </p:txBody>
      </p:sp>
    </p:spTree>
    <p:extLst>
      <p:ext uri="{BB962C8B-B14F-4D97-AF65-F5344CB8AC3E}">
        <p14:creationId xmlns:p14="http://schemas.microsoft.com/office/powerpoint/2010/main" val="116834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A78E3F-4187-479B-BFC7-C6EE1A01237E}"/>
              </a:ext>
            </a:extLst>
          </p:cNvPr>
          <p:cNvSpPr txBox="1"/>
          <p:nvPr/>
        </p:nvSpPr>
        <p:spPr>
          <a:xfrm>
            <a:off x="3820026" y="114300"/>
            <a:ext cx="3338763" cy="369332"/>
          </a:xfrm>
          <a:prstGeom prst="rect">
            <a:avLst/>
          </a:prstGeom>
          <a:noFill/>
        </p:spPr>
        <p:txBody>
          <a:bodyPr wrap="square" rtlCol="0">
            <a:spAutoFit/>
          </a:bodyPr>
          <a:lstStyle/>
          <a:p>
            <a:pPr algn="ctr"/>
            <a:r>
              <a:rPr lang="el-GR" dirty="0"/>
              <a:t>Κριτική </a:t>
            </a:r>
          </a:p>
        </p:txBody>
      </p:sp>
      <p:sp>
        <p:nvSpPr>
          <p:cNvPr id="8" name="TextBox 7">
            <a:extLst>
              <a:ext uri="{FF2B5EF4-FFF2-40B4-BE49-F238E27FC236}">
                <a16:creationId xmlns:a16="http://schemas.microsoft.com/office/drawing/2014/main" id="{7457F8B3-AFB3-4B20-9CE3-827329772347}"/>
              </a:ext>
            </a:extLst>
          </p:cNvPr>
          <p:cNvSpPr txBox="1"/>
          <p:nvPr/>
        </p:nvSpPr>
        <p:spPr>
          <a:xfrm>
            <a:off x="514702" y="550379"/>
            <a:ext cx="10576852" cy="2031325"/>
          </a:xfrm>
          <a:prstGeom prst="rect">
            <a:avLst/>
          </a:prstGeom>
          <a:noFill/>
        </p:spPr>
        <p:txBody>
          <a:bodyPr wrap="square" rtlCol="0">
            <a:spAutoFit/>
          </a:bodyPr>
          <a:lstStyle/>
          <a:p>
            <a:r>
              <a:rPr lang="el-GR" dirty="0"/>
              <a:t>Η δημοσίευση είναι καλογραμμένη και παραθέτει μετρήσεις καθώς και μεθοδολογίες που χρησιμοποιήθηκαν για να φτάσουμε στο αποτέλεσμα.  Πχ για την στατιστική ανάλυση των δεδομένων έκαναν χρήση του Α</a:t>
            </a:r>
            <a:r>
              <a:rPr lang="el-GR" dirty="0">
                <a:latin typeface="STIX-Regular"/>
              </a:rPr>
              <a:t>ΝΟ</a:t>
            </a:r>
            <a:r>
              <a:rPr lang="en-US" dirty="0">
                <a:latin typeface="STIX-Regular"/>
              </a:rPr>
              <a:t>VA (</a:t>
            </a:r>
            <a:r>
              <a:rPr lang="el-GR" dirty="0">
                <a:latin typeface="STIX-Regular"/>
              </a:rPr>
              <a:t>ανάλυση διασποράς), </a:t>
            </a:r>
            <a:r>
              <a:rPr lang="en-US" sz="1800" b="0" i="0" u="none" strike="noStrike" baseline="0" dirty="0">
                <a:latin typeface="STIX-Regular"/>
              </a:rPr>
              <a:t>Bonferroni corrected and effects sizes </a:t>
            </a:r>
            <a:r>
              <a:rPr lang="el-GR" sz="1800" b="0" i="0" u="none" strike="noStrike" baseline="0" dirty="0">
                <a:latin typeface="STIX-Regular"/>
              </a:rPr>
              <a:t> είναι </a:t>
            </a:r>
            <a:r>
              <a:rPr lang="en-US" sz="1800" b="0" i="0" u="none" strike="noStrike" baseline="0" dirty="0">
                <a:latin typeface="STIX-Regular"/>
              </a:rPr>
              <a:t>Cohen’s </a:t>
            </a:r>
            <a:r>
              <a:rPr lang="en-US" sz="1800" b="0" i="1" u="none" strike="noStrike" baseline="0" dirty="0">
                <a:latin typeface="STIX-Italic"/>
              </a:rPr>
              <a:t>d</a:t>
            </a:r>
            <a:r>
              <a:rPr lang="en-US" sz="1800" b="0" i="0" u="none" strike="noStrike" baseline="0" dirty="0">
                <a:latin typeface="STIX-Regular"/>
              </a:rPr>
              <a:t>. </a:t>
            </a:r>
            <a:r>
              <a:rPr lang="el-GR" dirty="0">
                <a:latin typeface="STIX-Regular"/>
              </a:rPr>
              <a:t> Περίπλοκες έννοιες αλλά έγκυρα εργαλεία για την εγκυρότητα των δεδομένων και μετρήσεων.</a:t>
            </a:r>
          </a:p>
          <a:p>
            <a:endParaRPr lang="el-GR" dirty="0"/>
          </a:p>
          <a:p>
            <a:endParaRPr lang="el-GR" dirty="0"/>
          </a:p>
          <a:p>
            <a:endParaRPr lang="el-GR" dirty="0"/>
          </a:p>
        </p:txBody>
      </p:sp>
      <p:sp>
        <p:nvSpPr>
          <p:cNvPr id="9" name="TextBox 8">
            <a:extLst>
              <a:ext uri="{FF2B5EF4-FFF2-40B4-BE49-F238E27FC236}">
                <a16:creationId xmlns:a16="http://schemas.microsoft.com/office/drawing/2014/main" id="{CB039910-02AF-4CE0-BB5B-7A9D85CA79BA}"/>
              </a:ext>
            </a:extLst>
          </p:cNvPr>
          <p:cNvSpPr txBox="1"/>
          <p:nvPr/>
        </p:nvSpPr>
        <p:spPr>
          <a:xfrm>
            <a:off x="514701" y="1845410"/>
            <a:ext cx="10374971" cy="923330"/>
          </a:xfrm>
          <a:prstGeom prst="rect">
            <a:avLst/>
          </a:prstGeom>
          <a:noFill/>
        </p:spPr>
        <p:txBody>
          <a:bodyPr wrap="square" rtlCol="0">
            <a:spAutoFit/>
          </a:bodyPr>
          <a:lstStyle/>
          <a:p>
            <a:r>
              <a:rPr lang="el-GR" dirty="0"/>
              <a:t>Αναφέρονται, όμως, συνεχώς πως πρέπει να πρέπει να γίνουν και άλλες μετρήσεις/πειράματα ώστε να γίνει σωστή συσχέτιση μεταξύ γνωστικών δεξιοτήτων που χρησιμοποιούνται στο </a:t>
            </a:r>
            <a:r>
              <a:rPr lang="en-US" dirty="0"/>
              <a:t>VR </a:t>
            </a:r>
            <a:r>
              <a:rPr lang="el-GR" dirty="0"/>
              <a:t>και στον πραγματικό κόσμο.</a:t>
            </a:r>
          </a:p>
        </p:txBody>
      </p:sp>
      <p:sp>
        <p:nvSpPr>
          <p:cNvPr id="11" name="TextBox 10">
            <a:extLst>
              <a:ext uri="{FF2B5EF4-FFF2-40B4-BE49-F238E27FC236}">
                <a16:creationId xmlns:a16="http://schemas.microsoft.com/office/drawing/2014/main" id="{C2C6728A-30A9-4182-A5C3-9C958F840045}"/>
              </a:ext>
            </a:extLst>
          </p:cNvPr>
          <p:cNvSpPr txBox="1"/>
          <p:nvPr/>
        </p:nvSpPr>
        <p:spPr>
          <a:xfrm>
            <a:off x="514700" y="4037895"/>
            <a:ext cx="10713418" cy="1477328"/>
          </a:xfrm>
          <a:prstGeom prst="rect">
            <a:avLst/>
          </a:prstGeom>
          <a:noFill/>
        </p:spPr>
        <p:txBody>
          <a:bodyPr wrap="square" rtlCol="0">
            <a:spAutoFit/>
          </a:bodyPr>
          <a:lstStyle/>
          <a:p>
            <a:r>
              <a:rPr lang="el-GR" dirty="0"/>
              <a:t>Το τελικό συμπέρασμα από τα δεδομένα της δημοσίευσης είναι πως η χρήση του </a:t>
            </a:r>
            <a:r>
              <a:rPr lang="en-US" dirty="0"/>
              <a:t>VR </a:t>
            </a:r>
            <a:r>
              <a:rPr lang="el-GR" dirty="0"/>
              <a:t>είναι ευεργετική για αποκατάσταση έπειτα από τραυματισμό</a:t>
            </a:r>
            <a:r>
              <a:rPr lang="en-US" dirty="0"/>
              <a:t>.</a:t>
            </a:r>
          </a:p>
          <a:p>
            <a:endParaRPr lang="en-US" dirty="0"/>
          </a:p>
          <a:p>
            <a:r>
              <a:rPr lang="el-GR" dirty="0"/>
              <a:t>Όμως, σαν ρεαλιστικό εργαλείο το οποίο μπορεί να χρησιμοποιηθεί σαν επιπλέον εργαλείο για την βελτίωση της αθλητικής ικανότητας χρήζει περαιτέρω έρευνας.</a:t>
            </a:r>
          </a:p>
        </p:txBody>
      </p:sp>
      <p:sp>
        <p:nvSpPr>
          <p:cNvPr id="7" name="TextBox 6">
            <a:extLst>
              <a:ext uri="{FF2B5EF4-FFF2-40B4-BE49-F238E27FC236}">
                <a16:creationId xmlns:a16="http://schemas.microsoft.com/office/drawing/2014/main" id="{86B1F165-46CC-4EB4-8459-B7F7758A3EB7}"/>
              </a:ext>
            </a:extLst>
          </p:cNvPr>
          <p:cNvSpPr txBox="1"/>
          <p:nvPr/>
        </p:nvSpPr>
        <p:spPr>
          <a:xfrm>
            <a:off x="514700" y="3080152"/>
            <a:ext cx="10374971" cy="646331"/>
          </a:xfrm>
          <a:prstGeom prst="rect">
            <a:avLst/>
          </a:prstGeom>
          <a:noFill/>
        </p:spPr>
        <p:txBody>
          <a:bodyPr wrap="square" rtlCol="0">
            <a:spAutoFit/>
          </a:bodyPr>
          <a:lstStyle/>
          <a:p>
            <a:r>
              <a:rPr lang="el-GR" dirty="0"/>
              <a:t>Το ίδιο ισχύει και το άγχος που δημιουργείται κατά την αθλητική δραστηριότητα και αν αυτό μπορεί να συσχετιστεί με το άγχος κατά την διάρκεια χρήσης του </a:t>
            </a:r>
            <a:r>
              <a:rPr lang="en-US" dirty="0"/>
              <a:t>VR</a:t>
            </a:r>
            <a:r>
              <a:rPr lang="el-GR" dirty="0"/>
              <a:t>.</a:t>
            </a:r>
          </a:p>
        </p:txBody>
      </p:sp>
    </p:spTree>
    <p:extLst>
      <p:ext uri="{BB962C8B-B14F-4D97-AF65-F5344CB8AC3E}">
        <p14:creationId xmlns:p14="http://schemas.microsoft.com/office/powerpoint/2010/main" val="419428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77AAD7-F7F0-4F2F-B65C-6BEB45A4F792}"/>
              </a:ext>
            </a:extLst>
          </p:cNvPr>
          <p:cNvSpPr txBox="1"/>
          <p:nvPr/>
        </p:nvSpPr>
        <p:spPr>
          <a:xfrm>
            <a:off x="1852550" y="676895"/>
            <a:ext cx="7226136" cy="3970318"/>
          </a:xfrm>
          <a:prstGeom prst="rect">
            <a:avLst/>
          </a:prstGeom>
          <a:noFill/>
        </p:spPr>
        <p:txBody>
          <a:bodyPr wrap="square" rtlCol="0">
            <a:spAutoFit/>
          </a:bodyPr>
          <a:lstStyle/>
          <a:p>
            <a:r>
              <a:rPr lang="el-GR" dirty="0"/>
              <a:t>Ανάλυση διασποράς</a:t>
            </a:r>
            <a:r>
              <a:rPr lang="en-US" dirty="0"/>
              <a:t>: ANOVA</a:t>
            </a:r>
            <a:endParaRPr lang="el-GR" dirty="0"/>
          </a:p>
          <a:p>
            <a:r>
              <a:rPr lang="en-US" dirty="0">
                <a:hlinkClick r:id="rId2"/>
              </a:rPr>
              <a:t>https://eclass.unipi.gr/modules/document/file.php/DES103/%CE%94%CE%B1%CE%B3%CE%BF%CF%8D%CE%BC%CE%B1%CF%82/%CE%91%CE%BD%CE%AC%CE%BB%CF%85%CF%83%CE%B7%20%CE%94%CE%B9%CE%B1%CE%BA%CF%8D%CE%BC%CE%B1%CE%BD%CF%83%CE%B7%CF%82/ANOVA_slides_17Oct09.pdf</a:t>
            </a:r>
            <a:endParaRPr lang="en-US" dirty="0"/>
          </a:p>
          <a:p>
            <a:endParaRPr lang="en-US" dirty="0">
              <a:hlinkClick r:id="rId3"/>
            </a:endParaRPr>
          </a:p>
          <a:p>
            <a:r>
              <a:rPr lang="en-US" dirty="0"/>
              <a:t>Cohen-d</a:t>
            </a:r>
            <a:endParaRPr lang="en-US" dirty="0">
              <a:hlinkClick r:id="rId3"/>
            </a:endParaRPr>
          </a:p>
          <a:p>
            <a:r>
              <a:rPr lang="en-US" dirty="0">
                <a:hlinkClick r:id="rId3"/>
              </a:rPr>
              <a:t>https://www.statisticshowto.com/probability-and-statistics/statistics-definitions/cohens-d/</a:t>
            </a:r>
            <a:endParaRPr lang="en-US" dirty="0"/>
          </a:p>
          <a:p>
            <a:endParaRPr lang="en-US" dirty="0"/>
          </a:p>
          <a:p>
            <a:r>
              <a:rPr lang="en-US" dirty="0"/>
              <a:t>Effect Size</a:t>
            </a:r>
          </a:p>
          <a:p>
            <a:r>
              <a:rPr lang="en-US" dirty="0">
                <a:hlinkClick r:id="rId4"/>
              </a:rPr>
              <a:t>https://www.statisticshowto.com/effect-size/</a:t>
            </a:r>
            <a:endParaRPr lang="en-US" dirty="0"/>
          </a:p>
        </p:txBody>
      </p:sp>
      <p:sp>
        <p:nvSpPr>
          <p:cNvPr id="6" name="TextBox 5">
            <a:extLst>
              <a:ext uri="{FF2B5EF4-FFF2-40B4-BE49-F238E27FC236}">
                <a16:creationId xmlns:a16="http://schemas.microsoft.com/office/drawing/2014/main" id="{C5024512-0E5F-4581-8635-9AA6B0BC34F3}"/>
              </a:ext>
            </a:extLst>
          </p:cNvPr>
          <p:cNvSpPr txBox="1"/>
          <p:nvPr/>
        </p:nvSpPr>
        <p:spPr>
          <a:xfrm>
            <a:off x="4286992" y="130628"/>
            <a:ext cx="3182587" cy="369332"/>
          </a:xfrm>
          <a:prstGeom prst="rect">
            <a:avLst/>
          </a:prstGeom>
          <a:noFill/>
        </p:spPr>
        <p:txBody>
          <a:bodyPr wrap="square" rtlCol="0">
            <a:spAutoFit/>
          </a:bodyPr>
          <a:lstStyle/>
          <a:p>
            <a:r>
              <a:rPr lang="el-GR" dirty="0"/>
              <a:t>Σημειώσεις</a:t>
            </a:r>
          </a:p>
        </p:txBody>
      </p:sp>
    </p:spTree>
    <p:extLst>
      <p:ext uri="{BB962C8B-B14F-4D97-AF65-F5344CB8AC3E}">
        <p14:creationId xmlns:p14="http://schemas.microsoft.com/office/powerpoint/2010/main" val="2817829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TM04033921[[fn=Δασμασκό]]</Template>
  <TotalTime>553</TotalTime>
  <Words>684</Words>
  <Application>Microsoft Office PowerPoint</Application>
  <PresentationFormat>Ευρεία οθόνη</PresentationFormat>
  <Paragraphs>44</Paragraphs>
  <Slides>6</Slides>
  <Notes>0</Notes>
  <HiddenSlides>0</HiddenSlides>
  <MMClips>0</MMClips>
  <ScaleCrop>false</ScaleCrop>
  <HeadingPairs>
    <vt:vector size="6" baseType="variant">
      <vt:variant>
        <vt:lpstr>Γραμματοσειρές που χρησιμοποιούνται</vt:lpstr>
      </vt:variant>
      <vt:variant>
        <vt:i4>9</vt:i4>
      </vt:variant>
      <vt:variant>
        <vt:lpstr>Θέμα</vt:lpstr>
      </vt:variant>
      <vt:variant>
        <vt:i4>1</vt:i4>
      </vt:variant>
      <vt:variant>
        <vt:lpstr>Τίτλοι διαφανειών</vt:lpstr>
      </vt:variant>
      <vt:variant>
        <vt:i4>6</vt:i4>
      </vt:variant>
    </vt:vector>
  </HeadingPairs>
  <TitlesOfParts>
    <vt:vector size="16" baseType="lpstr">
      <vt:lpstr>Arial</vt:lpstr>
      <vt:lpstr>Bookman Old Style</vt:lpstr>
      <vt:lpstr>Calibri</vt:lpstr>
      <vt:lpstr>MyriadPro-Regular</vt:lpstr>
      <vt:lpstr>Rockwell</vt:lpstr>
      <vt:lpstr>STIX-Bold</vt:lpstr>
      <vt:lpstr>STIX-Italic</vt:lpstr>
      <vt:lpstr>STIX-Regular</vt:lpstr>
      <vt:lpstr>TTFF599178t00</vt:lpstr>
      <vt:lpstr>Damask</vt:lpstr>
      <vt:lpstr>Testing the construct validity of a soccer‑specific virtual reality simulator using novice, academy, and professional soccer players</vt:lpstr>
      <vt:lpstr>Παρουσίαση του PowerPoint</vt:lpstr>
      <vt:lpstr> </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Computer-Assisted Culture Learning in an Online Augmented Reality Environment Based on Free-Hand Gesture Interaction</dc:title>
  <dc:creator>ΣΙΝΑΠΗΣ ΑΓΓΕΛΟΣ</dc:creator>
  <cp:lastModifiedBy>Νίκος Κόκκος</cp:lastModifiedBy>
  <cp:revision>55</cp:revision>
  <dcterms:created xsi:type="dcterms:W3CDTF">2024-03-07T05:13:53Z</dcterms:created>
  <dcterms:modified xsi:type="dcterms:W3CDTF">2024-03-08T14:51:15Z</dcterms:modified>
</cp:coreProperties>
</file>