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dev2014.stdarg.com" TargetMode="External"/><Relationship Id="rId4" Type="http://schemas.openxmlformats.org/officeDocument/2006/relationships/hyperlink" Target="https://github.com/stdarg/dev2014" TargetMode="Externa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sldImg"/>
          </p:nvPr>
        </p:nvSpPr>
        <p:spPr>
          <a:prstGeom prst="rect">
            <a:avLst/>
          </a:prstGeom>
        </p:spPr>
        <p:txBody>
          <a:bodyPr/>
          <a:lstStyle/>
          <a:p>
            <a:pPr lvl="0"/>
          </a:p>
        </p:txBody>
      </p:sp>
      <p:sp>
        <p:nvSpPr>
          <p:cNvPr id="35" name="Shape 35"/>
          <p:cNvSpPr/>
          <p:nvPr>
            <p:ph type="body" sz="quarter" idx="1"/>
          </p:nvPr>
        </p:nvSpPr>
        <p:spPr>
          <a:prstGeom prst="rect">
            <a:avLst/>
          </a:prstGeom>
        </p:spPr>
        <p:txBody>
          <a:bodyPr/>
          <a:lstStyle>
            <a:lvl1pPr>
              <a:defRPr sz="1200"/>
            </a:lvl1pPr>
          </a:lstStyle>
          <a:p>
            <a:pPr lvl="0">
              <a:defRPr sz="1800"/>
            </a:pPr>
            <a:r>
              <a:rPr sz="1200"/>
              <a:t>Hello! In this presentation, I’ll be talking about “Automation of Testing, Configuration and Deployment”. Which is something I’ve come to love because it makes my job so much easier.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sldImg"/>
          </p:nvPr>
        </p:nvSpPr>
        <p:spPr>
          <a:prstGeom prst="rect">
            <a:avLst/>
          </a:prstGeom>
        </p:spPr>
        <p:txBody>
          <a:bodyPr/>
          <a:lstStyle/>
          <a:p>
            <a:pPr lvl="0"/>
          </a:p>
        </p:txBody>
      </p:sp>
      <p:sp>
        <p:nvSpPr>
          <p:cNvPr id="43" name="Shape 43"/>
          <p:cNvSpPr/>
          <p:nvPr>
            <p:ph type="body" sz="quarter" idx="1"/>
          </p:nvPr>
        </p:nvSpPr>
        <p:spPr>
          <a:prstGeom prst="rect">
            <a:avLst/>
          </a:prstGeom>
        </p:spPr>
        <p:txBody>
          <a:bodyPr/>
          <a:lstStyle/>
          <a:p>
            <a:pPr lvl="0">
              <a:defRPr sz="1800"/>
            </a:pPr>
            <a:r>
              <a:rPr sz="1200"/>
              <a:t>For many, the answer is “to save money ” This is obvious if you have 10,000+ servers. </a:t>
            </a:r>
            <a:endParaRPr sz="1200"/>
          </a:p>
          <a:p>
            <a:pPr lvl="0">
              <a:defRPr sz="1800"/>
            </a:pPr>
            <a:endParaRPr sz="1200"/>
          </a:p>
          <a:p>
            <a:pPr lvl="0">
              <a:defRPr sz="1800"/>
            </a:pPr>
            <a:r>
              <a:rPr b="1" sz="1200"/>
              <a:t>Reliable occurrence</a:t>
            </a:r>
            <a:r>
              <a:rPr sz="1200"/>
              <a:t> - The majority of projects need only a handful a servers, and now we use cloud providers. With cloud providers, we create an OS image, install the needed software and then just re-use that image. And if you need to apply a security patch, well you just do it once per server. But what if, before, the last server is patched, the administrator is distracted by some emergency. The patch on the last machine is never installed. </a:t>
            </a:r>
            <a:endParaRPr sz="1200"/>
          </a:p>
          <a:p>
            <a:pPr lvl="0">
              <a:defRPr sz="1800"/>
            </a:pPr>
            <a:endParaRPr sz="1200"/>
          </a:p>
          <a:p>
            <a:pPr lvl="0">
              <a:defRPr sz="1800"/>
            </a:pPr>
            <a:r>
              <a:rPr b="1" sz="1200"/>
              <a:t>Repeatable performance</a:t>
            </a:r>
            <a:r>
              <a:rPr sz="1200"/>
              <a:t> - What if the tests are run on each developer’s machine before release to an online service? Imagine if Joe the programmer has an old version of a module globally installed on his system, which passes the test while in production, the latest module is downloaded and run and has a performance issue? Manual configuration destroys repeatability, which hurts quality.</a:t>
            </a:r>
            <a:endParaRPr sz="1200"/>
          </a:p>
          <a:p>
            <a:pPr lvl="0">
              <a:defRPr sz="1800"/>
            </a:pPr>
            <a:endParaRPr sz="1200"/>
          </a:p>
          <a:p>
            <a:pPr lvl="0">
              <a:defRPr sz="1800"/>
            </a:pPr>
            <a:r>
              <a:rPr b="1" sz="1200"/>
              <a:t>Quality through reliability and repeatability</a:t>
            </a:r>
            <a:r>
              <a:rPr sz="1200"/>
              <a:t> - If the process always happens when it should and is perfectly repeatable then you can accurately observe and measure what you are doing and improve! Sounds easy. Everyone agrees it easy, so let’s encourage everyone to do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Img"/>
          </p:nvPr>
        </p:nvSpPr>
        <p:spPr>
          <a:prstGeom prst="rect">
            <a:avLst/>
          </a:prstGeom>
        </p:spPr>
        <p:txBody>
          <a:bodyPr/>
          <a:lstStyle/>
          <a:p>
            <a:pPr lvl="0"/>
          </a:p>
        </p:txBody>
      </p:sp>
      <p:sp>
        <p:nvSpPr>
          <p:cNvPr id="48" name="Shape 48"/>
          <p:cNvSpPr/>
          <p:nvPr>
            <p:ph type="body" sz="quarter" idx="1"/>
          </p:nvPr>
        </p:nvSpPr>
        <p:spPr>
          <a:prstGeom prst="rect">
            <a:avLst/>
          </a:prstGeom>
        </p:spPr>
        <p:txBody>
          <a:bodyPr/>
          <a:lstStyle/>
          <a:p>
            <a:pPr lvl="0">
              <a:defRPr sz="1800"/>
            </a:pPr>
            <a:r>
              <a:rPr sz="1200"/>
              <a:t>Why not automate? Seriously, why not? I see a lot of projects at small and large companies and many have no automation. None. Yes, I have worked at large companies. I’m current consulting at a company with a $25B market cap, working on a project that is 3 months from release and nothing is automated. This is not uncommon. Though, I’m seeing chef and puppet get some traction with configuration, but a lot of work that should be automated is NOT. If you work at Google, Amazon or Akamai, you are free to disagree with me.</a:t>
            </a:r>
            <a:endParaRPr sz="1200"/>
          </a:p>
          <a:p>
            <a:pPr lvl="0">
              <a:defRPr sz="1800"/>
            </a:pPr>
            <a:endParaRPr sz="1200"/>
          </a:p>
          <a:p>
            <a:pPr lvl="0">
              <a:defRPr sz="1800"/>
            </a:pPr>
            <a:r>
              <a:rPr sz="1200"/>
              <a:t>True, Amazon, Google and Akamai all have huge investments in automation, but they had no choice. What they are doing would not be possible otherwise. But, when it’s possible to do a task manually, it usually is. I believe it’s because software development is a struggle. We focus on the immediate task at hand and run in a straight line towards that goal. Here, I’m asking in the context for those us having applications requiring a handful of servers, which is most of us.</a:t>
            </a:r>
            <a:endParaRPr sz="1200"/>
          </a:p>
          <a:p>
            <a:pPr lvl="0">
              <a:defRPr sz="1800"/>
            </a:pPr>
            <a:endParaRPr sz="1200"/>
          </a:p>
          <a:p>
            <a:pPr lvl="0">
              <a:defRPr sz="1800"/>
            </a:pPr>
            <a:r>
              <a:rPr sz="1200"/>
              <a:t>Time is short is self-explanatory. And when you compress software development timelines, the quality gets discarded. Hopefully, you have good visibility through process to your team’s decisions on trade-offs with quality versus time, but when time is exceptionally short, quality gets dropped - often invisibly. Automation is a part of your quality effort!</a:t>
            </a:r>
            <a:endParaRPr sz="1200"/>
          </a:p>
          <a:p>
            <a:pPr lvl="0">
              <a:defRPr sz="1800"/>
            </a:pPr>
            <a:endParaRPr sz="1200"/>
          </a:p>
          <a:p>
            <a:pPr lvl="0">
              <a:defRPr sz="1800"/>
            </a:pPr>
            <a:r>
              <a:rPr sz="1200"/>
              <a:t>Quality is overhead. This is true. It’s more true for commodity products with little variance in quality, which is never the case with software we are actively developing. While I think the phrase “Quality is free” misleads, it’s true in that quality pays for itself over time. Somehow overhead came to mean non-essential, but it actually refers to fixed costs of operations. Electricity is overhead. You should minimize overhead to be only what’s needed, but I see too many software teams thinking “Automation is non-essential,” but given the low quality and lack of repeatable process I’ve seen, I disagree.</a:t>
            </a:r>
            <a:endParaRPr sz="1200"/>
          </a:p>
          <a:p>
            <a:pPr lvl="0">
              <a:defRPr sz="1800"/>
            </a:pPr>
            <a:endParaRPr sz="1200"/>
          </a:p>
          <a:p>
            <a:pPr lvl="0">
              <a:defRPr sz="1800"/>
            </a:pPr>
            <a:r>
              <a:rPr sz="1200"/>
              <a:t>Product first, then quality through automation is understandable, but only to a point. At the start of a project, it should take about 8 hours automate a manual process done 10 times a day that takes 15 minutes. This year there are 251 business days, that’s just over 26 days of effort, a bit over 10% of each work day. Now, if you spent 26 days to automate a 1 minute process occurring 10 times a day, you’ve lost time. This is measurable!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lvl="0"/>
          </a:p>
        </p:txBody>
      </p:sp>
      <p:sp>
        <p:nvSpPr>
          <p:cNvPr id="53" name="Shape 53"/>
          <p:cNvSpPr/>
          <p:nvPr>
            <p:ph type="body" sz="quarter" idx="1"/>
          </p:nvPr>
        </p:nvSpPr>
        <p:spPr>
          <a:prstGeom prst="rect">
            <a:avLst/>
          </a:prstGeom>
        </p:spPr>
        <p:txBody>
          <a:bodyPr/>
          <a:lstStyle/>
          <a:p>
            <a:pPr lvl="0">
              <a:defRPr sz="1800"/>
            </a:pPr>
            <a:r>
              <a:rPr sz="1200"/>
              <a:t>The following really did happen</a:t>
            </a:r>
            <a:endParaRPr sz="1200"/>
          </a:p>
          <a:p>
            <a:pPr lvl="0">
              <a:defRPr sz="1800"/>
            </a:pPr>
            <a:endParaRPr sz="1200"/>
          </a:p>
          <a:p>
            <a:pPr lvl="0" marL="144378" indent="-144378">
              <a:buSzPct val="75000"/>
              <a:buChar char="•"/>
              <a:defRPr sz="1800"/>
            </a:pPr>
            <a:r>
              <a:rPr sz="1200"/>
              <a:t>Online game costing $15 million to create receives award “coaster of the year” (in the age of CDs)</a:t>
            </a:r>
            <a:endParaRPr sz="1200"/>
          </a:p>
          <a:p>
            <a:pPr lvl="0" marL="144378" indent="-144378">
              <a:buSzPct val="75000"/>
              <a:buChar char="•"/>
              <a:defRPr sz="1800"/>
            </a:pPr>
            <a:r>
              <a:rPr sz="1200"/>
              <a:t>Licensed IP game fails over Christmas, 4 managers and 2 teams lose their jobs, including the CEO, VPE and director of engineering, additionally 4 key developers left from “disgust.”</a:t>
            </a:r>
            <a:endParaRPr sz="1200"/>
          </a:p>
          <a:p>
            <a:pPr lvl="0" marL="144378" indent="-144378">
              <a:buSzPct val="75000"/>
              <a:buChar char="•"/>
              <a:defRPr sz="1800"/>
            </a:pPr>
            <a:r>
              <a:rPr sz="1200"/>
              <a:t>A company, once competitive in file sharing slowly became irrelevant</a:t>
            </a:r>
            <a:endParaRPr sz="1200"/>
          </a:p>
          <a:p>
            <a:pPr lvl="0">
              <a:defRPr sz="1800"/>
            </a:pPr>
            <a:endParaRPr sz="1200"/>
          </a:p>
          <a:p>
            <a:pPr lvl="0">
              <a:defRPr sz="1800"/>
            </a:pPr>
            <a:r>
              <a:rPr sz="1200"/>
              <a:t>The following also happened with automation:</a:t>
            </a:r>
            <a:endParaRPr sz="1200"/>
          </a:p>
          <a:p>
            <a:pPr lvl="0">
              <a:defRPr sz="1800"/>
            </a:pPr>
            <a:endParaRPr sz="1200"/>
          </a:p>
          <a:p>
            <a:pPr lvl="0" marL="144378" indent="-144378">
              <a:buSzPct val="75000"/>
              <a:buChar char="•"/>
              <a:defRPr sz="1800"/>
            </a:pPr>
            <a:r>
              <a:rPr sz="1200"/>
              <a:t>A small team re-invented how a company users downloaded large video files, saving millions in CDN costs</a:t>
            </a:r>
            <a:endParaRPr sz="1200"/>
          </a:p>
          <a:p>
            <a:pPr lvl="0" marL="144378" indent="-144378">
              <a:buSzPct val="75000"/>
              <a:buChar char="•"/>
              <a:defRPr sz="1800"/>
            </a:pPr>
            <a:r>
              <a:rPr sz="1200"/>
              <a:t>A small team created a common platform for all others development teams to solve all the common problems each team had to solve again and again, saving millions of effort in the first year alone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sldImg"/>
          </p:nvPr>
        </p:nvSpPr>
        <p:spPr>
          <a:prstGeom prst="rect">
            <a:avLst/>
          </a:prstGeom>
        </p:spPr>
        <p:txBody>
          <a:bodyPr/>
          <a:lstStyle/>
          <a:p>
            <a:pPr lvl="0"/>
          </a:p>
        </p:txBody>
      </p:sp>
      <p:sp>
        <p:nvSpPr>
          <p:cNvPr id="61" name="Shape 61"/>
          <p:cNvSpPr/>
          <p:nvPr>
            <p:ph type="body" sz="quarter" idx="1"/>
          </p:nvPr>
        </p:nvSpPr>
        <p:spPr>
          <a:prstGeom prst="rect">
            <a:avLst/>
          </a:prstGeom>
        </p:spPr>
        <p:txBody>
          <a:bodyPr/>
          <a:lstStyle/>
          <a:p>
            <a:pPr lvl="0">
              <a:defRPr sz="1800"/>
            </a:pPr>
            <a:r>
              <a:rPr sz="1200"/>
              <a:t>In many companies, it’s one person who quietly decided it was a good idea and secretly spent a week making an automated test framework. </a:t>
            </a:r>
            <a:endParaRPr sz="1200"/>
          </a:p>
          <a:p>
            <a:pPr lvl="0">
              <a:defRPr sz="1800"/>
            </a:pPr>
            <a:endParaRPr sz="1200"/>
          </a:p>
          <a:p>
            <a:pPr lvl="0">
              <a:defRPr sz="1800"/>
            </a:pPr>
            <a:r>
              <a:rPr sz="1200"/>
              <a:t>How do I know this, I am usually that person and have spoken to that person a few times.</a:t>
            </a:r>
            <a:endParaRPr sz="1200"/>
          </a:p>
          <a:p>
            <a:pPr lvl="0">
              <a:defRPr sz="1800"/>
            </a:pPr>
            <a:endParaRPr sz="1200"/>
          </a:p>
          <a:p>
            <a:pPr lvl="0">
              <a:defRPr sz="1800"/>
            </a:pPr>
            <a:r>
              <a:rPr sz="1200"/>
              <a:t>Interesting fact, sometimes, Agile makes it impossible for me to do this. Why? The great transparency Agile gives on a daily basis can make it hard for developers to pull off such irresponsible stunts. Also, business owners typically are not technical and giving them the keys to row boat manned by a team of programmers is not always a good thing. Business owners are typically product focused, as such non-functional aspects like automation take a back seat.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lvl="0"/>
          </a:p>
        </p:txBody>
      </p:sp>
      <p:sp>
        <p:nvSpPr>
          <p:cNvPr id="66" name="Shape 66"/>
          <p:cNvSpPr/>
          <p:nvPr>
            <p:ph type="body" sz="quarter" idx="1"/>
          </p:nvPr>
        </p:nvSpPr>
        <p:spPr>
          <a:prstGeom prst="rect">
            <a:avLst/>
          </a:prstGeom>
        </p:spPr>
        <p:txBody>
          <a:bodyPr/>
          <a:lstStyle/>
          <a:p>
            <a:pPr lvl="0">
              <a:defRPr sz="1800"/>
            </a:pPr>
            <a:r>
              <a:rPr sz="1200"/>
              <a:t>We have a vanilla Ubuntu 14.4 image. When I login it looks well, plain. I need a dev environment. I want Java, gradle to build my Java projects, MongoDB for storage, Node.js, Python, and maybe have a few files copied over and installed. Easy. Well, it’s not entirely vanilla, after I installed Ubuntu, I placed my public key in the root account’s .ssh/authorized_key file, enabling SSH commands without passwords. I didn’t technically need to do this, but it made this easier and I could easily automate the removal of the keys.</a:t>
            </a:r>
            <a:endParaRPr sz="1200"/>
          </a:p>
          <a:p>
            <a:pPr lvl="0">
              <a:defRPr sz="1800"/>
            </a:pPr>
            <a:endParaRPr sz="1200"/>
          </a:p>
          <a:p>
            <a:pPr lvl="0">
              <a:defRPr sz="1800"/>
            </a:pPr>
            <a:r>
              <a:rPr sz="1200"/>
              <a:t>I’m using Ansible, the latest shiny toy from the automation toy box that automates configuration and deployment. Here I have a vanilla server in the cloud: </a:t>
            </a:r>
            <a:r>
              <a:rPr sz="1200" u="sng">
                <a:hlinkClick r:id="rId3" invalidUrl="" action="" tgtFrame="" tooltip="" history="1" highlightClick="0" endSnd="0"/>
              </a:rPr>
              <a:t>dev2014.stdarg.com</a:t>
            </a:r>
            <a:r>
              <a:rPr sz="1200"/>
              <a:t> that has on the default Ubuntu 14.4 and my SSH public key (for easy access).</a:t>
            </a:r>
            <a:endParaRPr sz="1200"/>
          </a:p>
          <a:p>
            <a:pPr lvl="0">
              <a:defRPr sz="1800"/>
            </a:pPr>
            <a:endParaRPr sz="1200"/>
          </a:p>
          <a:p>
            <a:pPr lvl="0">
              <a:defRPr sz="1800"/>
            </a:pPr>
            <a:r>
              <a:rPr sz="1200"/>
              <a:t>A Simple YAML file will direct Ansible to install: Node.js, npm, git. mocha a testing tool and Jenkins a popular automation tool for building and testing. Additionally, the YAML file directs Ansible to copy over some configuration files for BASH, git and vim. Here is the command:  </a:t>
            </a:r>
            <a:r>
              <a:rPr b="1" i="1" sz="1200"/>
              <a:t>ansible-playbook setup.yaml</a:t>
            </a:r>
            <a:endParaRPr sz="1200"/>
          </a:p>
          <a:p>
            <a:pPr lvl="0">
              <a:defRPr sz="1800"/>
            </a:pPr>
            <a:endParaRPr sz="1200"/>
          </a:p>
          <a:p>
            <a:pPr lvl="0">
              <a:defRPr sz="1800"/>
            </a:pPr>
            <a:r>
              <a:rPr sz="1200"/>
              <a:t>Oh hey, I also installed Jenkins, a popular automation tool for builds and testing. And I now Node.js and a popular node.js tool as well as a project from git hub. All that from less than 40 lines of a configuration file. Also, I in a few lines, I can update the distribution and install mongodb. [ Examples shown and run. ]</a:t>
            </a:r>
            <a:endParaRPr sz="1200"/>
          </a:p>
          <a:p>
            <a:pPr lvl="0">
              <a:defRPr sz="1800"/>
            </a:pPr>
            <a:endParaRPr sz="1200"/>
          </a:p>
          <a:p>
            <a:pPr lvl="0">
              <a:defRPr sz="1800"/>
            </a:pPr>
            <a:r>
              <a:rPr sz="1200"/>
              <a:t>[ All of this content is viewed looking at a demo available on github at: </a:t>
            </a:r>
            <a:r>
              <a:rPr sz="1200" u="sng">
                <a:hlinkClick r:id="rId4" invalidUrl="" action="" tgtFrame="" tooltip="" history="1" highlightClick="0" endSnd="0"/>
              </a:rPr>
              <a:t>https://github.com/stdarg/dev2014</a:t>
            </a:r>
            <a:r>
              <a:rPr sz="1200"/>
              <a:t> ]</a:t>
            </a:r>
            <a:endParaRPr sz="1200"/>
          </a:p>
          <a:p>
            <a:pPr lvl="0">
              <a:defRPr sz="1800"/>
            </a:pP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p>
            <a:pPr lvl="0">
              <a:defRPr sz="1800"/>
            </a:pPr>
            <a:r>
              <a:rPr sz="1200"/>
              <a:t>Here, we checkout a simple project from github and run its test under Jenkins AUTOMATICALLY!</a:t>
            </a:r>
            <a:endParaRPr sz="1200"/>
          </a:p>
          <a:p>
            <a:pPr lvl="0">
              <a:defRPr sz="1800"/>
            </a:pPr>
            <a:r>
              <a:rPr sz="1200"/>
              <a:t>We’re not automating the project configuration of Jenkins to get a feel for the software. It’s easy!</a:t>
            </a:r>
            <a:endParaRPr sz="1200"/>
          </a:p>
          <a:p>
            <a:pPr lvl="0">
              <a:defRPr sz="1800"/>
            </a:pPr>
            <a:endParaRPr sz="1200"/>
          </a:p>
          <a:p>
            <a:pPr lvl="0">
              <a:defRPr sz="1800"/>
            </a:pPr>
            <a:r>
              <a:rPr sz="1200"/>
              <a:t>Manually install GitHub plugin.</a:t>
            </a:r>
            <a:endParaRPr sz="1200"/>
          </a:p>
          <a:p>
            <a:pPr lvl="0">
              <a:defRPr sz="1800"/>
            </a:pPr>
            <a:r>
              <a:rPr sz="1200"/>
              <a:t>Create a new project</a:t>
            </a:r>
            <a:endParaRPr sz="1200"/>
          </a:p>
          <a:p>
            <a:pPr lvl="0">
              <a:defRPr sz="1800"/>
            </a:pPr>
            <a:r>
              <a:rPr sz="1200"/>
              <a:t>Select Git for the repo</a:t>
            </a:r>
            <a:endParaRPr sz="1200"/>
          </a:p>
          <a:p>
            <a:pPr lvl="0">
              <a:defRPr sz="1800"/>
            </a:pPr>
            <a:r>
              <a:rPr sz="1200"/>
              <a:t>Add the path to your GitHub repo</a:t>
            </a:r>
            <a:endParaRPr sz="1200"/>
          </a:p>
          <a:p>
            <a:pPr lvl="0">
              <a:defRPr sz="1800"/>
            </a:pPr>
            <a:r>
              <a:rPr sz="1200"/>
              <a:t>Add your git credentials :(</a:t>
            </a:r>
            <a:endParaRPr sz="1200"/>
          </a:p>
          <a:p>
            <a:pPr lvl="0">
              <a:defRPr sz="1800"/>
            </a:pPr>
            <a:r>
              <a:rPr sz="1200"/>
              <a:t>Select “Build when a change is pushed to GitHub”</a:t>
            </a:r>
            <a:endParaRPr sz="1200"/>
          </a:p>
          <a:p>
            <a:pPr lvl="0">
              <a:defRPr sz="1800"/>
            </a:pPr>
            <a:r>
              <a:rPr sz="1200"/>
              <a:t>Add the following build steps:</a:t>
            </a:r>
            <a:endParaRPr sz="1200"/>
          </a:p>
          <a:p>
            <a:pPr lvl="0">
              <a:defRPr sz="1800"/>
            </a:pPr>
            <a:r>
              <a:rPr sz="1200"/>
              <a:t>   npm install</a:t>
            </a:r>
            <a:endParaRPr sz="1200"/>
          </a:p>
          <a:p>
            <a:pPr lvl="0">
              <a:defRPr sz="1800"/>
            </a:pPr>
            <a:r>
              <a:rPr sz="1200"/>
              <a:t>   npm test</a:t>
            </a:r>
            <a:endParaRPr sz="1200"/>
          </a:p>
          <a:p>
            <a:pPr lvl="0">
              <a:defRPr sz="1800"/>
            </a:pPr>
            <a:r>
              <a:rPr sz="1200"/>
              <a:t>Hit “Apply” then “Save”</a:t>
            </a:r>
            <a:endParaRPr sz="1200"/>
          </a:p>
          <a:p>
            <a:pPr lvl="0">
              <a:defRPr sz="1800"/>
            </a:pPr>
            <a:r>
              <a:rPr sz="1200"/>
              <a:t>Add web hook on GitHub repo</a:t>
            </a:r>
            <a:endParaRPr sz="1200"/>
          </a:p>
          <a:p>
            <a:pPr lvl="0">
              <a:defRPr sz="1800"/>
            </a:pPr>
            <a:endParaRPr sz="1200"/>
          </a:p>
          <a:p>
            <a:pPr lvl="0">
              <a:defRPr sz="1800"/>
            </a:pPr>
            <a:r>
              <a:rPr sz="1200"/>
              <a:t>Commit a change to the repo and the tests will occur automatically!</a:t>
            </a:r>
            <a:endParaRPr sz="12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edmond@stdarg.com"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tdarg/dev2014"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defTabSz="514095">
              <a:defRPr sz="7040"/>
            </a:lvl1pPr>
          </a:lstStyle>
          <a:p>
            <a:pPr lvl="0">
              <a:defRPr sz="1800">
                <a:solidFill>
                  <a:srgbClr val="000000"/>
                </a:solidFill>
              </a:defRPr>
            </a:pPr>
            <a:r>
              <a:rPr sz="7040">
                <a:solidFill>
                  <a:srgbClr val="FFFFFF"/>
                </a:solidFill>
              </a:rPr>
              <a:t>Automation of Testing, Configuration &amp; Deployment</a:t>
            </a:r>
          </a:p>
        </p:txBody>
      </p:sp>
      <p:sp>
        <p:nvSpPr>
          <p:cNvPr id="33" name="Shape 33"/>
          <p:cNvSpPr/>
          <p:nvPr>
            <p:ph type="body" idx="1"/>
          </p:nvPr>
        </p:nvSpPr>
        <p:spPr>
          <a:xfrm>
            <a:off x="1270000" y="6220579"/>
            <a:ext cx="10464800" cy="1130301"/>
          </a:xfrm>
          <a:prstGeom prst="rect">
            <a:avLst/>
          </a:prstGeom>
        </p:spPr>
        <p:txBody>
          <a:bodyPr/>
          <a:lstStyle/>
          <a:p>
            <a:pPr lvl="0">
              <a:defRPr sz="1800">
                <a:solidFill>
                  <a:srgbClr val="000000"/>
                </a:solidFill>
              </a:defRPr>
            </a:pPr>
            <a:r>
              <a:rPr sz="3200">
                <a:solidFill>
                  <a:srgbClr val="FFFFFF"/>
                </a:solidFill>
              </a:rPr>
              <a:t>by Edmond Meinfelder</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1270000" y="1366724"/>
            <a:ext cx="10464801" cy="3302001"/>
          </a:xfrm>
          <a:prstGeom prst="rect">
            <a:avLst/>
          </a:prstGeom>
        </p:spPr>
        <p:txBody>
          <a:bodyPr/>
          <a:lstStyle/>
          <a:p>
            <a:pPr lvl="0">
              <a:defRPr sz="1800">
                <a:solidFill>
                  <a:srgbClr val="000000"/>
                </a:solidFill>
              </a:defRPr>
            </a:pPr>
            <a:r>
              <a:rPr sz="8000">
                <a:solidFill>
                  <a:srgbClr val="FFFFFF"/>
                </a:solidFill>
              </a:rPr>
              <a:t>Thank you!</a:t>
            </a:r>
          </a:p>
        </p:txBody>
      </p:sp>
      <p:sp>
        <p:nvSpPr>
          <p:cNvPr id="73" name="Shape 73"/>
          <p:cNvSpPr/>
          <p:nvPr/>
        </p:nvSpPr>
        <p:spPr>
          <a:xfrm>
            <a:off x="2631503" y="4533899"/>
            <a:ext cx="774179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Questions to: </a:t>
            </a:r>
            <a:r>
              <a:rPr sz="3800" u="sng">
                <a:solidFill>
                  <a:srgbClr val="FFFFFF"/>
                </a:solidFill>
                <a:hlinkClick r:id="rId2" invalidUrl="" action="" tgtFrame="" tooltip="" history="1" highlightClick="0" endSnd="0"/>
              </a:rPr>
              <a:t>edmond@stdarg.com</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xfrm>
            <a:off x="2922696" y="633568"/>
            <a:ext cx="7159409" cy="1302032"/>
          </a:xfrm>
          <a:prstGeom prst="rect">
            <a:avLst/>
          </a:prstGeom>
        </p:spPr>
        <p:txBody>
          <a:bodyPr/>
          <a:lstStyle>
            <a:lvl1pPr defTabSz="578358">
              <a:defRPr sz="7919"/>
            </a:lvl1pPr>
          </a:lstStyle>
          <a:p>
            <a:pPr lvl="0">
              <a:defRPr sz="1800">
                <a:solidFill>
                  <a:srgbClr val="000000"/>
                </a:solidFill>
              </a:defRPr>
            </a:pPr>
            <a:r>
              <a:rPr sz="7919">
                <a:solidFill>
                  <a:srgbClr val="FFFFFF"/>
                </a:solidFill>
              </a:rPr>
              <a:t>Brief Bio</a:t>
            </a:r>
          </a:p>
        </p:txBody>
      </p:sp>
      <p:sp>
        <p:nvSpPr>
          <p:cNvPr id="38" name="Shape 38"/>
          <p:cNvSpPr/>
          <p:nvPr/>
        </p:nvSpPr>
        <p:spPr>
          <a:xfrm>
            <a:off x="982787" y="2956440"/>
            <a:ext cx="11039225" cy="535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solidFill>
                  <a:srgbClr val="000000"/>
                </a:solidFill>
              </a:defRPr>
            </a:pPr>
            <a:r>
              <a:rPr sz="3800">
                <a:solidFill>
                  <a:srgbClr val="FFFFFF"/>
                </a:solidFill>
              </a:rPr>
              <a:t>BSc &amp; MS both in Computer Science</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Over 20 years experience writing software in online environments</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Worked in both small series-A startups and publicly held international corporations</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Currently working as a consultant at Panasonic</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3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3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3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8"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xfrm>
            <a:off x="1270000" y="568107"/>
            <a:ext cx="10464801" cy="1407178"/>
          </a:xfrm>
          <a:prstGeom prst="rect">
            <a:avLst/>
          </a:prstGeom>
        </p:spPr>
        <p:txBody>
          <a:bodyPr/>
          <a:lstStyle/>
          <a:p>
            <a:pPr lvl="0">
              <a:defRPr sz="1800">
                <a:solidFill>
                  <a:srgbClr val="000000"/>
                </a:solidFill>
              </a:defRPr>
            </a:pPr>
            <a:r>
              <a:rPr sz="8000">
                <a:solidFill>
                  <a:srgbClr val="FFFFFF"/>
                </a:solidFill>
              </a:rPr>
              <a:t>Why automate?</a:t>
            </a:r>
          </a:p>
        </p:txBody>
      </p:sp>
      <p:sp>
        <p:nvSpPr>
          <p:cNvPr id="41" name="Shape 41"/>
          <p:cNvSpPr/>
          <p:nvPr/>
        </p:nvSpPr>
        <p:spPr>
          <a:xfrm>
            <a:off x="1269999" y="2778095"/>
            <a:ext cx="10464802" cy="652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solidFill>
                  <a:srgbClr val="000000"/>
                </a:solidFill>
              </a:defRPr>
            </a:pPr>
            <a:r>
              <a:rPr sz="3800">
                <a:solidFill>
                  <a:srgbClr val="FFFFFF"/>
                </a:solidFill>
              </a:rPr>
              <a:t>If you have 10,000+ servers (obvious)</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Reliable occurrence - process occurs when it should happen</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Repeatable performance - the same actions occur each time</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Quality emerges through reliability and repeatability</a:t>
            </a:r>
            <a:endParaRPr sz="3800">
              <a:solidFill>
                <a:srgbClr val="FFFFFF"/>
              </a:solidFill>
            </a:endParaR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41">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4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4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4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4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0" presetID="1" grpId="1" fill="hold">
                                  <p:stCondLst>
                                    <p:cond delay="0"/>
                                  </p:stCondLst>
                                  <p:iterate type="el" backwards="0">
                                    <p:tmAbs val="0"/>
                                  </p:iterate>
                                  <p:childTnLst>
                                    <p:set>
                                      <p:cBhvr>
                                        <p:cTn id="36" fill="hold"/>
                                        <p:tgtEl>
                                          <p:spTgt spid="4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1"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1270000" y="628709"/>
            <a:ext cx="10464801" cy="1402627"/>
          </a:xfrm>
          <a:prstGeom prst="rect">
            <a:avLst/>
          </a:prstGeom>
        </p:spPr>
        <p:txBody>
          <a:bodyPr/>
          <a:lstStyle/>
          <a:p>
            <a:pPr lvl="0">
              <a:defRPr sz="1800">
                <a:solidFill>
                  <a:srgbClr val="000000"/>
                </a:solidFill>
              </a:defRPr>
            </a:pPr>
            <a:r>
              <a:rPr sz="8000">
                <a:solidFill>
                  <a:srgbClr val="FFFFFF"/>
                </a:solidFill>
              </a:rPr>
              <a:t>Why not automate?</a:t>
            </a:r>
          </a:p>
        </p:txBody>
      </p:sp>
      <p:sp>
        <p:nvSpPr>
          <p:cNvPr id="46" name="Shape 46"/>
          <p:cNvSpPr/>
          <p:nvPr/>
        </p:nvSpPr>
        <p:spPr>
          <a:xfrm>
            <a:off x="1269999" y="3379461"/>
            <a:ext cx="10464802" cy="477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solidFill>
                  <a:srgbClr val="000000"/>
                </a:solidFill>
              </a:defRPr>
            </a:pPr>
            <a:r>
              <a:rPr sz="3800">
                <a:solidFill>
                  <a:srgbClr val="FFFFFF"/>
                </a:solidFill>
              </a:rPr>
              <a:t>Time is short</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Automation, like testing, is overhead</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It’s hard</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Let’s get a product first, then worry about success problems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46">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4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4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4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4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4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4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6"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xfrm>
            <a:off x="1270000" y="1091790"/>
            <a:ext cx="10464800" cy="3302001"/>
          </a:xfrm>
          <a:prstGeom prst="rect">
            <a:avLst/>
          </a:prstGeom>
        </p:spPr>
        <p:txBody>
          <a:bodyPr/>
          <a:lstStyle/>
          <a:p>
            <a:pPr lvl="0">
              <a:defRPr sz="1800">
                <a:solidFill>
                  <a:srgbClr val="000000"/>
                </a:solidFill>
              </a:defRPr>
            </a:pPr>
            <a:r>
              <a:rPr sz="8000">
                <a:solidFill>
                  <a:srgbClr val="FFFFFF"/>
                </a:solidFill>
              </a:rPr>
              <a:t>What is the worst that can happen?</a:t>
            </a:r>
          </a:p>
        </p:txBody>
      </p:sp>
      <p:sp>
        <p:nvSpPr>
          <p:cNvPr id="51" name="Shape 51"/>
          <p:cNvSpPr/>
          <p:nvPr/>
        </p:nvSpPr>
        <p:spPr>
          <a:xfrm>
            <a:off x="2283200" y="5028194"/>
            <a:ext cx="8438400"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solidFill>
                  <a:srgbClr val="000000"/>
                </a:solidFill>
              </a:defRPr>
            </a:pPr>
            <a:r>
              <a:rPr sz="3800">
                <a:solidFill>
                  <a:srgbClr val="FFFFFF"/>
                </a:solidFill>
              </a:rPr>
              <a:t>Millions of dollars lost</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Jobs lost</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Losing a market to a competitor</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1">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5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1"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lvl1pPr defTabSz="327152">
              <a:defRPr sz="4480"/>
            </a:lvl1pPr>
          </a:lstStyle>
          <a:p>
            <a:pPr lvl="0">
              <a:defRPr sz="1800">
                <a:solidFill>
                  <a:srgbClr val="000000"/>
                </a:solidFill>
              </a:defRPr>
            </a:pPr>
            <a:r>
              <a:rPr sz="4480">
                <a:solidFill>
                  <a:srgbClr val="FFFFFF"/>
                </a:solidFill>
              </a:rPr>
              <a:t>How does automation of testing, configuration and deployment stop disaster?</a:t>
            </a:r>
          </a:p>
        </p:txBody>
      </p:sp>
      <p:sp>
        <p:nvSpPr>
          <p:cNvPr id="56" name="Shape 56"/>
          <p:cNvSpPr/>
          <p:nvPr/>
        </p:nvSpPr>
        <p:spPr>
          <a:xfrm>
            <a:off x="1451035" y="3528418"/>
            <a:ext cx="10102730" cy="594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solidFill>
                  <a:srgbClr val="000000"/>
                </a:solidFill>
              </a:defRPr>
            </a:pPr>
            <a:r>
              <a:rPr sz="3800">
                <a:solidFill>
                  <a:srgbClr val="FFFFFF"/>
                </a:solidFill>
              </a:rPr>
              <a:t>Knowledge capture - how does this work?</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Repeatable, enforceable standard</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Automation means it always happens</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Repeatable processes can be reliably improved</a:t>
            </a:r>
            <a:endParaRPr sz="3800">
              <a:solidFill>
                <a:srgbClr val="FFFFFF"/>
              </a:solidFill>
            </a:endParaRPr>
          </a:p>
          <a:p>
            <a:pPr lvl="0">
              <a:defRPr sz="1800">
                <a:solidFill>
                  <a:srgbClr val="000000"/>
                </a:solidFill>
              </a:defRPr>
            </a:pPr>
            <a:endParaRPr sz="3800">
              <a:solidFill>
                <a:srgbClr val="FFFFFF"/>
              </a:solidFill>
            </a:endParaR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6">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5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5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5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5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5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0" presetID="1" grpId="1" fill="hold">
                                  <p:stCondLst>
                                    <p:cond delay="0"/>
                                  </p:stCondLst>
                                  <p:iterate type="el" backwards="0">
                                    <p:tmAbs val="0"/>
                                  </p:iterate>
                                  <p:childTnLst>
                                    <p:set>
                                      <p:cBhvr>
                                        <p:cTn id="36" fill="hold"/>
                                        <p:tgtEl>
                                          <p:spTgt spid="5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0" presetID="1" grpId="1" fill="hold">
                                  <p:stCondLst>
                                    <p:cond delay="0"/>
                                  </p:stCondLst>
                                  <p:iterate type="el" backwards="0">
                                    <p:tmAbs val="0"/>
                                  </p:iterate>
                                  <p:childTnLst>
                                    <p:set>
                                      <p:cBhvr>
                                        <p:cTn id="40" fill="hold"/>
                                        <p:tgtEl>
                                          <p:spTgt spid="56">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952500" y="936092"/>
            <a:ext cx="11099801" cy="2120901"/>
          </a:xfrm>
          <a:prstGeom prst="rect">
            <a:avLst/>
          </a:prstGeom>
        </p:spPr>
        <p:txBody>
          <a:bodyPr/>
          <a:lstStyle>
            <a:lvl1pPr defTabSz="502412">
              <a:defRPr sz="6880"/>
            </a:lvl1pPr>
          </a:lstStyle>
          <a:p>
            <a:pPr lvl="0">
              <a:defRPr sz="1800">
                <a:solidFill>
                  <a:srgbClr val="000000"/>
                </a:solidFill>
              </a:defRPr>
            </a:pPr>
            <a:r>
              <a:rPr sz="6880">
                <a:solidFill>
                  <a:srgbClr val="FFFFFF"/>
                </a:solidFill>
              </a:rPr>
              <a:t>How does Automation start?</a:t>
            </a:r>
          </a:p>
        </p:txBody>
      </p:sp>
      <p:sp>
        <p:nvSpPr>
          <p:cNvPr id="59" name="Shape 59"/>
          <p:cNvSpPr/>
          <p:nvPr/>
        </p:nvSpPr>
        <p:spPr>
          <a:xfrm>
            <a:off x="1048759" y="4229099"/>
            <a:ext cx="10907282"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solidFill>
                  <a:srgbClr val="000000"/>
                </a:solidFill>
              </a:defRPr>
            </a:pPr>
            <a:r>
              <a:rPr sz="3800">
                <a:solidFill>
                  <a:srgbClr val="FFFFFF"/>
                </a:solidFill>
              </a:rPr>
              <a:t>One person decides, “I want this.”</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It could be you.</a:t>
            </a:r>
            <a:endParaRPr sz="3800">
              <a:solidFill>
                <a:srgbClr val="FFFFFF"/>
              </a:solidFill>
            </a:endParaRPr>
          </a:p>
          <a:p>
            <a:pPr lvl="0">
              <a:defRPr sz="1800">
                <a:solidFill>
                  <a:srgbClr val="000000"/>
                </a:solidFill>
              </a:defRPr>
            </a:pPr>
            <a:endParaRPr sz="3800">
              <a:solidFill>
                <a:srgbClr val="FFFFFF"/>
              </a:solidFill>
            </a:endParaRPr>
          </a:p>
          <a:p>
            <a:pPr lvl="0">
              <a:defRPr sz="1800">
                <a:solidFill>
                  <a:srgbClr val="000000"/>
                </a:solidFill>
              </a:defRPr>
            </a:pPr>
            <a:r>
              <a:rPr sz="3800">
                <a:solidFill>
                  <a:srgbClr val="FFFFFF"/>
                </a:solidFill>
              </a:rPr>
              <a:t>I’ll show you how. It’s easy.</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9">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5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5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9"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xfrm>
            <a:off x="1269999" y="526836"/>
            <a:ext cx="10464801" cy="5505460"/>
          </a:xfrm>
          <a:prstGeom prst="rect">
            <a:avLst/>
          </a:prstGeom>
        </p:spPr>
        <p:txBody>
          <a:bodyPr/>
          <a:lstStyle/>
          <a:p>
            <a:pPr lvl="0">
              <a:defRPr sz="1800">
                <a:solidFill>
                  <a:srgbClr val="000000"/>
                </a:solidFill>
              </a:defRPr>
            </a:pPr>
            <a:r>
              <a:rPr sz="8000">
                <a:solidFill>
                  <a:srgbClr val="FFFFFF"/>
                </a:solidFill>
              </a:rPr>
              <a:t>Automation of configuration &amp; Deployment</a:t>
            </a:r>
            <a:endParaRPr sz="8000">
              <a:solidFill>
                <a:srgbClr val="FFFFFF"/>
              </a:solidFill>
            </a:endParaRPr>
          </a:p>
          <a:p>
            <a:pPr lvl="0">
              <a:defRPr sz="1800">
                <a:solidFill>
                  <a:srgbClr val="000000"/>
                </a:solidFill>
              </a:defRPr>
            </a:pPr>
            <a:r>
              <a:rPr sz="8000">
                <a:solidFill>
                  <a:srgbClr val="FFFFFF"/>
                </a:solidFill>
              </a:rPr>
              <a:t>Demo</a:t>
            </a:r>
          </a:p>
        </p:txBody>
      </p:sp>
      <p:sp>
        <p:nvSpPr>
          <p:cNvPr id="64" name="Shape 64"/>
          <p:cNvSpPr/>
          <p:nvPr/>
        </p:nvSpPr>
        <p:spPr>
          <a:xfrm>
            <a:off x="544740" y="7257052"/>
            <a:ext cx="1191531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800">
                <a:solidFill>
                  <a:srgbClr val="FFFFFF"/>
                </a:solidFill>
              </a:rPr>
              <a:t>Code and slides at: </a:t>
            </a:r>
            <a:r>
              <a:rPr sz="3800" u="sng">
                <a:solidFill>
                  <a:srgbClr val="FFFFFF"/>
                </a:solidFill>
                <a:hlinkClick r:id="rId3" invalidUrl="" action="" tgtFrame="" tooltip="" history="1" highlightClick="0" endSnd="0"/>
              </a:rPr>
              <a:t>https://github.com/stdarg/dev2014</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p>
            <a:pPr lvl="0">
              <a:defRPr sz="1800">
                <a:solidFill>
                  <a:srgbClr val="000000"/>
                </a:solidFill>
              </a:defRPr>
            </a:pPr>
            <a:r>
              <a:rPr sz="8000">
                <a:solidFill>
                  <a:srgbClr val="FFFFFF"/>
                </a:solidFill>
              </a:rPr>
              <a:t>Testing Automation Demo</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