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1"/>
  </p:sldMasterIdLst>
  <p:notesMasterIdLst>
    <p:notesMasterId r:id="rId39"/>
  </p:notesMasterIdLst>
  <p:sldIdLst>
    <p:sldId id="256" r:id="rId2"/>
    <p:sldId id="284" r:id="rId3"/>
    <p:sldId id="308" r:id="rId4"/>
    <p:sldId id="259" r:id="rId5"/>
    <p:sldId id="260" r:id="rId6"/>
    <p:sldId id="261" r:id="rId7"/>
    <p:sldId id="262" r:id="rId8"/>
    <p:sldId id="263" r:id="rId9"/>
    <p:sldId id="258" r:id="rId10"/>
    <p:sldId id="264" r:id="rId11"/>
    <p:sldId id="266" r:id="rId12"/>
    <p:sldId id="267" r:id="rId13"/>
    <p:sldId id="268" r:id="rId14"/>
    <p:sldId id="269" r:id="rId15"/>
    <p:sldId id="272" r:id="rId16"/>
    <p:sldId id="283" r:id="rId17"/>
    <p:sldId id="280" r:id="rId18"/>
    <p:sldId id="282" r:id="rId19"/>
    <p:sldId id="278" r:id="rId20"/>
    <p:sldId id="285" r:id="rId21"/>
    <p:sldId id="286" r:id="rId22"/>
    <p:sldId id="287" r:id="rId23"/>
    <p:sldId id="297" r:id="rId24"/>
    <p:sldId id="298" r:id="rId25"/>
    <p:sldId id="299" r:id="rId26"/>
    <p:sldId id="300" r:id="rId27"/>
    <p:sldId id="301" r:id="rId28"/>
    <p:sldId id="288" r:id="rId29"/>
    <p:sldId id="289" r:id="rId30"/>
    <p:sldId id="290" r:id="rId31"/>
    <p:sldId id="291" r:id="rId32"/>
    <p:sldId id="292" r:id="rId33"/>
    <p:sldId id="294" r:id="rId34"/>
    <p:sldId id="295" r:id="rId35"/>
    <p:sldId id="296" r:id="rId36"/>
    <p:sldId id="306" r:id="rId37"/>
    <p:sldId id="307" r:id="rId3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1" d="100"/>
          <a:sy n="111" d="100"/>
        </p:scale>
        <p:origin x="-1614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42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42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942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942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/>
          </a:p>
        </p:txBody>
      </p:sp>
      <p:sp>
        <p:nvSpPr>
          <p:cNvPr id="942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6D1722E3-5159-451E-BC30-102E9C70EB2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22103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AB77489-238C-49E6-8871-2E2B89299AFC}" type="slidenum">
              <a:rPr lang="en-US"/>
              <a:pPr/>
              <a:t>1</a:t>
            </a:fld>
            <a:endParaRPr lang="en-US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FE0A71-EF75-4C92-B792-466219515A7E}" type="slidenum">
              <a:rPr lang="en-US"/>
              <a:pPr/>
              <a:t>11</a:t>
            </a:fld>
            <a:endParaRPr lang="en-US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66B620-A58F-4F61-B89B-7CB2D099F461}" type="slidenum">
              <a:rPr lang="en-US"/>
              <a:pPr/>
              <a:t>12</a:t>
            </a:fld>
            <a:endParaRPr lang="en-US"/>
          </a:p>
        </p:txBody>
      </p:sp>
      <p:sp>
        <p:nvSpPr>
          <p:cNvPr id="105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7FDB3A-6AD0-41FC-8833-9EBD3B6C2C56}" type="slidenum">
              <a:rPr lang="en-US"/>
              <a:pPr/>
              <a:t>13</a:t>
            </a:fld>
            <a:endParaRPr lang="en-US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DCC6ED9-9D5D-42E1-BC00-4A2202A73E90}" type="slidenum">
              <a:rPr lang="en-US"/>
              <a:pPr/>
              <a:t>14</a:t>
            </a:fld>
            <a:endParaRPr lang="en-US"/>
          </a:p>
        </p:txBody>
      </p:sp>
      <p:sp>
        <p:nvSpPr>
          <p:cNvPr id="1075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E77398C-B9F6-4E7F-BE7B-3243655387A5}" type="slidenum">
              <a:rPr lang="en-US"/>
              <a:pPr/>
              <a:t>15</a:t>
            </a:fld>
            <a:endParaRPr lang="en-US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7752A6B-0EE0-4463-8B7A-AFF41DEC3C4C}" type="slidenum">
              <a:rPr lang="en-US"/>
              <a:pPr/>
              <a:t>16</a:t>
            </a:fld>
            <a:endParaRPr lang="en-US"/>
          </a:p>
        </p:txBody>
      </p:sp>
      <p:sp>
        <p:nvSpPr>
          <p:cNvPr id="1095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A8D6E-D035-4DED-A3DB-3BDBC55EA73B}" type="slidenum">
              <a:rPr lang="en-US"/>
              <a:pPr/>
              <a:t>17</a:t>
            </a:fld>
            <a:endParaRPr lang="en-US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ABB28BD-9E79-4B81-BDB5-BEFCA2112F76}" type="slidenum">
              <a:rPr lang="en-US"/>
              <a:pPr/>
              <a:t>18</a:t>
            </a:fld>
            <a:endParaRPr lang="en-US"/>
          </a:p>
        </p:txBody>
      </p:sp>
      <p:sp>
        <p:nvSpPr>
          <p:cNvPr id="1116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9BB01B9-3C71-4305-AAAA-37422BCBE5D1}" type="slidenum">
              <a:rPr lang="en-US"/>
              <a:pPr/>
              <a:t>19</a:t>
            </a:fld>
            <a:endParaRPr lang="en-US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D182F-A82F-4389-9923-07E85C0ED4D4}" type="slidenum">
              <a:rPr lang="en-US"/>
              <a:pPr/>
              <a:t>20</a:t>
            </a:fld>
            <a:endParaRPr lang="en-US"/>
          </a:p>
        </p:txBody>
      </p:sp>
      <p:sp>
        <p:nvSpPr>
          <p:cNvPr id="1136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B80A7E2-8AA3-492B-A4A8-0D1E9AC6C9F6}" type="slidenum">
              <a:rPr lang="en-US"/>
              <a:pPr/>
              <a:t>2</a:t>
            </a:fld>
            <a:endParaRPr lang="en-US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6622099-0731-4E8B-848E-3179D4C152D5}" type="slidenum">
              <a:rPr lang="en-US"/>
              <a:pPr/>
              <a:t>21</a:t>
            </a:fld>
            <a:endParaRPr lang="en-US"/>
          </a:p>
        </p:txBody>
      </p:sp>
      <p:sp>
        <p:nvSpPr>
          <p:cNvPr id="1146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1F75619-1E73-4CDD-88AC-409A9B96C809}" type="slidenum">
              <a:rPr lang="en-US"/>
              <a:pPr/>
              <a:t>22</a:t>
            </a:fld>
            <a:endParaRPr lang="en-US"/>
          </a:p>
        </p:txBody>
      </p:sp>
      <p:sp>
        <p:nvSpPr>
          <p:cNvPr id="1157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F0DFD3-0A60-45A4-9F76-7A99C7553D5B}" type="slidenum">
              <a:rPr lang="en-US"/>
              <a:pPr/>
              <a:t>23</a:t>
            </a:fld>
            <a:endParaRPr lang="en-US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E89C49-85A0-4F66-98A0-CAA5CEE17997}" type="slidenum">
              <a:rPr lang="en-US"/>
              <a:pPr/>
              <a:t>24</a:t>
            </a:fld>
            <a:endParaRPr lang="en-US"/>
          </a:p>
        </p:txBody>
      </p:sp>
      <p:sp>
        <p:nvSpPr>
          <p:cNvPr id="1177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3459546-C8EB-4F90-9000-535D9E691912}" type="slidenum">
              <a:rPr lang="en-US"/>
              <a:pPr/>
              <a:t>25</a:t>
            </a:fld>
            <a:endParaRPr lang="en-US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9F86253-D6C9-4CA1-B126-2EE4A19DB487}" type="slidenum">
              <a:rPr lang="en-US"/>
              <a:pPr/>
              <a:t>26</a:t>
            </a:fld>
            <a:endParaRPr lang="en-US"/>
          </a:p>
        </p:txBody>
      </p:sp>
      <p:sp>
        <p:nvSpPr>
          <p:cNvPr id="1198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0CA26F-F5EC-40BF-9271-6C41253492AE}" type="slidenum">
              <a:rPr lang="en-US"/>
              <a:pPr/>
              <a:t>27</a:t>
            </a:fld>
            <a:endParaRPr lang="en-US"/>
          </a:p>
        </p:txBody>
      </p:sp>
      <p:sp>
        <p:nvSpPr>
          <p:cNvPr id="1208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0E8A1F-0D44-4281-9BCA-497BA6CEE812}" type="slidenum">
              <a:rPr lang="en-US"/>
              <a:pPr/>
              <a:t>28</a:t>
            </a:fld>
            <a:endParaRPr lang="en-US"/>
          </a:p>
        </p:txBody>
      </p:sp>
      <p:sp>
        <p:nvSpPr>
          <p:cNvPr id="121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47A24F-C94E-4C59-BA07-C385B9AD2595}" type="slidenum">
              <a:rPr lang="en-US"/>
              <a:pPr/>
              <a:t>29</a:t>
            </a:fld>
            <a:endParaRPr lang="en-US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DD782C-5BA1-44CB-B1AC-DD90DA0FD59F}" type="slidenum">
              <a:rPr lang="en-US"/>
              <a:pPr/>
              <a:t>30</a:t>
            </a:fld>
            <a:endParaRPr lang="en-US"/>
          </a:p>
        </p:txBody>
      </p:sp>
      <p:sp>
        <p:nvSpPr>
          <p:cNvPr id="1239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B64387-791D-48F0-8836-1706B8720C02}" type="slidenum">
              <a:rPr lang="en-US"/>
              <a:pPr/>
              <a:t>4</a:t>
            </a:fld>
            <a:endParaRPr lang="en-US"/>
          </a:p>
        </p:txBody>
      </p:sp>
      <p:sp>
        <p:nvSpPr>
          <p:cNvPr id="97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D59F8EE-A0AF-48A0-A61B-BBECCB66708F}" type="slidenum">
              <a:rPr lang="en-US"/>
              <a:pPr/>
              <a:t>31</a:t>
            </a:fld>
            <a:endParaRPr lang="en-US"/>
          </a:p>
        </p:txBody>
      </p:sp>
      <p:sp>
        <p:nvSpPr>
          <p:cNvPr id="1249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8F28872-41D5-41A8-989A-7B8DB3092E18}" type="slidenum">
              <a:rPr lang="en-US"/>
              <a:pPr/>
              <a:t>32</a:t>
            </a:fld>
            <a:endParaRPr lang="en-US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9E81FB-E7D4-4817-865D-CB062D51C399}" type="slidenum">
              <a:rPr lang="en-US"/>
              <a:pPr/>
              <a:t>33</a:t>
            </a:fld>
            <a:endParaRPr lang="en-US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911092-893E-43C5-9700-6D9D9BC54EFB}" type="slidenum">
              <a:rPr lang="en-US"/>
              <a:pPr/>
              <a:t>34</a:t>
            </a:fld>
            <a:endParaRPr lang="en-US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BB732A-4F3E-42E9-8413-45F28622D65B}" type="slidenum">
              <a:rPr lang="en-US"/>
              <a:pPr/>
              <a:t>35</a:t>
            </a:fld>
            <a:endParaRPr lang="en-US"/>
          </a:p>
        </p:txBody>
      </p:sp>
      <p:sp>
        <p:nvSpPr>
          <p:cNvPr id="1290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4AB20ED-D811-449E-8296-2C649F12F58A}" type="slidenum">
              <a:rPr lang="en-US"/>
              <a:pPr/>
              <a:t>36</a:t>
            </a:fld>
            <a:endParaRPr lang="en-US"/>
          </a:p>
        </p:txBody>
      </p:sp>
      <p:sp>
        <p:nvSpPr>
          <p:cNvPr id="1351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799C172-ADCC-4910-9AC1-BF2BCED06225}" type="slidenum">
              <a:rPr lang="en-US"/>
              <a:pPr/>
              <a:t>37</a:t>
            </a:fld>
            <a:endParaRPr lang="en-US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9C5FE4A-5902-4056-9198-F2C23AB36987}" type="slidenum">
              <a:rPr lang="en-US"/>
              <a:pPr/>
              <a:t>5</a:t>
            </a:fld>
            <a:endParaRPr lang="en-US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322A65-9EF3-4509-9D57-8C1D61BD5B5D}" type="slidenum">
              <a:rPr lang="en-US"/>
              <a:pPr/>
              <a:t>6</a:t>
            </a:fld>
            <a:endParaRPr lang="en-US"/>
          </a:p>
        </p:txBody>
      </p:sp>
      <p:sp>
        <p:nvSpPr>
          <p:cNvPr id="99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3253CE4-57AE-4A2B-A056-40003D241869}" type="slidenum">
              <a:rPr lang="en-US"/>
              <a:pPr/>
              <a:t>7</a:t>
            </a:fld>
            <a:endParaRPr lang="en-US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620096-424C-48A2-9235-E7036EBA7A64}" type="slidenum">
              <a:rPr lang="en-US"/>
              <a:pPr/>
              <a:t>8</a:t>
            </a:fld>
            <a:endParaRPr lang="en-US"/>
          </a:p>
        </p:txBody>
      </p:sp>
      <p:sp>
        <p:nvSpPr>
          <p:cNvPr id="1013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208AA95-D737-4F9B-9939-75781C5E0637}" type="slidenum">
              <a:rPr lang="en-US"/>
              <a:pPr/>
              <a:t>9</a:t>
            </a:fld>
            <a:endParaRPr lang="en-US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F050EE3-2D00-4E42-A061-2CF2FA6A4B47}" type="slidenum">
              <a:rPr lang="en-US"/>
              <a:pPr/>
              <a:t>10</a:t>
            </a:fld>
            <a:endParaRPr lang="en-US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Заголовок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17" name="Подзаголовок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ru-RU" smtClean="0"/>
              <a:t>Образец подзаголовка</a:t>
            </a:r>
            <a:endParaRPr kumimoji="0" lang="en-US"/>
          </a:p>
        </p:txBody>
      </p:sp>
      <p:sp>
        <p:nvSpPr>
          <p:cNvPr id="30" name="Дата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Нижний колонтитул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Номер слайда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4509E2-7745-425D-9CDF-0F2791FFA28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2611FF-6D6F-4B8A-ADD3-2110DC68613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58F212-971B-482D-9D90-0A443772C04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Заголовок, текст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7EA36CF8-2D2A-4DD1-8BE5-9A5A56344C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>
  <p:cSld name="Заголовок и текст над объекто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7696200" cy="1943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762000" y="4000500"/>
            <a:ext cx="7696200" cy="194310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>
          <a:xfrm>
            <a:off x="3352800" y="6403975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6858000" y="6400800"/>
            <a:ext cx="1600200" cy="457200"/>
          </a:xfrm>
        </p:spPr>
        <p:txBody>
          <a:bodyPr/>
          <a:lstStyle>
            <a:lvl1pPr>
              <a:defRPr/>
            </a:lvl1pPr>
          </a:lstStyle>
          <a:p>
            <a:fld id="{5FE67455-909F-491D-A72A-CCD163D1AA0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78D8E8-2C19-48B1-A0D3-AE2D64A114D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CA8A44-CFC4-4262-8C2C-6029262D7D2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7AFE34-E662-44EB-9796-044839A35EAC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0F3A45-BDFD-49FD-8841-423DE29BDCA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F04F-127B-40C4-8A58-32346EC0267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8EBA7D-2FC3-4976-BD4E-8625278B1DD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" name="Текст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ru-RU" smtClean="0"/>
              <a:t>Образец текста</a:t>
            </a:r>
          </a:p>
          <a:p>
            <a:pPr lvl="1" eaLnBrk="1" latinLnBrk="0" hangingPunct="1"/>
            <a:r>
              <a:rPr lang="ru-RU" smtClean="0"/>
              <a:t>Второй уровень</a:t>
            </a:r>
          </a:p>
          <a:p>
            <a:pPr lvl="2" eaLnBrk="1" latinLnBrk="0" hangingPunct="1"/>
            <a:r>
              <a:rPr lang="ru-RU" smtClean="0"/>
              <a:t>Третий уровень</a:t>
            </a:r>
          </a:p>
          <a:p>
            <a:pPr lvl="3" eaLnBrk="1" latinLnBrk="0" hangingPunct="1"/>
            <a:r>
              <a:rPr lang="ru-RU" smtClean="0"/>
              <a:t>Четвертый уровень</a:t>
            </a:r>
          </a:p>
          <a:p>
            <a:pPr lvl="4" eaLnBrk="1" latinLnBrk="0" hangingPunct="1"/>
            <a:r>
              <a:rPr lang="ru-RU" smtClean="0"/>
              <a:t>Пятый уровень</a:t>
            </a:r>
            <a:endParaRPr kumimoji="0" lang="en-US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0F8E25-191A-4F46-BD07-6024FBA2410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Прямоугольник с одним вырезанным скругленным углом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Прямоугольный треугольник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870FA3-5CB1-4F01-BF8D-E5918B2B512F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ru-RU" smtClean="0"/>
              <a:t>Вставка рисунка</a:t>
            </a:r>
            <a:endParaRPr kumimoji="0" lang="en-US" dirty="0"/>
          </a:p>
        </p:txBody>
      </p:sp>
      <p:sp>
        <p:nvSpPr>
          <p:cNvPr id="10" name="Полилиния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Полилиния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Полилиния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Полилиния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Заголовок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ru-RU" smtClean="0"/>
              <a:t>Образец заголовка</a:t>
            </a:r>
            <a:endParaRPr kumimoji="0" lang="en-US"/>
          </a:p>
        </p:txBody>
      </p:sp>
      <p:sp>
        <p:nvSpPr>
          <p:cNvPr id="30" name="Текст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ru-RU" smtClean="0"/>
              <a:t>Образец текста</a:t>
            </a:r>
          </a:p>
          <a:p>
            <a:pPr lvl="1" eaLnBrk="1" latinLnBrk="0" hangingPunct="1"/>
            <a:r>
              <a:rPr kumimoji="0" lang="ru-RU" smtClean="0"/>
              <a:t>Второй уровень</a:t>
            </a:r>
          </a:p>
          <a:p>
            <a:pPr lvl="2" eaLnBrk="1" latinLnBrk="0" hangingPunct="1"/>
            <a:r>
              <a:rPr kumimoji="0" lang="ru-RU" smtClean="0"/>
              <a:t>Третий уровень</a:t>
            </a:r>
          </a:p>
          <a:p>
            <a:pPr lvl="3" eaLnBrk="1" latinLnBrk="0" hangingPunct="1"/>
            <a:r>
              <a:rPr kumimoji="0" lang="ru-RU" smtClean="0"/>
              <a:t>Четвертый уровень</a:t>
            </a:r>
          </a:p>
          <a:p>
            <a:pPr lvl="4" eaLnBrk="1" latinLnBrk="0" hangingPunct="1"/>
            <a:r>
              <a:rPr kumimoji="0" lang="ru-RU" smtClean="0"/>
              <a:t>Пятый уровень</a:t>
            </a:r>
            <a:endParaRPr kumimoji="0" lang="en-US"/>
          </a:p>
        </p:txBody>
      </p:sp>
      <p:sp>
        <p:nvSpPr>
          <p:cNvPr id="10" name="Дата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Нижний колонтитул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Номер слайда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39B997CA-B74E-4A97-9947-430C44E8C5B1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Группа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Полилиния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Полилиния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super.denis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tags" Target="../tags/tag3.xml"/><Relationship Id="rId7" Type="http://schemas.openxmlformats.org/officeDocument/2006/relationships/image" Target="../media/image5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4.jpeg"/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12.xml"/><Relationship Id="rId9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ighthouse3d.com/opengl/glu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pengl.org/resources/libraries/glut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ighthouse3d.com/opengl/glut/" TargetMode="External"/><Relationship Id="rId4" Type="http://schemas.openxmlformats.org/officeDocument/2006/relationships/hyperlink" Target="http://www.opengl.org/resources/libraries/glut/glutdlls37beta.zip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 smtClean="0"/>
              <a:t>Знакомство с</a:t>
            </a:r>
            <a:r>
              <a:rPr lang="en-US" dirty="0" smtClean="0"/>
              <a:t> </a:t>
            </a:r>
            <a:r>
              <a:rPr lang="en-US" dirty="0"/>
              <a:t>OpenGL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 smtClean="0"/>
              <a:t>Компьютерная графика</a:t>
            </a:r>
          </a:p>
          <a:p>
            <a:r>
              <a:rPr lang="ru-RU" dirty="0" smtClean="0"/>
              <a:t>Лекция 2</a:t>
            </a:r>
          </a:p>
          <a:p>
            <a:r>
              <a:rPr lang="en-US" dirty="0" smtClean="0">
                <a:hlinkClick r:id="rId3"/>
              </a:rPr>
              <a:t>super.denis@gmail.com</a:t>
            </a:r>
            <a:endParaRPr lang="en-US" dirty="0" smtClean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1" y="914400"/>
            <a:ext cx="7924799" cy="9723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Структура приложения </a:t>
            </a:r>
            <a:r>
              <a:rPr lang="en-US" dirty="0" smtClean="0"/>
              <a:t>OpenGL</a:t>
            </a:r>
            <a:endParaRPr lang="en-US" dirty="0"/>
          </a:p>
        </p:txBody>
      </p:sp>
      <p:grpSp>
        <p:nvGrpSpPr>
          <p:cNvPr id="14371" name="Group 35"/>
          <p:cNvGrpSpPr>
            <a:grpSpLocks/>
          </p:cNvGrpSpPr>
          <p:nvPr/>
        </p:nvGrpSpPr>
        <p:grpSpPr bwMode="auto">
          <a:xfrm>
            <a:off x="1073150" y="2320926"/>
            <a:ext cx="6997702" cy="3502025"/>
            <a:chOff x="676" y="1266"/>
            <a:chExt cx="4408" cy="2206"/>
          </a:xfrm>
        </p:grpSpPr>
        <p:sp>
          <p:nvSpPr>
            <p:cNvPr id="14340" name="Rectangle 4"/>
            <p:cNvSpPr>
              <a:spLocks noChangeArrowheads="1"/>
            </p:cNvSpPr>
            <p:nvPr/>
          </p:nvSpPr>
          <p:spPr bwMode="blackWhite">
            <a:xfrm>
              <a:off x="676" y="1742"/>
              <a:ext cx="4408" cy="1288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1" name="Rectangle 5"/>
            <p:cNvSpPr>
              <a:spLocks noChangeArrowheads="1"/>
            </p:cNvSpPr>
            <p:nvPr/>
          </p:nvSpPr>
          <p:spPr bwMode="blackWhite">
            <a:xfrm>
              <a:off x="2308" y="1742"/>
              <a:ext cx="1144" cy="424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2" name="Line 6"/>
            <p:cNvSpPr>
              <a:spLocks noChangeShapeType="1"/>
            </p:cNvSpPr>
            <p:nvPr/>
          </p:nvSpPr>
          <p:spPr bwMode="blackWhite">
            <a:xfrm>
              <a:off x="4176" y="1738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3" name="Line 7"/>
            <p:cNvSpPr>
              <a:spLocks noChangeShapeType="1"/>
            </p:cNvSpPr>
            <p:nvPr/>
          </p:nvSpPr>
          <p:spPr bwMode="blackWhite">
            <a:xfrm flipH="1">
              <a:off x="3168" y="260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4" name="Line 8"/>
            <p:cNvSpPr>
              <a:spLocks noChangeShapeType="1"/>
            </p:cNvSpPr>
            <p:nvPr/>
          </p:nvSpPr>
          <p:spPr bwMode="blackWhite">
            <a:xfrm>
              <a:off x="3168" y="217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5" name="Line 9"/>
            <p:cNvSpPr>
              <a:spLocks noChangeShapeType="1"/>
            </p:cNvSpPr>
            <p:nvPr/>
          </p:nvSpPr>
          <p:spPr bwMode="blackWhite">
            <a:xfrm>
              <a:off x="1584" y="217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6" name="Line 10"/>
            <p:cNvSpPr>
              <a:spLocks noChangeShapeType="1"/>
            </p:cNvSpPr>
            <p:nvPr/>
          </p:nvSpPr>
          <p:spPr bwMode="blackWhite">
            <a:xfrm>
              <a:off x="2592" y="2170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7" name="Line 11"/>
            <p:cNvSpPr>
              <a:spLocks noChangeShapeType="1"/>
            </p:cNvSpPr>
            <p:nvPr/>
          </p:nvSpPr>
          <p:spPr bwMode="blackWhite">
            <a:xfrm>
              <a:off x="2880" y="2170"/>
              <a:ext cx="0" cy="864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48" name="Rectangle 12"/>
            <p:cNvSpPr>
              <a:spLocks noChangeArrowheads="1"/>
            </p:cNvSpPr>
            <p:nvPr/>
          </p:nvSpPr>
          <p:spPr bwMode="blackWhite">
            <a:xfrm>
              <a:off x="2582" y="1824"/>
              <a:ext cx="644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GLUT</a:t>
              </a:r>
            </a:p>
          </p:txBody>
        </p:sp>
        <p:sp>
          <p:nvSpPr>
            <p:cNvPr id="14349" name="Rectangle 13"/>
            <p:cNvSpPr>
              <a:spLocks noChangeArrowheads="1"/>
            </p:cNvSpPr>
            <p:nvPr/>
          </p:nvSpPr>
          <p:spPr bwMode="blackWhite">
            <a:xfrm>
              <a:off x="3542" y="2256"/>
              <a:ext cx="527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GLU</a:t>
              </a:r>
            </a:p>
          </p:txBody>
        </p:sp>
        <p:sp>
          <p:nvSpPr>
            <p:cNvPr id="14350" name="Rectangle 14"/>
            <p:cNvSpPr>
              <a:spLocks noChangeArrowheads="1"/>
            </p:cNvSpPr>
            <p:nvPr/>
          </p:nvSpPr>
          <p:spPr bwMode="blackWhite">
            <a:xfrm>
              <a:off x="3878" y="2640"/>
              <a:ext cx="388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GL</a:t>
              </a:r>
            </a:p>
          </p:txBody>
        </p:sp>
        <p:sp>
          <p:nvSpPr>
            <p:cNvPr id="14351" name="Rectangle 15"/>
            <p:cNvSpPr>
              <a:spLocks noChangeArrowheads="1"/>
            </p:cNvSpPr>
            <p:nvPr/>
          </p:nvSpPr>
          <p:spPr bwMode="blackWhite">
            <a:xfrm>
              <a:off x="1650" y="2150"/>
              <a:ext cx="877" cy="448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2000" b="1"/>
                <a:t>GLX, AGL</a:t>
              </a:r>
              <a:br>
                <a:rPr lang="en-US" sz="2000" b="1"/>
              </a:br>
              <a:r>
                <a:rPr lang="en-US" sz="2000" b="1"/>
                <a:t>or WGL</a:t>
              </a:r>
            </a:p>
          </p:txBody>
        </p:sp>
        <p:sp>
          <p:nvSpPr>
            <p:cNvPr id="14352" name="Rectangle 16"/>
            <p:cNvSpPr>
              <a:spLocks noChangeArrowheads="1"/>
            </p:cNvSpPr>
            <p:nvPr/>
          </p:nvSpPr>
          <p:spPr bwMode="blackWhite">
            <a:xfrm>
              <a:off x="890" y="2688"/>
              <a:ext cx="1784" cy="294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sz="2400" b="1"/>
                <a:t>X, Win32, Mac O/S</a:t>
              </a:r>
            </a:p>
          </p:txBody>
        </p:sp>
        <p:sp>
          <p:nvSpPr>
            <p:cNvPr id="14353" name="Rectangle 17"/>
            <p:cNvSpPr>
              <a:spLocks noChangeArrowheads="1"/>
            </p:cNvSpPr>
            <p:nvPr/>
          </p:nvSpPr>
          <p:spPr bwMode="blackWhite">
            <a:xfrm>
              <a:off x="676" y="3230"/>
              <a:ext cx="440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54" name="Rectangle 18"/>
            <p:cNvSpPr>
              <a:spLocks noChangeArrowheads="1"/>
            </p:cNvSpPr>
            <p:nvPr/>
          </p:nvSpPr>
          <p:spPr bwMode="blackWhite">
            <a:xfrm>
              <a:off x="1056" y="3181"/>
              <a:ext cx="3840" cy="29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ru-RU" sz="2400" b="1" dirty="0" smtClean="0"/>
                <a:t>Операционная система и аппаратура</a:t>
              </a:r>
              <a:endParaRPr lang="en-US" sz="2400" b="1" dirty="0"/>
            </a:p>
          </p:txBody>
        </p:sp>
        <p:sp>
          <p:nvSpPr>
            <p:cNvPr id="14355" name="Rectangle 19"/>
            <p:cNvSpPr>
              <a:spLocks noChangeArrowheads="1"/>
            </p:cNvSpPr>
            <p:nvPr/>
          </p:nvSpPr>
          <p:spPr bwMode="blackWhite">
            <a:xfrm>
              <a:off x="676" y="1302"/>
              <a:ext cx="4408" cy="232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>
              <a:outerShdw dist="107763" dir="2700000" algn="ctr" rotWithShape="0">
                <a:schemeClr val="bg2"/>
              </a:outerShdw>
            </a:effectLst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56" name="Rectangle 20"/>
            <p:cNvSpPr>
              <a:spLocks noChangeArrowheads="1"/>
            </p:cNvSpPr>
            <p:nvPr/>
          </p:nvSpPr>
          <p:spPr bwMode="blackWhite">
            <a:xfrm>
              <a:off x="816" y="1266"/>
              <a:ext cx="4176" cy="291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square" lIns="92075" tIns="46038" rIns="92075" bIns="46038">
              <a:spAutoFit/>
            </a:bodyPr>
            <a:lstStyle/>
            <a:p>
              <a:r>
                <a:rPr lang="ru-RU" sz="2400" b="1" dirty="0" smtClean="0"/>
                <a:t>Прикладная программа (игра, редактор…)</a:t>
              </a:r>
              <a:endParaRPr lang="en-US" sz="2400" b="1" dirty="0"/>
            </a:p>
          </p:txBody>
        </p:sp>
        <p:sp>
          <p:nvSpPr>
            <p:cNvPr id="14357" name="Line 21"/>
            <p:cNvSpPr>
              <a:spLocks noChangeShapeType="1"/>
            </p:cNvSpPr>
            <p:nvPr/>
          </p:nvSpPr>
          <p:spPr bwMode="blackWhite">
            <a:xfrm flipH="1">
              <a:off x="1584" y="2170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58" name="Line 22"/>
            <p:cNvSpPr>
              <a:spLocks noChangeShapeType="1"/>
            </p:cNvSpPr>
            <p:nvPr/>
          </p:nvSpPr>
          <p:spPr bwMode="blackWhite">
            <a:xfrm flipH="1">
              <a:off x="960" y="2170"/>
              <a:ext cx="624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59" name="Rectangle 23"/>
            <p:cNvSpPr>
              <a:spLocks noChangeArrowheads="1"/>
            </p:cNvSpPr>
            <p:nvPr/>
          </p:nvSpPr>
          <p:spPr bwMode="blackWhite">
            <a:xfrm>
              <a:off x="943" y="1785"/>
              <a:ext cx="1142" cy="372"/>
            </a:xfrm>
            <a:prstGeom prst="rect">
              <a:avLst/>
            </a:prstGeom>
            <a:noFill/>
            <a:ln w="9525">
              <a:solidFill>
                <a:schemeClr val="bg1"/>
              </a:solidFill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algn="ctr"/>
              <a:r>
                <a:rPr lang="en-US" sz="1600" b="1" dirty="0"/>
                <a:t>OpenGL Motif</a:t>
              </a:r>
            </a:p>
            <a:p>
              <a:pPr algn="ctr"/>
              <a:r>
                <a:rPr lang="en-US" sz="1600" b="1" dirty="0"/>
                <a:t>widget or similar</a:t>
              </a:r>
            </a:p>
          </p:txBody>
        </p:sp>
        <p:sp>
          <p:nvSpPr>
            <p:cNvPr id="14360" name="Line 24"/>
            <p:cNvSpPr>
              <a:spLocks noChangeShapeType="1"/>
            </p:cNvSpPr>
            <p:nvPr/>
          </p:nvSpPr>
          <p:spPr bwMode="blackWhite">
            <a:xfrm>
              <a:off x="1536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1" name="Line 25"/>
            <p:cNvSpPr>
              <a:spLocks noChangeShapeType="1"/>
            </p:cNvSpPr>
            <p:nvPr/>
          </p:nvSpPr>
          <p:spPr bwMode="blackWhite">
            <a:xfrm>
              <a:off x="2064" y="17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2" name="Line 26"/>
            <p:cNvSpPr>
              <a:spLocks noChangeShapeType="1"/>
            </p:cNvSpPr>
            <p:nvPr/>
          </p:nvSpPr>
          <p:spPr bwMode="blackWhite">
            <a:xfrm>
              <a:off x="960" y="1738"/>
              <a:ext cx="0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3" name="Line 27"/>
            <p:cNvSpPr>
              <a:spLocks noChangeShapeType="1"/>
            </p:cNvSpPr>
            <p:nvPr/>
          </p:nvSpPr>
          <p:spPr bwMode="blackWhite">
            <a:xfrm>
              <a:off x="816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4" name="Line 28"/>
            <p:cNvSpPr>
              <a:spLocks noChangeShapeType="1"/>
            </p:cNvSpPr>
            <p:nvPr/>
          </p:nvSpPr>
          <p:spPr bwMode="blackWhite">
            <a:xfrm>
              <a:off x="2160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5" name="Line 29"/>
            <p:cNvSpPr>
              <a:spLocks noChangeShapeType="1"/>
            </p:cNvSpPr>
            <p:nvPr/>
          </p:nvSpPr>
          <p:spPr bwMode="blackWhite">
            <a:xfrm>
              <a:off x="2880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6" name="Line 30"/>
            <p:cNvSpPr>
              <a:spLocks noChangeShapeType="1"/>
            </p:cNvSpPr>
            <p:nvPr/>
          </p:nvSpPr>
          <p:spPr bwMode="blackWhite">
            <a:xfrm>
              <a:off x="3792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7" name="Line 31"/>
            <p:cNvSpPr>
              <a:spLocks noChangeShapeType="1"/>
            </p:cNvSpPr>
            <p:nvPr/>
          </p:nvSpPr>
          <p:spPr bwMode="blackWhite">
            <a:xfrm>
              <a:off x="4560" y="1546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8" name="Line 32"/>
            <p:cNvSpPr>
              <a:spLocks noChangeShapeType="1"/>
            </p:cNvSpPr>
            <p:nvPr/>
          </p:nvSpPr>
          <p:spPr bwMode="blackWhite">
            <a:xfrm>
              <a:off x="4032" y="30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69" name="Line 33"/>
            <p:cNvSpPr>
              <a:spLocks noChangeShapeType="1"/>
            </p:cNvSpPr>
            <p:nvPr/>
          </p:nvSpPr>
          <p:spPr bwMode="blackWhite">
            <a:xfrm>
              <a:off x="1680" y="303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stealth" w="med" len="med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  <p:sp>
          <p:nvSpPr>
            <p:cNvPr id="14370" name="Line 34"/>
            <p:cNvSpPr>
              <a:spLocks noChangeShapeType="1"/>
            </p:cNvSpPr>
            <p:nvPr/>
          </p:nvSpPr>
          <p:spPr bwMode="blackWhite">
            <a:xfrm flipH="1">
              <a:off x="1584" y="2602"/>
              <a:ext cx="100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ffectLst/>
          </p:spPr>
          <p:txBody>
            <a:bodyPr wrap="none" anchor="ctr"/>
            <a:lstStyle/>
            <a:p>
              <a:endParaRPr lang="ru-RU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Lack of Object Orientation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OpenGL is not object oriented so that there are multiple functions for a given logical function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glVertex3f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glVertex2i</a:t>
            </a:r>
            <a:r>
              <a:rPr lang="en-US"/>
              <a:t> </a:t>
            </a:r>
          </a:p>
          <a:p>
            <a:pPr lvl="1">
              <a:lnSpc>
                <a:spcPct val="90000"/>
              </a:lnSpc>
            </a:pPr>
            <a:r>
              <a:rPr lang="en-US" b="1">
                <a:latin typeface="Courier New" pitchFamily="49" charset="0"/>
              </a:rPr>
              <a:t>glVertex3dv</a:t>
            </a:r>
          </a:p>
          <a:p>
            <a:pPr>
              <a:lnSpc>
                <a:spcPct val="90000"/>
              </a:lnSpc>
            </a:pPr>
            <a:r>
              <a:rPr lang="en-US"/>
              <a:t>Underlying storage mode is the same</a:t>
            </a:r>
          </a:p>
          <a:p>
            <a:pPr>
              <a:lnSpc>
                <a:spcPct val="90000"/>
              </a:lnSpc>
            </a:pPr>
            <a:r>
              <a:rPr lang="en-US"/>
              <a:t>Easy to create overloaded functions in C++ but issue is efficiency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9"/>
            <a:ext cx="8229600" cy="1048512"/>
          </a:xfrm>
        </p:spPr>
        <p:txBody>
          <a:bodyPr>
            <a:normAutofit fontScale="90000"/>
          </a:bodyPr>
          <a:lstStyle/>
          <a:p>
            <a:r>
              <a:rPr lang="ru-RU" dirty="0" smtClean="0"/>
              <a:t>Формат имени функций </a:t>
            </a:r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17413" name="Text Box 5"/>
          <p:cNvSpPr txBox="1">
            <a:spLocks noChangeArrowheads="1"/>
          </p:cNvSpPr>
          <p:nvPr/>
        </p:nvSpPr>
        <p:spPr bwMode="auto">
          <a:xfrm>
            <a:off x="2667000" y="2743200"/>
            <a:ext cx="328771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>
                <a:solidFill>
                  <a:srgbClr val="0000FF"/>
                </a:solidFill>
                <a:latin typeface="Courier New" pitchFamily="49" charset="0"/>
              </a:rPr>
              <a:t>gl</a:t>
            </a:r>
            <a:r>
              <a:rPr lang="en-US" sz="2400" b="1">
                <a:latin typeface="Courier New" pitchFamily="49" charset="0"/>
              </a:rPr>
              <a:t>Vertex</a:t>
            </a:r>
            <a:r>
              <a:rPr lang="en-US" sz="2400" b="1">
                <a:solidFill>
                  <a:srgbClr val="FF0000"/>
                </a:solidFill>
                <a:latin typeface="Courier New" pitchFamily="49" charset="0"/>
              </a:rPr>
              <a:t>3</a:t>
            </a:r>
            <a:r>
              <a:rPr lang="en-US" sz="2400" b="1">
                <a:solidFill>
                  <a:srgbClr val="33CC33"/>
                </a:solidFill>
                <a:latin typeface="Courier New" pitchFamily="49" charset="0"/>
              </a:rPr>
              <a:t>f</a:t>
            </a:r>
            <a:r>
              <a:rPr lang="en-US" sz="2400" b="1">
                <a:latin typeface="Courier New" pitchFamily="49" charset="0"/>
              </a:rPr>
              <a:t>(x,y,z)</a:t>
            </a:r>
          </a:p>
        </p:txBody>
      </p:sp>
      <p:sp>
        <p:nvSpPr>
          <p:cNvPr id="17414" name="Line 6"/>
          <p:cNvSpPr>
            <a:spLocks noChangeShapeType="1"/>
          </p:cNvSpPr>
          <p:nvPr/>
        </p:nvSpPr>
        <p:spPr bwMode="auto">
          <a:xfrm flipV="1">
            <a:off x="2133600" y="3200400"/>
            <a:ext cx="685800" cy="4572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17415" name="Text Box 7"/>
          <p:cNvSpPr txBox="1">
            <a:spLocks noChangeArrowheads="1"/>
          </p:cNvSpPr>
          <p:nvPr/>
        </p:nvSpPr>
        <p:spPr bwMode="auto">
          <a:xfrm>
            <a:off x="609600" y="3657600"/>
            <a:ext cx="343273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ru-RU" sz="2400" dirty="0" smtClean="0">
                <a:latin typeface="Times New Roman" pitchFamily="18" charset="0"/>
              </a:rPr>
              <a:t>Префикс библиотеки</a:t>
            </a:r>
            <a:r>
              <a:rPr lang="en-US" sz="2400" dirty="0" smtClean="0">
                <a:latin typeface="Times New Roman" pitchFamily="18" charset="0"/>
              </a:rPr>
              <a:t> GL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416" name="Line 8"/>
          <p:cNvSpPr>
            <a:spLocks noChangeShapeType="1"/>
          </p:cNvSpPr>
          <p:nvPr/>
        </p:nvSpPr>
        <p:spPr bwMode="auto">
          <a:xfrm flipH="1">
            <a:off x="3733800" y="2133600"/>
            <a:ext cx="60960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17417" name="Text Box 9"/>
          <p:cNvSpPr txBox="1">
            <a:spLocks noChangeArrowheads="1"/>
          </p:cNvSpPr>
          <p:nvPr/>
        </p:nvSpPr>
        <p:spPr bwMode="auto">
          <a:xfrm>
            <a:off x="3681413" y="1793875"/>
            <a:ext cx="197554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ru-RU" sz="2400" dirty="0" smtClean="0">
                <a:latin typeface="Times New Roman" pitchFamily="18" charset="0"/>
              </a:rPr>
              <a:t>Имя функции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418" name="Line 10"/>
          <p:cNvSpPr>
            <a:spLocks noChangeShapeType="1"/>
          </p:cNvSpPr>
          <p:nvPr/>
        </p:nvSpPr>
        <p:spPr bwMode="auto">
          <a:xfrm flipH="1" flipV="1">
            <a:off x="4572000" y="3124200"/>
            <a:ext cx="457200" cy="4572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17419" name="Text Box 11"/>
          <p:cNvSpPr txBox="1">
            <a:spLocks noChangeArrowheads="1"/>
          </p:cNvSpPr>
          <p:nvPr/>
        </p:nvSpPr>
        <p:spPr bwMode="auto">
          <a:xfrm>
            <a:off x="5029200" y="3429000"/>
            <a:ext cx="2314095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 err="1">
                <a:latin typeface="Times New Roman" pitchFamily="18" charset="0"/>
              </a:rPr>
              <a:t>x,y,z</a:t>
            </a:r>
            <a:r>
              <a:rPr lang="en-US" sz="2400" dirty="0">
                <a:latin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</a:rPr>
              <a:t>– </a:t>
            </a:r>
            <a:r>
              <a:rPr lang="ru-RU" sz="2400" dirty="0" smtClean="0">
                <a:latin typeface="Times New Roman" pitchFamily="18" charset="0"/>
              </a:rPr>
              <a:t>типа </a:t>
            </a:r>
            <a:r>
              <a:rPr lang="en-US" sz="2400" dirty="0" smtClean="0">
                <a:latin typeface="Times New Roman" pitchFamily="18" charset="0"/>
              </a:rPr>
              <a:t>float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420" name="Text Box 12"/>
          <p:cNvSpPr txBox="1">
            <a:spLocks noChangeArrowheads="1"/>
          </p:cNvSpPr>
          <p:nvPr/>
        </p:nvSpPr>
        <p:spPr bwMode="blackWhite">
          <a:xfrm>
            <a:off x="3048000" y="4876800"/>
            <a:ext cx="16764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endParaRPr lang="ru-RU" sz="2400"/>
          </a:p>
        </p:txBody>
      </p:sp>
      <p:sp>
        <p:nvSpPr>
          <p:cNvPr id="17421" name="Text Box 13"/>
          <p:cNvSpPr txBox="1">
            <a:spLocks noChangeArrowheads="1"/>
          </p:cNvSpPr>
          <p:nvPr/>
        </p:nvSpPr>
        <p:spPr bwMode="auto">
          <a:xfrm>
            <a:off x="1754188" y="5019675"/>
            <a:ext cx="27400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>
                <a:latin typeface="Courier New" pitchFamily="49" charset="0"/>
              </a:rPr>
              <a:t>glVertex3f</a:t>
            </a:r>
            <a:r>
              <a:rPr lang="en-US" sz="2400" b="1">
                <a:solidFill>
                  <a:srgbClr val="33CC33"/>
                </a:solidFill>
                <a:latin typeface="Courier New" pitchFamily="49" charset="0"/>
              </a:rPr>
              <a:t>v</a:t>
            </a:r>
            <a:r>
              <a:rPr lang="en-US" sz="2400" b="1">
                <a:latin typeface="Courier New" pitchFamily="49" charset="0"/>
              </a:rPr>
              <a:t>(p)</a:t>
            </a:r>
            <a:endParaRPr lang="en-US" sz="2400">
              <a:latin typeface="Courier New" pitchFamily="49" charset="0"/>
            </a:endParaRPr>
          </a:p>
        </p:txBody>
      </p:sp>
      <p:sp>
        <p:nvSpPr>
          <p:cNvPr id="17422" name="Line 14"/>
          <p:cNvSpPr>
            <a:spLocks noChangeShapeType="1"/>
          </p:cNvSpPr>
          <p:nvPr/>
        </p:nvSpPr>
        <p:spPr bwMode="auto">
          <a:xfrm flipH="1" flipV="1">
            <a:off x="3810000" y="5410200"/>
            <a:ext cx="609600" cy="533400"/>
          </a:xfrm>
          <a:prstGeom prst="line">
            <a:avLst/>
          </a:prstGeom>
          <a:noFill/>
          <a:ln w="12700">
            <a:solidFill>
              <a:srgbClr val="33CC33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17423" name="Text Box 15"/>
          <p:cNvSpPr txBox="1">
            <a:spLocks noChangeArrowheads="1"/>
          </p:cNvSpPr>
          <p:nvPr/>
        </p:nvSpPr>
        <p:spPr bwMode="auto">
          <a:xfrm>
            <a:off x="4572000" y="5638800"/>
            <a:ext cx="317234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 b="1" dirty="0">
                <a:latin typeface="Courier New" pitchFamily="49" charset="0"/>
              </a:rPr>
              <a:t>p</a:t>
            </a:r>
            <a:r>
              <a:rPr lang="en-US" sz="2400" dirty="0">
                <a:latin typeface="Courier New" pitchFamily="49" charset="0"/>
              </a:rPr>
              <a:t> </a:t>
            </a:r>
            <a:r>
              <a:rPr lang="ru-RU" sz="2400" dirty="0" smtClean="0">
                <a:latin typeface="Times New Roman" pitchFamily="18" charset="0"/>
              </a:rPr>
              <a:t>указатель на массив</a:t>
            </a:r>
            <a:endParaRPr lang="en-US" sz="2400" dirty="0">
              <a:latin typeface="Times New Roman" pitchFamily="18" charset="0"/>
            </a:endParaRPr>
          </a:p>
        </p:txBody>
      </p:sp>
      <p:sp>
        <p:nvSpPr>
          <p:cNvPr id="17424" name="Line 16"/>
          <p:cNvSpPr>
            <a:spLocks noChangeShapeType="1"/>
          </p:cNvSpPr>
          <p:nvPr/>
        </p:nvSpPr>
        <p:spPr bwMode="auto">
          <a:xfrm flipH="1">
            <a:off x="4343400" y="2286000"/>
            <a:ext cx="15240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17425" name="Text Box 17"/>
          <p:cNvSpPr txBox="1">
            <a:spLocks noChangeArrowheads="1"/>
          </p:cNvSpPr>
          <p:nvPr/>
        </p:nvSpPr>
        <p:spPr bwMode="auto">
          <a:xfrm>
            <a:off x="5963971" y="1981200"/>
            <a:ext cx="3023713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ru-RU" sz="2400" dirty="0" smtClean="0">
                <a:latin typeface="Times New Roman" pitchFamily="18" charset="0"/>
              </a:rPr>
              <a:t>Размерность (2</a:t>
            </a:r>
            <a:r>
              <a:rPr lang="en-US" sz="2400" dirty="0" smtClean="0">
                <a:latin typeface="Times New Roman" pitchFamily="18" charset="0"/>
              </a:rPr>
              <a:t>D, 3D</a:t>
            </a:r>
            <a:r>
              <a:rPr lang="ru-RU" sz="2400" dirty="0" smtClean="0">
                <a:latin typeface="Times New Roman" pitchFamily="18" charset="0"/>
              </a:rPr>
              <a:t>)</a:t>
            </a:r>
            <a:endParaRPr lang="en-US" sz="2400" dirty="0">
              <a:latin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simple.c</a:t>
            </a:r>
            <a:r>
              <a:rPr lang="ru-RU" dirty="0" smtClean="0"/>
              <a:t> – пример программы</a:t>
            </a:r>
            <a:endParaRPr lang="en-US" dirty="0"/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#include &lt;GL/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glut.h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&gt;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void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mydisplay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glClear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(GL_COLOR_BUFFER_BIT);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glBegin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(GL_POLYGON);   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	glVertex2f(-0.5, -0.5);   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	glVertex2f(-0.5, 0.5);   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	glVertex2f(0.5, 0.5);   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	glVertex2f(0.5, -0.5);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glEnd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glFlush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();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main(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int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argc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, char** 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argv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){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glutCreateWindow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("simple");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glutDisplayFunc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mydisplay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);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	</a:t>
            </a:r>
            <a:r>
              <a:rPr lang="en-US" sz="1800" b="1" dirty="0" err="1">
                <a:solidFill>
                  <a:srgbClr val="000000"/>
                </a:solidFill>
                <a:latin typeface="Courier New" pitchFamily="49" charset="0"/>
              </a:rPr>
              <a:t>glutMainLoop</a:t>
            </a: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 dirty="0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Event Loop</a:t>
            </a:r>
          </a:p>
        </p:txBody>
      </p:sp>
      <p:sp>
        <p:nvSpPr>
          <p:cNvPr id="215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Note that the program defines a </a:t>
            </a:r>
            <a:r>
              <a:rPr lang="en-US" i="1" dirty="0"/>
              <a:t>display callback</a:t>
            </a:r>
            <a:r>
              <a:rPr lang="en-US" dirty="0"/>
              <a:t> function named </a:t>
            </a:r>
            <a:r>
              <a:rPr lang="en-US" b="1" dirty="0" err="1">
                <a:latin typeface="Courier New" pitchFamily="49" charset="0"/>
              </a:rPr>
              <a:t>mydisplay</a:t>
            </a:r>
            <a:endParaRPr lang="en-US" b="1" dirty="0">
              <a:latin typeface="Courier New" pitchFamily="49" charset="0"/>
            </a:endParaRPr>
          </a:p>
          <a:p>
            <a:pPr lvl="1">
              <a:lnSpc>
                <a:spcPct val="90000"/>
              </a:lnSpc>
            </a:pPr>
            <a:r>
              <a:rPr lang="en-US" dirty="0"/>
              <a:t>Every glut program must have a display callback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display callback is executed whenever OpenGL decides the display must be refreshed, for example when the window is opened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</a:t>
            </a:r>
            <a:r>
              <a:rPr lang="en-US" b="1" dirty="0">
                <a:latin typeface="Courier New" pitchFamily="49" charset="0"/>
              </a:rPr>
              <a:t>main</a:t>
            </a:r>
            <a:r>
              <a:rPr lang="en-US" dirty="0"/>
              <a:t> function ends with the program entering an event loop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Default parameters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b="1">
                <a:latin typeface="Courier New" pitchFamily="49" charset="0"/>
              </a:rPr>
              <a:t>simple.c</a:t>
            </a:r>
            <a:r>
              <a:rPr lang="en-US"/>
              <a:t> is too simple</a:t>
            </a:r>
          </a:p>
          <a:p>
            <a:r>
              <a:rPr lang="en-US"/>
              <a:t>Makes heavy use of state variable default values for</a:t>
            </a:r>
          </a:p>
          <a:p>
            <a:pPr lvl="1"/>
            <a:r>
              <a:rPr lang="en-US"/>
              <a:t>Viewing</a:t>
            </a:r>
          </a:p>
          <a:p>
            <a:pPr lvl="1"/>
            <a:r>
              <a:rPr lang="en-US"/>
              <a:t>Colors</a:t>
            </a:r>
          </a:p>
          <a:p>
            <a:pPr lvl="1"/>
            <a:r>
              <a:rPr lang="en-US"/>
              <a:t>Window parameters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ru-RU" dirty="0" smtClean="0"/>
              <a:t>камера</a:t>
            </a:r>
            <a:endParaRPr lang="en-US" dirty="0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939776"/>
            <a:ext cx="4343400" cy="4038600"/>
          </a:xfrm>
        </p:spPr>
        <p:txBody>
          <a:bodyPr>
            <a:normAutofit fontScale="92500" lnSpcReduction="10000"/>
          </a:bodyPr>
          <a:lstStyle/>
          <a:p>
            <a:r>
              <a:rPr lang="ru-RU" sz="2300" dirty="0" smtClean="0"/>
              <a:t>Правая система координат («закручиваем» от </a:t>
            </a:r>
            <a:r>
              <a:rPr lang="en-US" sz="2300" dirty="0" smtClean="0"/>
              <a:t>X </a:t>
            </a:r>
            <a:r>
              <a:rPr lang="ru-RU" sz="2300" dirty="0" smtClean="0"/>
              <a:t>к </a:t>
            </a:r>
            <a:r>
              <a:rPr lang="en-US" sz="2300" dirty="0" smtClean="0"/>
              <a:t>Y </a:t>
            </a:r>
            <a:r>
              <a:rPr lang="ru-RU" sz="2300" dirty="0" smtClean="0"/>
              <a:t>и получаем </a:t>
            </a:r>
            <a:r>
              <a:rPr lang="en-US" sz="2300" dirty="0" smtClean="0"/>
              <a:t>Z</a:t>
            </a:r>
            <a:r>
              <a:rPr lang="ru-RU" sz="2300" dirty="0" smtClean="0"/>
              <a:t>)</a:t>
            </a:r>
            <a:endParaRPr lang="en-US" sz="2300" dirty="0" smtClean="0"/>
          </a:p>
          <a:p>
            <a:r>
              <a:rPr lang="ru-RU" sz="2300" dirty="0"/>
              <a:t>С точки зрения </a:t>
            </a:r>
            <a:r>
              <a:rPr lang="ru-RU" sz="2300" dirty="0" smtClean="0"/>
              <a:t>камеры смотрим на сцену</a:t>
            </a:r>
            <a:r>
              <a:rPr lang="en-US" sz="2300" dirty="0" smtClean="0"/>
              <a:t>:</a:t>
            </a:r>
          </a:p>
          <a:p>
            <a:pPr lvl="1"/>
            <a:r>
              <a:rPr lang="ru-RU" sz="2000" dirty="0" err="1"/>
              <a:t>OpenGL</a:t>
            </a:r>
            <a:r>
              <a:rPr lang="ru-RU" sz="2000" dirty="0"/>
              <a:t> помещает камеру в начале координат в </a:t>
            </a:r>
            <a:r>
              <a:rPr lang="ru-RU" sz="2000" dirty="0" smtClean="0"/>
              <a:t>координатах </a:t>
            </a:r>
            <a:r>
              <a:rPr lang="ru-RU" sz="2000" dirty="0"/>
              <a:t>объекта, указывая в отрицательном </a:t>
            </a:r>
            <a:r>
              <a:rPr lang="ru-RU" sz="2000" dirty="0" smtClean="0"/>
              <a:t>направлении </a:t>
            </a:r>
            <a:r>
              <a:rPr lang="en-US" sz="2000" dirty="0" smtClean="0"/>
              <a:t>Z-</a:t>
            </a:r>
            <a:r>
              <a:rPr lang="ru-RU" sz="2000" dirty="0" smtClean="0"/>
              <a:t>оси</a:t>
            </a:r>
            <a:endParaRPr lang="en-US" sz="2000" dirty="0"/>
          </a:p>
          <a:p>
            <a:r>
              <a:rPr lang="ru-RU" sz="2300" dirty="0"/>
              <a:t>Положительные повороты против часовой стрелки вокруг оси вращения</a:t>
            </a:r>
            <a:endParaRPr lang="en-US" sz="2300" dirty="0"/>
          </a:p>
        </p:txBody>
      </p:sp>
      <p:pic>
        <p:nvPicPr>
          <p:cNvPr id="54276" name="Picture 4" descr="an02f31"/>
          <p:cNvPicPr>
            <a:picLocks noGrp="1" noChangeAspect="1" noChangeArrowheads="1"/>
          </p:cNvPicPr>
          <p:nvPr>
            <p:ph sz="half" idx="2"/>
          </p:nvPr>
        </p:nvPicPr>
        <p:blipFill>
          <a:blip r:embed="rId6" cstate="print"/>
          <a:stretch>
            <a:fillRect/>
          </a:stretch>
        </p:blipFill>
        <p:spPr>
          <a:xfrm>
            <a:off x="4686300" y="2714879"/>
            <a:ext cx="3771900" cy="2418842"/>
          </a:xfrm>
        </p:spPr>
      </p:pic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5486400" y="1828800"/>
            <a:ext cx="2590800" cy="1828800"/>
            <a:chOff x="3312" y="960"/>
            <a:chExt cx="2112" cy="1582"/>
          </a:xfrm>
        </p:grpSpPr>
        <p:grpSp>
          <p:nvGrpSpPr>
            <p:cNvPr id="54278" name="Group 6"/>
            <p:cNvGrpSpPr>
              <a:grpSpLocks/>
            </p:cNvGrpSpPr>
            <p:nvPr/>
          </p:nvGrpSpPr>
          <p:grpSpPr bwMode="auto">
            <a:xfrm>
              <a:off x="3456" y="960"/>
              <a:ext cx="1826" cy="1582"/>
              <a:chOff x="552" y="2434"/>
              <a:chExt cx="1826" cy="1582"/>
            </a:xfrm>
          </p:grpSpPr>
          <p:sp>
            <p:nvSpPr>
              <p:cNvPr id="54279" name="Line 7"/>
              <p:cNvSpPr>
                <a:spLocks noChangeAspect="1" noChangeShapeType="1"/>
              </p:cNvSpPr>
              <p:nvPr/>
            </p:nvSpPr>
            <p:spPr bwMode="auto">
              <a:xfrm>
                <a:off x="1378" y="3347"/>
                <a:ext cx="1000" cy="347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med" len="lg"/>
                <a:tailEnd type="triangle" w="med" len="lg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280" name="Line 8"/>
              <p:cNvSpPr>
                <a:spLocks noChangeAspect="1" noChangeShapeType="1"/>
              </p:cNvSpPr>
              <p:nvPr/>
            </p:nvSpPr>
            <p:spPr bwMode="auto">
              <a:xfrm rot="18600000">
                <a:off x="358" y="3249"/>
                <a:ext cx="961" cy="57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triangle" w="med" len="lg"/>
                <a:tailEnd type="none" w="med" len="lg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54281" name="Line 9"/>
              <p:cNvSpPr>
                <a:spLocks noChangeAspect="1" noChangeShapeType="1"/>
              </p:cNvSpPr>
              <p:nvPr/>
            </p:nvSpPr>
            <p:spPr bwMode="auto">
              <a:xfrm flipV="1">
                <a:off x="1379" y="2434"/>
                <a:ext cx="0" cy="92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 type="none" w="med" len="lg"/>
                <a:tailEnd type="triangle" w="med" len="lg"/>
              </a:ln>
              <a:effectLst/>
            </p:spPr>
            <p:txBody>
              <a:bodyPr/>
              <a:lstStyle/>
              <a:p>
                <a:endParaRPr lang="ru-RU"/>
              </a:p>
            </p:txBody>
          </p:sp>
        </p:grpSp>
        <p:pic>
          <p:nvPicPr>
            <p:cNvPr id="54282" name="Picture 10" descr="txp_fig"/>
            <p:cNvPicPr>
              <a:picLocks noChangeAspect="1" noChangeArrowheads="1"/>
            </p:cNvPicPr>
            <p:nvPr>
              <p:custDataLst>
                <p:tags r:id="rId1"/>
              </p:custDataLst>
            </p:nvPr>
          </p:nvPicPr>
          <p:blipFill>
            <a:blip r:embed="rId7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4368" y="1056"/>
              <a:ext cx="22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283" name="Picture 11" descr="txp_fig"/>
            <p:cNvPicPr>
              <a:picLocks noChangeAspect="1" noChangeArrowheads="1"/>
            </p:cNvPicPr>
            <p:nvPr>
              <p:custDataLst>
                <p:tags r:id="rId2"/>
              </p:custDataLst>
            </p:nvPr>
          </p:nvPicPr>
          <p:blipFill>
            <a:blip r:embed="rId8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3312" y="2256"/>
              <a:ext cx="192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54284" name="Picture 12" descr="txp_fig"/>
            <p:cNvPicPr>
              <a:picLocks noChangeAspect="1" noChangeArrowheads="1"/>
            </p:cNvPicPr>
            <p:nvPr>
              <p:custDataLst>
                <p:tags r:id="rId3"/>
              </p:custDataLst>
            </p:nvPr>
          </p:nvPicPr>
          <p:blipFill>
            <a:blip r:embed="rId9" cstate="print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rcRect/>
            <a:stretch>
              <a:fillRect/>
            </a:stretch>
          </p:blipFill>
          <p:spPr bwMode="auto">
            <a:xfrm>
              <a:off x="5186" y="2208"/>
              <a:ext cx="238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54285" name="Group 13"/>
            <p:cNvGrpSpPr>
              <a:grpSpLocks/>
            </p:cNvGrpSpPr>
            <p:nvPr/>
          </p:nvGrpSpPr>
          <p:grpSpPr bwMode="auto">
            <a:xfrm rot="20400000">
              <a:off x="4080" y="1776"/>
              <a:ext cx="396" cy="144"/>
              <a:chOff x="624" y="3696"/>
              <a:chExt cx="396" cy="144"/>
            </a:xfrm>
          </p:grpSpPr>
          <p:sp>
            <p:nvSpPr>
              <p:cNvPr id="54286" name="Rectangle 14"/>
              <p:cNvSpPr>
                <a:spLocks noChangeArrowheads="1"/>
              </p:cNvSpPr>
              <p:nvPr/>
            </p:nvSpPr>
            <p:spPr bwMode="auto">
              <a:xfrm>
                <a:off x="624" y="3696"/>
                <a:ext cx="288" cy="144"/>
              </a:xfrm>
              <a:prstGeom prst="rect">
                <a:avLst/>
              </a:pr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  <p:sp>
            <p:nvSpPr>
              <p:cNvPr id="54287" name="AutoShape 15"/>
              <p:cNvSpPr>
                <a:spLocks noChangeArrowheads="1"/>
              </p:cNvSpPr>
              <p:nvPr/>
            </p:nvSpPr>
            <p:spPr bwMode="auto">
              <a:xfrm rot="5400000">
                <a:off x="894" y="3714"/>
                <a:ext cx="144" cy="108"/>
              </a:xfrm>
              <a:custGeom>
                <a:avLst/>
                <a:gdLst>
                  <a:gd name="G0" fmla="+- 5400 0 0"/>
                  <a:gd name="G1" fmla="+- 21600 0 5400"/>
                  <a:gd name="G2" fmla="*/ 5400 1 2"/>
                  <a:gd name="G3" fmla="+- 21600 0 G2"/>
                  <a:gd name="G4" fmla="+/ 5400 21600 2"/>
                  <a:gd name="G5" fmla="+/ G1 0 2"/>
                  <a:gd name="G6" fmla="*/ 21600 21600 5400"/>
                  <a:gd name="G7" fmla="*/ G6 1 2"/>
                  <a:gd name="G8" fmla="+- 21600 0 G7"/>
                  <a:gd name="G9" fmla="*/ 21600 1 2"/>
                  <a:gd name="G10" fmla="+- 5400 0 G9"/>
                  <a:gd name="G11" fmla="?: G10 G8 0"/>
                  <a:gd name="G12" fmla="?: G10 G7 21600"/>
                  <a:gd name="T0" fmla="*/ 18900 w 21600"/>
                  <a:gd name="T1" fmla="*/ 10800 h 21600"/>
                  <a:gd name="T2" fmla="*/ 10800 w 21600"/>
                  <a:gd name="T3" fmla="*/ 21600 h 21600"/>
                  <a:gd name="T4" fmla="*/ 2700 w 21600"/>
                  <a:gd name="T5" fmla="*/ 10800 h 21600"/>
                  <a:gd name="T6" fmla="*/ 10800 w 21600"/>
                  <a:gd name="T7" fmla="*/ 0 h 21600"/>
                  <a:gd name="T8" fmla="*/ 4500 w 21600"/>
                  <a:gd name="T9" fmla="*/ 4500 h 21600"/>
                  <a:gd name="T10" fmla="*/ 17100 w 21600"/>
                  <a:gd name="T11" fmla="*/ 171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T8" t="T9" r="T10" b="T11"/>
                <a:pathLst>
                  <a:path w="21600" h="21600">
                    <a:moveTo>
                      <a:pt x="0" y="0"/>
                    </a:moveTo>
                    <a:lnTo>
                      <a:pt x="5400" y="21600"/>
                    </a:lnTo>
                    <a:lnTo>
                      <a:pt x="16200" y="21600"/>
                    </a:lnTo>
                    <a:lnTo>
                      <a:pt x="21600" y="0"/>
                    </a:lnTo>
                    <a:close/>
                  </a:path>
                </a:pathLst>
              </a:custGeom>
              <a:solidFill>
                <a:schemeClr val="accent1"/>
              </a:solidFill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ru-RU"/>
              </a:p>
            </p:txBody>
          </p:sp>
        </p:grp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Системы координат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4343400" cy="4038600"/>
          </a:xfrm>
        </p:spPr>
        <p:txBody>
          <a:bodyPr>
            <a:normAutofit fontScale="92500" lnSpcReduction="10000"/>
          </a:bodyPr>
          <a:lstStyle/>
          <a:p>
            <a:r>
              <a:rPr lang="ru-RU" sz="2000" dirty="0" smtClean="0"/>
              <a:t>Единицы измерения в</a:t>
            </a:r>
            <a:r>
              <a:rPr lang="en-US" sz="2000" dirty="0" smtClean="0"/>
              <a:t> </a:t>
            </a:r>
            <a:r>
              <a:rPr lang="en-US" sz="2000" b="1" dirty="0" err="1" smtClean="0">
                <a:latin typeface="Courier New" pitchFamily="49" charset="0"/>
              </a:rPr>
              <a:t>glVertex</a:t>
            </a:r>
            <a:r>
              <a:rPr lang="en-US" sz="2000" dirty="0" smtClean="0"/>
              <a:t> </a:t>
            </a:r>
            <a:r>
              <a:rPr lang="ru-RU" sz="2000" dirty="0"/>
              <a:t>определяются приложением и называются </a:t>
            </a:r>
            <a:r>
              <a:rPr lang="ru-RU" sz="2000" i="1" dirty="0" smtClean="0"/>
              <a:t>объектными</a:t>
            </a:r>
            <a:r>
              <a:rPr lang="ru-RU" sz="2000" dirty="0" smtClean="0"/>
              <a:t> или координатами </a:t>
            </a:r>
            <a:r>
              <a:rPr lang="ru-RU" sz="2000" i="1" dirty="0" smtClean="0"/>
              <a:t>задачи</a:t>
            </a:r>
            <a:endParaRPr lang="en-US" sz="2000" i="1" dirty="0"/>
          </a:p>
          <a:p>
            <a:r>
              <a:rPr lang="ru-RU" sz="2000" dirty="0" smtClean="0"/>
              <a:t>Спецификации для камеры также </a:t>
            </a:r>
            <a:r>
              <a:rPr lang="ru-RU" sz="2000" dirty="0"/>
              <a:t>в координатах объекта, </a:t>
            </a:r>
            <a:r>
              <a:rPr lang="ru-RU" sz="2000" dirty="0" smtClean="0"/>
              <a:t>и они задают область </a:t>
            </a:r>
            <a:r>
              <a:rPr lang="ru-RU" sz="2000" dirty="0"/>
              <a:t>видимости, которая определяет, что </a:t>
            </a:r>
            <a:r>
              <a:rPr lang="ru-RU" sz="2000" dirty="0" smtClean="0"/>
              <a:t>увидит пользователь</a:t>
            </a:r>
          </a:p>
          <a:p>
            <a:r>
              <a:rPr lang="ru-RU" sz="2000" dirty="0" smtClean="0"/>
              <a:t>Внутри </a:t>
            </a:r>
            <a:r>
              <a:rPr lang="ru-RU" sz="2000" dirty="0" err="1"/>
              <a:t>OpenGL</a:t>
            </a:r>
            <a:r>
              <a:rPr lang="ru-RU" sz="2000" dirty="0"/>
              <a:t> </a:t>
            </a:r>
            <a:r>
              <a:rPr lang="ru-RU" sz="2000" dirty="0" smtClean="0"/>
              <a:t>преобразует </a:t>
            </a:r>
            <a:r>
              <a:rPr lang="ru-RU" sz="2000" i="1" dirty="0" smtClean="0"/>
              <a:t>объектные</a:t>
            </a:r>
            <a:r>
              <a:rPr lang="ru-RU" sz="2000" dirty="0" smtClean="0"/>
              <a:t> координаты в координаты относительно </a:t>
            </a:r>
            <a:r>
              <a:rPr lang="ru-RU" sz="2000" i="1" dirty="0" smtClean="0"/>
              <a:t>камеры</a:t>
            </a:r>
            <a:r>
              <a:rPr lang="ru-RU" sz="2000" dirty="0" smtClean="0"/>
              <a:t>  </a:t>
            </a:r>
            <a:r>
              <a:rPr lang="ru-RU" sz="2000" dirty="0"/>
              <a:t>(</a:t>
            </a:r>
            <a:r>
              <a:rPr lang="ru-RU" sz="2000" dirty="0" smtClean="0"/>
              <a:t>глаза), </a:t>
            </a:r>
            <a:r>
              <a:rPr lang="ru-RU" sz="2000" dirty="0"/>
              <a:t>а затем </a:t>
            </a:r>
            <a:r>
              <a:rPr lang="ru-RU" sz="2000" dirty="0" smtClean="0"/>
              <a:t>и в </a:t>
            </a:r>
            <a:r>
              <a:rPr lang="ru-RU" sz="2000" i="1" dirty="0"/>
              <a:t>экранные </a:t>
            </a:r>
            <a:r>
              <a:rPr lang="ru-RU" sz="2000" i="1" dirty="0" smtClean="0"/>
              <a:t>координаты</a:t>
            </a:r>
            <a:endParaRPr lang="en-US" sz="2300" dirty="0"/>
          </a:p>
        </p:txBody>
      </p:sp>
      <p:pic>
        <p:nvPicPr>
          <p:cNvPr id="49157" name="Picture 5" descr="coordinates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5181600" y="2187575"/>
            <a:ext cx="3276600" cy="3016250"/>
          </a:xfrm>
          <a:noFill/>
          <a:ln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Преобразования в </a:t>
            </a:r>
            <a:r>
              <a:rPr lang="en-US" dirty="0" smtClean="0"/>
              <a:t>OpenG</a:t>
            </a:r>
            <a:r>
              <a:rPr lang="en-US" dirty="0"/>
              <a:t>L</a:t>
            </a:r>
            <a:endParaRPr lang="en-US" dirty="0"/>
          </a:p>
        </p:txBody>
      </p:sp>
      <p:sp>
        <p:nvSpPr>
          <p:cNvPr id="532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Преобразования моделей</a:t>
            </a:r>
            <a:endParaRPr lang="en-US" dirty="0" smtClean="0"/>
          </a:p>
          <a:p>
            <a:pPr lvl="1"/>
            <a:r>
              <a:rPr lang="ru-RU" dirty="0" smtClean="0"/>
              <a:t>Преобразования объектов и сцены</a:t>
            </a:r>
            <a:endParaRPr lang="en-US" dirty="0" smtClean="0"/>
          </a:p>
          <a:p>
            <a:r>
              <a:rPr lang="ru-RU" dirty="0" smtClean="0"/>
              <a:t>Преобразования точки зрения</a:t>
            </a:r>
            <a:endParaRPr lang="en-US" dirty="0"/>
          </a:p>
          <a:p>
            <a:pPr lvl="1"/>
            <a:r>
              <a:rPr lang="ru-RU" dirty="0" smtClean="0"/>
              <a:t>Изменения положения камеры</a:t>
            </a:r>
            <a:endParaRPr lang="en-US" dirty="0"/>
          </a:p>
          <a:p>
            <a:r>
              <a:rPr lang="ru-RU" dirty="0" smtClean="0"/>
              <a:t>Преобразования проекции</a:t>
            </a:r>
          </a:p>
          <a:p>
            <a:pPr lvl="1"/>
            <a:r>
              <a:rPr lang="ru-RU" dirty="0" smtClean="0"/>
              <a:t>Трансформации </a:t>
            </a:r>
            <a:r>
              <a:rPr lang="ru-RU" dirty="0"/>
              <a:t>от сцены к </a:t>
            </a:r>
            <a:r>
              <a:rPr lang="ru-RU" dirty="0" smtClean="0"/>
              <a:t>изображению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>
          <a:xfrm>
            <a:off x="197265" y="609600"/>
            <a:ext cx="8915400" cy="1066800"/>
          </a:xfrm>
        </p:spPr>
        <p:txBody>
          <a:bodyPr>
            <a:noAutofit/>
          </a:bodyPr>
          <a:lstStyle/>
          <a:p>
            <a:r>
              <a:rPr lang="ru-RU" sz="4000" dirty="0" smtClean="0"/>
              <a:t>Преобразования</a:t>
            </a:r>
            <a:r>
              <a:rPr lang="en-US" sz="4000" dirty="0" smtClean="0"/>
              <a:t> </a:t>
            </a:r>
            <a:r>
              <a:rPr lang="ru-RU" sz="4000" dirty="0" smtClean="0"/>
              <a:t>модели</a:t>
            </a:r>
            <a:r>
              <a:rPr lang="en-US" sz="4000" dirty="0" smtClean="0"/>
              <a:t>/</a:t>
            </a:r>
            <a:r>
              <a:rPr lang="ru-RU" sz="4000" dirty="0" smtClean="0"/>
              <a:t>представления</a:t>
            </a:r>
            <a:endParaRPr lang="en-US" sz="4000" dirty="0"/>
          </a:p>
        </p:txBody>
      </p:sp>
      <p:sp>
        <p:nvSpPr>
          <p:cNvPr id="47109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ru-RU" sz="2700" dirty="0" smtClean="0"/>
              <a:t>Преобразования модели-представления (</a:t>
            </a:r>
            <a:r>
              <a:rPr lang="en-US" sz="2700" dirty="0" smtClean="0"/>
              <a:t>m</a:t>
            </a:r>
            <a:r>
              <a:rPr lang="en-US" sz="2700" dirty="0" smtClean="0"/>
              <a:t>odel-view) </a:t>
            </a:r>
            <a:r>
              <a:rPr lang="ru-RU" sz="2700" dirty="0" smtClean="0"/>
              <a:t>обычно задаются вместе</a:t>
            </a:r>
            <a:r>
              <a:rPr lang="en-US" sz="2700" dirty="0" smtClean="0"/>
              <a:t>:</a:t>
            </a:r>
            <a:endParaRPr lang="en-US" sz="2700" dirty="0"/>
          </a:p>
          <a:p>
            <a:pPr lvl="1">
              <a:lnSpc>
                <a:spcPct val="90000"/>
              </a:lnSpc>
            </a:pPr>
            <a:r>
              <a:rPr lang="ru-RU" sz="2200" dirty="0"/>
              <a:t>Перед применением </a:t>
            </a:r>
            <a:r>
              <a:rPr lang="ru-RU" sz="2200" dirty="0" smtClean="0"/>
              <a:t>преобразований модели </a:t>
            </a:r>
            <a:r>
              <a:rPr lang="ru-RU" sz="2200" dirty="0"/>
              <a:t>или </a:t>
            </a:r>
            <a:r>
              <a:rPr lang="ru-RU" sz="2200" dirty="0" smtClean="0"/>
              <a:t>представления </a:t>
            </a:r>
            <a:r>
              <a:rPr lang="ru-RU" sz="2200" dirty="0"/>
              <a:t>преобразований, необходимо </a:t>
            </a:r>
            <a:r>
              <a:rPr lang="ru-RU" sz="2200" dirty="0" smtClean="0"/>
              <a:t>установить</a:t>
            </a:r>
            <a:r>
              <a:rPr lang="en-US" sz="2200" dirty="0" smtClean="0"/>
              <a:t>:</a:t>
            </a:r>
            <a:r>
              <a:rPr lang="ru-RU" sz="2200" dirty="0" smtClean="0"/>
              <a:t> </a:t>
            </a:r>
            <a:r>
              <a:rPr lang="en-US" sz="2200" dirty="0"/>
              <a:t>	</a:t>
            </a:r>
            <a:r>
              <a:rPr lang="en-US" sz="2200" dirty="0" err="1"/>
              <a:t>glMatrixMode</a:t>
            </a:r>
            <a:r>
              <a:rPr lang="en-US" sz="2200" dirty="0"/>
              <a:t>(GL_MODELVIEW)</a:t>
            </a:r>
          </a:p>
          <a:p>
            <a:pPr lvl="1">
              <a:lnSpc>
                <a:spcPct val="90000"/>
              </a:lnSpc>
            </a:pPr>
            <a:r>
              <a:rPr lang="ru-RU" sz="2200" b="1" dirty="0" smtClean="0"/>
              <a:t>Преобразования объекта (модели)</a:t>
            </a:r>
            <a:r>
              <a:rPr lang="en-US" sz="2200" b="1" dirty="0" smtClean="0"/>
              <a:t>:</a:t>
            </a:r>
            <a:endParaRPr lang="en-US" sz="2200" b="1" dirty="0"/>
          </a:p>
          <a:p>
            <a:pPr lvl="2">
              <a:lnSpc>
                <a:spcPct val="90000"/>
              </a:lnSpc>
            </a:pPr>
            <a:r>
              <a:rPr lang="ru-RU" sz="2000" dirty="0" smtClean="0"/>
              <a:t>Перенос</a:t>
            </a:r>
            <a:r>
              <a:rPr lang="en-US" sz="2000" dirty="0" smtClean="0"/>
              <a:t>:</a:t>
            </a:r>
            <a:r>
              <a:rPr lang="en-US" sz="2000" dirty="0"/>
              <a:t>		</a:t>
            </a:r>
            <a:r>
              <a:rPr lang="en-US" sz="2000" dirty="0" err="1"/>
              <a:t>glTranslate</a:t>
            </a:r>
            <a:r>
              <a:rPr lang="en-US" sz="2000" dirty="0"/>
              <a:t>(</a:t>
            </a:r>
            <a:r>
              <a:rPr lang="en-US" sz="2000" dirty="0" err="1"/>
              <a:t>x,y,z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ru-RU" sz="2000" dirty="0" smtClean="0"/>
              <a:t>Масштабирование</a:t>
            </a:r>
            <a:r>
              <a:rPr lang="en-US" sz="2000" dirty="0" smtClean="0"/>
              <a:t>:</a:t>
            </a:r>
            <a:r>
              <a:rPr lang="ru-RU" sz="2000" dirty="0" smtClean="0"/>
              <a:t> 	</a:t>
            </a:r>
            <a:r>
              <a:rPr lang="en-US" sz="2000" dirty="0" err="1" smtClean="0"/>
              <a:t>glScale</a:t>
            </a:r>
            <a:r>
              <a:rPr lang="en-US" sz="2000" dirty="0" smtClean="0"/>
              <a:t>(</a:t>
            </a:r>
            <a:r>
              <a:rPr lang="en-US" sz="2000" dirty="0" err="1" smtClean="0"/>
              <a:t>sx,sy,sz</a:t>
            </a:r>
            <a:r>
              <a:rPr lang="en-US" sz="2000" dirty="0"/>
              <a:t>)</a:t>
            </a:r>
          </a:p>
          <a:p>
            <a:pPr lvl="2">
              <a:lnSpc>
                <a:spcPct val="90000"/>
              </a:lnSpc>
            </a:pPr>
            <a:r>
              <a:rPr lang="ru-RU" sz="2000" dirty="0" smtClean="0"/>
              <a:t>Поворот</a:t>
            </a:r>
            <a:r>
              <a:rPr lang="en-US" sz="2000" dirty="0" smtClean="0"/>
              <a:t>: </a:t>
            </a:r>
            <a:r>
              <a:rPr lang="en-US" sz="2000" dirty="0"/>
              <a:t>		</a:t>
            </a:r>
            <a:r>
              <a:rPr lang="en-US" sz="2000" dirty="0" err="1"/>
              <a:t>glRotate</a:t>
            </a:r>
            <a:r>
              <a:rPr lang="en-US" sz="2000" dirty="0"/>
              <a:t>(theta, </a:t>
            </a:r>
            <a:r>
              <a:rPr lang="en-US" sz="2000" dirty="0" err="1"/>
              <a:t>x,y,z</a:t>
            </a:r>
            <a:r>
              <a:rPr lang="en-US" sz="2000" dirty="0"/>
              <a:t>)</a:t>
            </a:r>
          </a:p>
          <a:p>
            <a:pPr lvl="1">
              <a:lnSpc>
                <a:spcPct val="90000"/>
              </a:lnSpc>
            </a:pPr>
            <a:r>
              <a:rPr lang="ru-RU" sz="2200" b="1" dirty="0" smtClean="0"/>
              <a:t>Преобразования представления (камеры)</a:t>
            </a:r>
            <a:r>
              <a:rPr lang="en-US" sz="2200" b="1" dirty="0" smtClean="0"/>
              <a:t>:</a:t>
            </a:r>
            <a:endParaRPr lang="en-US" sz="2200" b="1" dirty="0"/>
          </a:p>
          <a:p>
            <a:pPr lvl="2">
              <a:lnSpc>
                <a:spcPct val="90000"/>
              </a:lnSpc>
            </a:pPr>
            <a:r>
              <a:rPr lang="en-US" sz="2000" dirty="0" err="1"/>
              <a:t>gluLookAt</a:t>
            </a:r>
            <a:r>
              <a:rPr lang="en-US" sz="2000" dirty="0"/>
              <a:t> (</a:t>
            </a:r>
            <a:r>
              <a:rPr lang="en-US" sz="2000" dirty="0" err="1"/>
              <a:t>eyeX</a:t>
            </a:r>
            <a:r>
              <a:rPr lang="en-US" sz="2000" dirty="0"/>
              <a:t>, </a:t>
            </a:r>
            <a:r>
              <a:rPr lang="en-US" sz="2000" dirty="0" err="1"/>
              <a:t>eyeY</a:t>
            </a:r>
            <a:r>
              <a:rPr lang="en-US" sz="2000" dirty="0"/>
              <a:t>, </a:t>
            </a:r>
            <a:r>
              <a:rPr lang="en-US" sz="2000" dirty="0" err="1"/>
              <a:t>eyeZ</a:t>
            </a:r>
            <a:r>
              <a:rPr lang="en-US" sz="2000" dirty="0"/>
              <a:t>, </a:t>
            </a:r>
            <a:r>
              <a:rPr lang="en-US" sz="2000" dirty="0" err="1"/>
              <a:t>centerX</a:t>
            </a:r>
            <a:r>
              <a:rPr lang="en-US" sz="2000" dirty="0"/>
              <a:t>, </a:t>
            </a:r>
            <a:r>
              <a:rPr lang="en-US" sz="2000" dirty="0" err="1"/>
              <a:t>centerY</a:t>
            </a:r>
            <a:r>
              <a:rPr lang="en-US" sz="2000" dirty="0"/>
              <a:t>, </a:t>
            </a:r>
            <a:r>
              <a:rPr lang="en-US" sz="2000" dirty="0" err="1"/>
              <a:t>centerZ</a:t>
            </a:r>
            <a:r>
              <a:rPr lang="en-US" sz="2000" dirty="0"/>
              <a:t>, </a:t>
            </a:r>
            <a:r>
              <a:rPr lang="en-US" sz="2000" dirty="0" err="1"/>
              <a:t>upX</a:t>
            </a:r>
            <a:r>
              <a:rPr lang="en-US" sz="2000" dirty="0"/>
              <a:t>, </a:t>
            </a:r>
            <a:r>
              <a:rPr lang="en-US" sz="2000" dirty="0" err="1"/>
              <a:t>upY</a:t>
            </a:r>
            <a:r>
              <a:rPr lang="en-US" sz="2000" dirty="0"/>
              <a:t>, </a:t>
            </a:r>
            <a:r>
              <a:rPr lang="en-US" sz="2000" dirty="0" err="1"/>
              <a:t>upZ</a:t>
            </a:r>
            <a:r>
              <a:rPr lang="en-US" sz="2000" dirty="0" smtClean="0"/>
              <a:t>)</a:t>
            </a:r>
            <a:r>
              <a:rPr lang="ru-RU" sz="2000" dirty="0" smtClean="0"/>
              <a:t> – </a:t>
            </a:r>
          </a:p>
          <a:p>
            <a:pPr lvl="3">
              <a:lnSpc>
                <a:spcPct val="90000"/>
              </a:lnSpc>
            </a:pPr>
            <a:r>
              <a:rPr lang="en-US" sz="1800" b="1" dirty="0" err="1"/>
              <a:t>eyeX</a:t>
            </a:r>
            <a:r>
              <a:rPr lang="en-US" sz="1800" b="1" dirty="0"/>
              <a:t>, </a:t>
            </a:r>
            <a:r>
              <a:rPr lang="en-US" sz="1800" b="1" dirty="0" err="1"/>
              <a:t>eyeY</a:t>
            </a:r>
            <a:r>
              <a:rPr lang="en-US" sz="1800" b="1" dirty="0"/>
              <a:t>, </a:t>
            </a:r>
            <a:r>
              <a:rPr lang="en-US" sz="1800" b="1" dirty="0" err="1"/>
              <a:t>eyeZ</a:t>
            </a:r>
            <a:r>
              <a:rPr lang="en-US" sz="1800" dirty="0"/>
              <a:t> </a:t>
            </a:r>
            <a:r>
              <a:rPr lang="ru-RU" sz="1900" dirty="0" smtClean="0"/>
              <a:t>- </a:t>
            </a:r>
            <a:r>
              <a:rPr lang="ru-RU" sz="1900" dirty="0"/>
              <a:t>координаты </a:t>
            </a:r>
            <a:r>
              <a:rPr lang="ru-RU" sz="1900" dirty="0" smtClean="0"/>
              <a:t>глаза наблюдателя</a:t>
            </a:r>
          </a:p>
          <a:p>
            <a:pPr lvl="3">
              <a:lnSpc>
                <a:spcPct val="90000"/>
              </a:lnSpc>
            </a:pPr>
            <a:r>
              <a:rPr lang="en-US" sz="1800" b="1" dirty="0" err="1"/>
              <a:t>centerX</a:t>
            </a:r>
            <a:r>
              <a:rPr lang="en-US" sz="1800" b="1" dirty="0"/>
              <a:t>, </a:t>
            </a:r>
            <a:r>
              <a:rPr lang="en-US" sz="1800" b="1" dirty="0" err="1"/>
              <a:t>centerY</a:t>
            </a:r>
            <a:r>
              <a:rPr lang="en-US" sz="1800" b="1" dirty="0"/>
              <a:t>, </a:t>
            </a:r>
            <a:r>
              <a:rPr lang="en-US" sz="1800" b="1" dirty="0" err="1"/>
              <a:t>centerZ</a:t>
            </a:r>
            <a:r>
              <a:rPr lang="en-US" sz="1800" b="1" dirty="0"/>
              <a:t> </a:t>
            </a:r>
            <a:r>
              <a:rPr lang="ru-RU" sz="1800" b="1" dirty="0" smtClean="0"/>
              <a:t> </a:t>
            </a:r>
            <a:r>
              <a:rPr lang="ru-RU" sz="1900" dirty="0" smtClean="0"/>
              <a:t>- </a:t>
            </a:r>
            <a:r>
              <a:rPr lang="ru-RU" sz="1900" dirty="0"/>
              <a:t>координаты точки, </a:t>
            </a:r>
            <a:r>
              <a:rPr lang="ru-RU" sz="1900" dirty="0" smtClean="0"/>
              <a:t>располагающейся </a:t>
            </a:r>
            <a:r>
              <a:rPr lang="ru-RU" sz="1900" dirty="0"/>
              <a:t>в центре </a:t>
            </a:r>
            <a:r>
              <a:rPr lang="ru-RU" sz="1900" dirty="0" smtClean="0"/>
              <a:t>экрана</a:t>
            </a:r>
          </a:p>
          <a:p>
            <a:pPr lvl="3">
              <a:lnSpc>
                <a:spcPct val="90000"/>
              </a:lnSpc>
            </a:pPr>
            <a:r>
              <a:rPr lang="en-US" sz="1800" b="1" dirty="0" err="1"/>
              <a:t>upX</a:t>
            </a:r>
            <a:r>
              <a:rPr lang="en-US" sz="1800" b="1" dirty="0"/>
              <a:t>, </a:t>
            </a:r>
            <a:r>
              <a:rPr lang="en-US" sz="1800" b="1" dirty="0" err="1"/>
              <a:t>upY</a:t>
            </a:r>
            <a:r>
              <a:rPr lang="en-US" sz="1800" b="1" dirty="0"/>
              <a:t>, </a:t>
            </a:r>
            <a:r>
              <a:rPr lang="en-US" sz="1800" b="1" dirty="0" err="1" smtClean="0"/>
              <a:t>upZ</a:t>
            </a:r>
            <a:r>
              <a:rPr lang="ru-RU" sz="1800" b="1" dirty="0" smtClean="0"/>
              <a:t> </a:t>
            </a:r>
            <a:r>
              <a:rPr lang="ru-RU" sz="1900" dirty="0" smtClean="0"/>
              <a:t>- </a:t>
            </a:r>
            <a:r>
              <a:rPr lang="ru-RU" sz="1900" dirty="0"/>
              <a:t>направление вектора, задающего поворот </a:t>
            </a:r>
            <a:r>
              <a:rPr lang="ru-RU" sz="1900" dirty="0" smtClean="0"/>
              <a:t>сцены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Использованные источники</a:t>
            </a:r>
            <a:endParaRPr lang="en-US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 dirty="0"/>
              <a:t>Most of the material for the slides were adapted from</a:t>
            </a:r>
          </a:p>
          <a:p>
            <a:pPr lvl="1">
              <a:lnSpc>
                <a:spcPct val="80000"/>
              </a:lnSpc>
            </a:pPr>
            <a:r>
              <a:rPr lang="en-US" sz="2200" i="1" dirty="0"/>
              <a:t>E. Angel, “Interactive Computer Graphics”, 4</a:t>
            </a:r>
            <a:r>
              <a:rPr lang="en-US" sz="2200" i="1" baseline="30000" dirty="0"/>
              <a:t>th</a:t>
            </a:r>
            <a:r>
              <a:rPr lang="en-US" sz="2200" i="1" dirty="0"/>
              <a:t> edition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Some of the slides were taken from</a:t>
            </a:r>
            <a:endParaRPr lang="en-US" sz="2700" i="1" dirty="0"/>
          </a:p>
          <a:p>
            <a:pPr lvl="1">
              <a:lnSpc>
                <a:spcPct val="80000"/>
              </a:lnSpc>
            </a:pPr>
            <a:r>
              <a:rPr lang="en-US" sz="2200" i="1" dirty="0"/>
              <a:t>CISC 440/640 Computer Graphics (Spring 2005)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Some of the images were taken from</a:t>
            </a:r>
            <a:endParaRPr lang="en-US" sz="2700" i="1" dirty="0"/>
          </a:p>
          <a:p>
            <a:pPr lvl="1">
              <a:lnSpc>
                <a:spcPct val="80000"/>
              </a:lnSpc>
            </a:pPr>
            <a:r>
              <a:rPr lang="en-US" sz="2200" i="1" dirty="0" err="1"/>
              <a:t>F.S.Hill</a:t>
            </a:r>
            <a:r>
              <a:rPr lang="en-US" sz="2200" i="1" dirty="0"/>
              <a:t>, “Computer Graphics using OpenGL”</a:t>
            </a:r>
          </a:p>
          <a:p>
            <a:pPr>
              <a:lnSpc>
                <a:spcPct val="80000"/>
              </a:lnSpc>
            </a:pPr>
            <a:r>
              <a:rPr lang="en-US" sz="2800" dirty="0"/>
              <a:t>Other resources</a:t>
            </a:r>
          </a:p>
          <a:p>
            <a:pPr lvl="1">
              <a:lnSpc>
                <a:spcPct val="80000"/>
              </a:lnSpc>
            </a:pPr>
            <a:r>
              <a:rPr lang="en-US" sz="2200" dirty="0">
                <a:hlinkClick r:id="rId3"/>
              </a:rPr>
              <a:t>http://www.lighthouse3d.com/opengl/glut/</a:t>
            </a:r>
            <a:endParaRPr lang="en-US" sz="2200" dirty="0"/>
          </a:p>
          <a:p>
            <a:pPr lvl="1">
              <a:lnSpc>
                <a:spcPct val="80000"/>
              </a:lnSpc>
            </a:pPr>
            <a:r>
              <a:rPr lang="en-US" sz="2200" i="1" dirty="0"/>
              <a:t>Jackie </a:t>
            </a:r>
            <a:r>
              <a:rPr lang="en-US" sz="2200" i="1" dirty="0" err="1"/>
              <a:t>Neider</a:t>
            </a:r>
            <a:r>
              <a:rPr lang="en-US" sz="2200" i="1" dirty="0"/>
              <a:t>, Tom Davis, and Mason Woo, “The OpenGL Programming Guide” (The Red Book)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 </a:t>
            </a:r>
            <a:r>
              <a:rPr lang="en-US" dirty="0" smtClean="0"/>
              <a:t>Model/View</a:t>
            </a:r>
            <a:endParaRPr lang="en-US" dirty="0"/>
          </a:p>
        </p:txBody>
      </p:sp>
      <p:pic>
        <p:nvPicPr>
          <p:cNvPr id="58375" name="Picture 7" descr="redbook_lookat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1965325"/>
            <a:ext cx="3810000" cy="379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8376" name="Picture 8" descr="redbook_lookat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800600" y="2422525"/>
            <a:ext cx="3657600" cy="3444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8377" name="Text Box 9"/>
          <p:cNvSpPr txBox="1">
            <a:spLocks noChangeArrowheads="1"/>
          </p:cNvSpPr>
          <p:nvPr/>
        </p:nvSpPr>
        <p:spPr bwMode="auto">
          <a:xfrm>
            <a:off x="3376613" y="6477000"/>
            <a:ext cx="56911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eaLnBrk="1" hangingPunct="1"/>
            <a:r>
              <a:rPr lang="en-US" sz="1400" i="1"/>
              <a:t>Courtesy: Neider, Davis and Woo, “The OpenGL Programming Guide”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 smtClean="0"/>
              <a:t>Преобразования проекции</a:t>
            </a:r>
            <a:endParaRPr lang="en-US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Transformation of the 3D scene into the 2D rendered image plane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Перед преобразованиями проекции надо задать</a:t>
            </a:r>
            <a:r>
              <a:rPr lang="en-US" dirty="0" smtClean="0"/>
              <a:t>:</a:t>
            </a:r>
            <a:r>
              <a:rPr lang="en-US" dirty="0"/>
              <a:t>	</a:t>
            </a:r>
            <a:r>
              <a:rPr lang="en-US" dirty="0" err="1"/>
              <a:t>glMatrixMode</a:t>
            </a:r>
            <a:r>
              <a:rPr lang="en-US" dirty="0"/>
              <a:t>(</a:t>
            </a:r>
            <a:r>
              <a:rPr lang="en-US" sz="2000" dirty="0"/>
              <a:t>GL_PROJECTION</a:t>
            </a:r>
            <a:r>
              <a:rPr lang="en-US" dirty="0"/>
              <a:t>)</a:t>
            </a:r>
          </a:p>
          <a:p>
            <a:pPr lvl="1">
              <a:lnSpc>
                <a:spcPct val="90000"/>
              </a:lnSpc>
            </a:pPr>
            <a:r>
              <a:rPr lang="ru-RU" dirty="0" smtClean="0"/>
              <a:t>Орфографическая проекция</a:t>
            </a:r>
            <a:r>
              <a:rPr lang="en-US" dirty="0" smtClean="0"/>
              <a:t>: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 err="1"/>
              <a:t>glOrtho</a:t>
            </a:r>
            <a:r>
              <a:rPr lang="en-US" dirty="0"/>
              <a:t>(left, right, bottom, top, near, far)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Перспективная проекция </a:t>
            </a:r>
            <a:endParaRPr lang="en-US" dirty="0" smtClean="0"/>
          </a:p>
          <a:p>
            <a:pPr lvl="2">
              <a:lnSpc>
                <a:spcPct val="90000"/>
              </a:lnSpc>
            </a:pPr>
            <a:r>
              <a:rPr lang="en-US" dirty="0" err="1" smtClean="0"/>
              <a:t>glFrustum</a:t>
            </a:r>
            <a:r>
              <a:rPr lang="en-US" dirty="0" smtClean="0"/>
              <a:t> </a:t>
            </a:r>
            <a:r>
              <a:rPr lang="en-US" dirty="0"/>
              <a:t>(left, right, bottom, top, near, far)</a:t>
            </a:r>
          </a:p>
          <a:p>
            <a:pPr lvl="2">
              <a:lnSpc>
                <a:spcPct val="90000"/>
              </a:lnSpc>
            </a:pPr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Projection Transformation</a:t>
            </a:r>
          </a:p>
        </p:txBody>
      </p:sp>
      <p:pic>
        <p:nvPicPr>
          <p:cNvPr id="62477" name="Picture 13" descr="hill_5_51"/>
          <p:cNvPicPr>
            <a:picLocks noGrp="1" noChangeAspect="1" noChangeArrowheads="1"/>
          </p:cNvPicPr>
          <p:nvPr>
            <p:ph idx="1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09600" y="1808163"/>
            <a:ext cx="4495800" cy="2001837"/>
          </a:xfrm>
          <a:ln/>
        </p:spPr>
      </p:pic>
      <p:pic>
        <p:nvPicPr>
          <p:cNvPr id="62478" name="Picture 14" descr="perspective"/>
          <p:cNvPicPr>
            <a:picLocks noGrp="1" noChangeAspect="1" noChangeArrowheads="1"/>
          </p:cNvPicPr>
          <p:nvPr>
            <p:ph sz="half" idx="4294967295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4724400" y="3835400"/>
            <a:ext cx="4419600" cy="2339975"/>
          </a:xfrm>
          <a:noFill/>
          <a:ln/>
        </p:spPr>
      </p:pic>
      <p:sp>
        <p:nvSpPr>
          <p:cNvPr id="62481" name="Rectangle 17"/>
          <p:cNvSpPr>
            <a:spLocks noChangeArrowheads="1"/>
          </p:cNvSpPr>
          <p:nvPr/>
        </p:nvSpPr>
        <p:spPr bwMode="auto">
          <a:xfrm>
            <a:off x="5365750" y="6477000"/>
            <a:ext cx="370205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 sz="1400" i="1"/>
              <a:t>F.S.Hill, “Computer Graphics using OpenGL”</a:t>
            </a:r>
          </a:p>
        </p:txBody>
      </p:sp>
      <p:sp>
        <p:nvSpPr>
          <p:cNvPr id="62482" name="Text Box 18"/>
          <p:cNvSpPr txBox="1">
            <a:spLocks noChangeArrowheads="1"/>
          </p:cNvSpPr>
          <p:nvPr/>
        </p:nvSpPr>
        <p:spPr bwMode="auto">
          <a:xfrm>
            <a:off x="5927725" y="2170113"/>
            <a:ext cx="2559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Orthographic projection</a:t>
            </a:r>
          </a:p>
        </p:txBody>
      </p:sp>
      <p:sp>
        <p:nvSpPr>
          <p:cNvPr id="62483" name="Text Box 19"/>
          <p:cNvSpPr txBox="1">
            <a:spLocks noChangeArrowheads="1"/>
          </p:cNvSpPr>
          <p:nvPr/>
        </p:nvSpPr>
        <p:spPr bwMode="auto">
          <a:xfrm>
            <a:off x="609600" y="4662488"/>
            <a:ext cx="24320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r>
              <a:rPr lang="en-US"/>
              <a:t>Perspective projection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Program Structure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800"/>
              <a:t>Most OpenGL programs have the following structure</a:t>
            </a:r>
          </a:p>
          <a:p>
            <a:pPr lvl="1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main()</a:t>
            </a:r>
            <a:r>
              <a:rPr lang="en-US" sz="2200"/>
              <a:t>: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defines the callback functions 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opens one or more windows with the required properties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enters event loop (last executable statement)</a:t>
            </a:r>
          </a:p>
          <a:p>
            <a:pPr lvl="1"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init()</a:t>
            </a:r>
            <a:r>
              <a:rPr lang="en-US" sz="2200"/>
              <a:t>: sets the state variables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Viewing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Attributes</a:t>
            </a:r>
          </a:p>
          <a:p>
            <a:pPr lvl="1">
              <a:lnSpc>
                <a:spcPct val="80000"/>
              </a:lnSpc>
            </a:pPr>
            <a:r>
              <a:rPr lang="en-US" sz="2200"/>
              <a:t>callbacks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Display function</a:t>
            </a:r>
          </a:p>
          <a:p>
            <a:pPr lvl="2">
              <a:lnSpc>
                <a:spcPct val="80000"/>
              </a:lnSpc>
            </a:pPr>
            <a:r>
              <a:rPr lang="en-US" sz="2000"/>
              <a:t>Input and window functions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simple.c revisited</a:t>
            </a:r>
          </a:p>
        </p:txBody>
      </p:sp>
      <p:sp>
        <p:nvSpPr>
          <p:cNvPr id="839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#include &lt;GL/glut.h&gt;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endParaRPr lang="en-US" sz="1800" b="1">
              <a:solidFill>
                <a:srgbClr val="000000"/>
              </a:solidFill>
              <a:latin typeface="Courier New" pitchFamily="49" charset="0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int main(int argc, char** argv)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{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glutInit(&amp;argc,argv);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glutInitDisplayMode(GLUT_SINGLE|GLUT_RGB); 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glutInitWindowSize(500,500);    	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glutInitWindowPosition(0,0);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glutCreateWindow("simple");  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glutDisplayFunc(mydisplay);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init();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  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	glutMainLoop();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FontTx/>
              <a:buNone/>
            </a:pPr>
            <a:r>
              <a:rPr lang="en-US" sz="1800" b="1">
                <a:solidFill>
                  <a:srgbClr val="000000"/>
                </a:solidFill>
                <a:latin typeface="Courier New" pitchFamily="49" charset="0"/>
              </a:rPr>
              <a:t>}</a:t>
            </a:r>
            <a:endParaRPr lang="en-US" sz="1800"/>
          </a:p>
        </p:txBody>
      </p:sp>
      <p:sp>
        <p:nvSpPr>
          <p:cNvPr id="83972" name="Line 4"/>
          <p:cNvSpPr>
            <a:spLocks noChangeShapeType="1"/>
          </p:cNvSpPr>
          <p:nvPr/>
        </p:nvSpPr>
        <p:spPr bwMode="auto">
          <a:xfrm flipH="1">
            <a:off x="3962400" y="2057400"/>
            <a:ext cx="11430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3973" name="Text Box 5"/>
          <p:cNvSpPr txBox="1">
            <a:spLocks noChangeArrowheads="1"/>
          </p:cNvSpPr>
          <p:nvPr/>
        </p:nvSpPr>
        <p:spPr bwMode="auto">
          <a:xfrm>
            <a:off x="5257800" y="1809750"/>
            <a:ext cx="1757363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includes </a:t>
            </a:r>
            <a:r>
              <a:rPr lang="en-US" sz="2400" b="1">
                <a:solidFill>
                  <a:schemeClr val="tx2"/>
                </a:solidFill>
                <a:latin typeface="Times New Roman" pitchFamily="18" charset="0"/>
              </a:rPr>
              <a:t>gl.h</a:t>
            </a:r>
          </a:p>
        </p:txBody>
      </p:sp>
      <p:sp>
        <p:nvSpPr>
          <p:cNvPr id="83974" name="Line 6"/>
          <p:cNvSpPr>
            <a:spLocks noChangeShapeType="1"/>
          </p:cNvSpPr>
          <p:nvPr/>
        </p:nvSpPr>
        <p:spPr bwMode="auto">
          <a:xfrm flipH="1" flipV="1">
            <a:off x="5181600" y="3581400"/>
            <a:ext cx="914400" cy="2286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3975" name="Text Box 7"/>
          <p:cNvSpPr txBox="1">
            <a:spLocks noChangeArrowheads="1"/>
          </p:cNvSpPr>
          <p:nvPr/>
        </p:nvSpPr>
        <p:spPr bwMode="auto">
          <a:xfrm>
            <a:off x="5465763" y="3733800"/>
            <a:ext cx="3297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define window properties</a:t>
            </a:r>
          </a:p>
        </p:txBody>
      </p:sp>
      <p:sp>
        <p:nvSpPr>
          <p:cNvPr id="83976" name="Line 8"/>
          <p:cNvSpPr>
            <a:spLocks noChangeShapeType="1"/>
          </p:cNvSpPr>
          <p:nvPr/>
        </p:nvSpPr>
        <p:spPr bwMode="auto">
          <a:xfrm flipH="1" flipV="1">
            <a:off x="2362200" y="4800600"/>
            <a:ext cx="15240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3977" name="Text Box 9"/>
          <p:cNvSpPr txBox="1">
            <a:spLocks noChangeArrowheads="1"/>
          </p:cNvSpPr>
          <p:nvPr/>
        </p:nvSpPr>
        <p:spPr bwMode="auto">
          <a:xfrm>
            <a:off x="3873500" y="5029200"/>
            <a:ext cx="229870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set OpenGL state</a:t>
            </a:r>
          </a:p>
        </p:txBody>
      </p:sp>
      <p:sp>
        <p:nvSpPr>
          <p:cNvPr id="83978" name="Line 10"/>
          <p:cNvSpPr>
            <a:spLocks noChangeShapeType="1"/>
          </p:cNvSpPr>
          <p:nvPr/>
        </p:nvSpPr>
        <p:spPr bwMode="auto">
          <a:xfrm flipH="1" flipV="1">
            <a:off x="3200400" y="5486400"/>
            <a:ext cx="1371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3979" name="Text Box 11"/>
          <p:cNvSpPr txBox="1">
            <a:spLocks noChangeArrowheads="1"/>
          </p:cNvSpPr>
          <p:nvPr/>
        </p:nvSpPr>
        <p:spPr bwMode="auto">
          <a:xfrm>
            <a:off x="4713288" y="5638800"/>
            <a:ext cx="21447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enter event loop</a:t>
            </a:r>
          </a:p>
        </p:txBody>
      </p:sp>
      <p:sp>
        <p:nvSpPr>
          <p:cNvPr id="83980" name="Line 12"/>
          <p:cNvSpPr>
            <a:spLocks noChangeShapeType="1"/>
          </p:cNvSpPr>
          <p:nvPr/>
        </p:nvSpPr>
        <p:spPr bwMode="auto">
          <a:xfrm flipH="1" flipV="1">
            <a:off x="4953000" y="4343400"/>
            <a:ext cx="990600" cy="3810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3981" name="Text Box 13"/>
          <p:cNvSpPr txBox="1">
            <a:spLocks noChangeArrowheads="1"/>
          </p:cNvSpPr>
          <p:nvPr/>
        </p:nvSpPr>
        <p:spPr bwMode="auto">
          <a:xfrm>
            <a:off x="6000750" y="4495800"/>
            <a:ext cx="2152650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display callback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3400"/>
              <a:t>GLUT functions</a:t>
            </a:r>
          </a:p>
        </p:txBody>
      </p:sp>
      <p:sp>
        <p:nvSpPr>
          <p:cNvPr id="849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glutInit </a:t>
            </a:r>
            <a:r>
              <a:rPr lang="en-US" sz="2200"/>
              <a:t>allows application to get command line arguments and initializes system</a:t>
            </a:r>
            <a:endParaRPr lang="en-US" sz="2200" b="1"/>
          </a:p>
          <a:p>
            <a:pPr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gluInitDisplayMode </a:t>
            </a:r>
            <a:r>
              <a:rPr lang="en-US" sz="2200"/>
              <a:t>requests properties for the window (the </a:t>
            </a:r>
            <a:r>
              <a:rPr lang="en-US" sz="2200" i="1"/>
              <a:t>rendering context</a:t>
            </a:r>
            <a:r>
              <a:rPr lang="en-US" sz="2200"/>
              <a:t>)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RGB color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Single buffering</a:t>
            </a:r>
          </a:p>
          <a:p>
            <a:pPr lvl="1">
              <a:lnSpc>
                <a:spcPct val="80000"/>
              </a:lnSpc>
            </a:pPr>
            <a:r>
              <a:rPr lang="en-US" sz="1800"/>
              <a:t>Properties logically ORed together</a:t>
            </a:r>
          </a:p>
          <a:p>
            <a:pPr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glutWindowSize </a:t>
            </a:r>
            <a:r>
              <a:rPr lang="en-US" sz="2200"/>
              <a:t>in pixels</a:t>
            </a:r>
            <a:endParaRPr lang="en-US" sz="22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glutWindowPosition </a:t>
            </a:r>
            <a:r>
              <a:rPr lang="en-US" sz="2200"/>
              <a:t>from top-left corner of display</a:t>
            </a:r>
            <a:endParaRPr lang="en-US" sz="22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glutCreateWindow </a:t>
            </a:r>
            <a:r>
              <a:rPr lang="en-US" sz="2200"/>
              <a:t>create window with title “simple”</a:t>
            </a:r>
            <a:endParaRPr lang="en-US" sz="22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glutDisplayFunc </a:t>
            </a:r>
            <a:r>
              <a:rPr lang="en-US" sz="2200"/>
              <a:t>display callback</a:t>
            </a:r>
            <a:endParaRPr lang="en-US" sz="2200" b="1">
              <a:latin typeface="Courier New" pitchFamily="49" charset="0"/>
            </a:endParaRPr>
          </a:p>
          <a:p>
            <a:pPr>
              <a:lnSpc>
                <a:spcPct val="80000"/>
              </a:lnSpc>
            </a:pPr>
            <a:r>
              <a:rPr lang="en-US" sz="2200" b="1">
                <a:latin typeface="Courier New" pitchFamily="49" charset="0"/>
              </a:rPr>
              <a:t>glutMainLoop </a:t>
            </a:r>
            <a:r>
              <a:rPr lang="en-US" sz="2200"/>
              <a:t>enter infinite event loop</a:t>
            </a:r>
            <a:endParaRPr lang="en-US" sz="20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Window Initialization</a:t>
            </a:r>
          </a:p>
        </p:txBody>
      </p:sp>
      <p:sp>
        <p:nvSpPr>
          <p:cNvPr id="860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void init()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glClearColor (0.0, 0.0, 0.0, 1.0);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glColor3f(1.0, 1.0, 1.0); 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glMatrixMode (GL_PROJECTION);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    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glLoadIdentity ();    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glOrtho(-1.0, 1.0, -1.0, 1.0, -1.0, 1.0);  </a:t>
            </a:r>
          </a:p>
          <a:p>
            <a:pPr>
              <a:lnSpc>
                <a:spcPct val="8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  <a:endParaRPr lang="en-US" sz="1800"/>
          </a:p>
        </p:txBody>
      </p:sp>
      <p:sp>
        <p:nvSpPr>
          <p:cNvPr id="86020" name="Line 4"/>
          <p:cNvSpPr>
            <a:spLocks noChangeShapeType="1"/>
          </p:cNvSpPr>
          <p:nvPr/>
        </p:nvSpPr>
        <p:spPr bwMode="auto">
          <a:xfrm flipH="1">
            <a:off x="2743200" y="1981200"/>
            <a:ext cx="1905000" cy="4572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6021" name="Text Box 5"/>
          <p:cNvSpPr txBox="1">
            <a:spLocks noChangeArrowheads="1"/>
          </p:cNvSpPr>
          <p:nvPr/>
        </p:nvSpPr>
        <p:spPr bwMode="auto">
          <a:xfrm>
            <a:off x="4722813" y="1676400"/>
            <a:ext cx="22113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black clear color</a:t>
            </a:r>
          </a:p>
        </p:txBody>
      </p:sp>
      <p:sp>
        <p:nvSpPr>
          <p:cNvPr id="86022" name="Line 6"/>
          <p:cNvSpPr>
            <a:spLocks noChangeShapeType="1"/>
          </p:cNvSpPr>
          <p:nvPr/>
        </p:nvSpPr>
        <p:spPr bwMode="auto">
          <a:xfrm flipH="1">
            <a:off x="5486400" y="2362200"/>
            <a:ext cx="685800" cy="1524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6023" name="Text Box 7"/>
          <p:cNvSpPr txBox="1">
            <a:spLocks noChangeArrowheads="1"/>
          </p:cNvSpPr>
          <p:nvPr/>
        </p:nvSpPr>
        <p:spPr bwMode="auto">
          <a:xfrm>
            <a:off x="6183313" y="2133600"/>
            <a:ext cx="212248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opaque window</a:t>
            </a:r>
          </a:p>
        </p:txBody>
      </p:sp>
      <p:sp>
        <p:nvSpPr>
          <p:cNvPr id="86024" name="Line 8"/>
          <p:cNvSpPr>
            <a:spLocks noChangeShapeType="1"/>
          </p:cNvSpPr>
          <p:nvPr/>
        </p:nvSpPr>
        <p:spPr bwMode="auto">
          <a:xfrm flipH="1">
            <a:off x="4876800" y="3200400"/>
            <a:ext cx="533400" cy="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6025" name="Text Box 9"/>
          <p:cNvSpPr txBox="1">
            <a:spLocks noChangeArrowheads="1"/>
          </p:cNvSpPr>
          <p:nvPr/>
        </p:nvSpPr>
        <p:spPr bwMode="auto">
          <a:xfrm>
            <a:off x="5595938" y="2971800"/>
            <a:ext cx="2601912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fill/draw with white</a:t>
            </a:r>
          </a:p>
        </p:txBody>
      </p:sp>
      <p:sp>
        <p:nvSpPr>
          <p:cNvPr id="86026" name="Line 10"/>
          <p:cNvSpPr>
            <a:spLocks noChangeShapeType="1"/>
          </p:cNvSpPr>
          <p:nvPr/>
        </p:nvSpPr>
        <p:spPr bwMode="auto">
          <a:xfrm flipH="1" flipV="1">
            <a:off x="4038600" y="4648200"/>
            <a:ext cx="762000" cy="685800"/>
          </a:xfrm>
          <a:prstGeom prst="line">
            <a:avLst/>
          </a:prstGeom>
          <a:noFill/>
          <a:ln w="12700">
            <a:solidFill>
              <a:schemeClr val="tx2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86027" name="Text Box 11"/>
          <p:cNvSpPr txBox="1">
            <a:spLocks noChangeArrowheads="1"/>
          </p:cNvSpPr>
          <p:nvPr/>
        </p:nvSpPr>
        <p:spPr bwMode="auto">
          <a:xfrm>
            <a:off x="4856163" y="5105400"/>
            <a:ext cx="2154237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chemeClr val="tx2"/>
                </a:solidFill>
                <a:latin typeface="Times New Roman" pitchFamily="18" charset="0"/>
              </a:rPr>
              <a:t>viewing volume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Display callback function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void mydisplay()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{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glClear(GL_COLOR_BUFFER_BIT);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glBegin(GL_POLYGON);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	glVertex2f(-0.5, -0.5);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	glVertex2f(-0.5, 0.5);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	glVertex2f(0.5, 0.5);    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	glVertex2f(0.5, -0.5);   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glEnd();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endParaRPr lang="en-US" sz="1800" b="1">
              <a:latin typeface="Courier New" pitchFamily="49" charset="0"/>
            </a:endParaRP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	glFlush(); </a:t>
            </a:r>
          </a:p>
          <a:p>
            <a:pPr>
              <a:lnSpc>
                <a:spcPct val="90000"/>
              </a:lnSpc>
              <a:spcBef>
                <a:spcPct val="0"/>
              </a:spcBef>
              <a:buClr>
                <a:schemeClr val="bg1"/>
              </a:buClr>
              <a:buSzPct val="100000"/>
              <a:buFontTx/>
              <a:buNone/>
            </a:pPr>
            <a:r>
              <a:rPr lang="en-US" sz="1800" b="1">
                <a:latin typeface="Courier New" pitchFamily="49" charset="0"/>
              </a:rPr>
              <a:t>}</a:t>
            </a:r>
            <a:endParaRPr lang="en-US" sz="18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Input and Interaction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2000" y="1905000"/>
            <a:ext cx="7696200" cy="2438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300"/>
              <a:t>Multiple input devices, each of which can send a trigger to the operating system at an arbitrary time by a user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Button on mouse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Pressing or releasing a key</a:t>
            </a:r>
          </a:p>
          <a:p>
            <a:pPr>
              <a:lnSpc>
                <a:spcPct val="90000"/>
              </a:lnSpc>
            </a:pPr>
            <a:r>
              <a:rPr lang="en-US" sz="2300"/>
              <a:t>Each trigger generates an </a:t>
            </a:r>
            <a:r>
              <a:rPr lang="en-US" sz="2300" i="1"/>
              <a:t>event</a:t>
            </a:r>
            <a:r>
              <a:rPr lang="en-US" sz="2300"/>
              <a:t> whose measure is put in an </a:t>
            </a:r>
            <a:r>
              <a:rPr lang="en-US" sz="2300" i="1"/>
              <a:t>event queue</a:t>
            </a:r>
            <a:r>
              <a:rPr lang="en-US" sz="2300"/>
              <a:t> which can be examined by the user program</a:t>
            </a:r>
          </a:p>
        </p:txBody>
      </p:sp>
      <p:pic>
        <p:nvPicPr>
          <p:cNvPr id="67590" name="Picture 6" descr="an03f10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tretch>
            <a:fillRect/>
          </a:stretch>
        </p:blipFill>
        <p:spPr>
          <a:xfrm>
            <a:off x="2552700" y="4749546"/>
            <a:ext cx="4114800" cy="445008"/>
          </a:xfr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Callbacks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Programming interface for event-driven input</a:t>
            </a:r>
          </a:p>
          <a:p>
            <a:r>
              <a:rPr lang="en-US"/>
              <a:t>Define a </a:t>
            </a:r>
            <a:r>
              <a:rPr lang="en-US" i="1"/>
              <a:t>callback function</a:t>
            </a:r>
            <a:r>
              <a:rPr lang="en-US"/>
              <a:t> for each type of event the graphics system recognizes</a:t>
            </a:r>
          </a:p>
          <a:p>
            <a:r>
              <a:rPr lang="en-US"/>
              <a:t>This user-supplied function is executed when the event occurs</a:t>
            </a:r>
          </a:p>
          <a:p>
            <a:pPr lvl="1"/>
            <a:r>
              <a:rPr lang="en-US"/>
              <a:t>GLUT example: </a:t>
            </a:r>
            <a:r>
              <a:rPr lang="en-US" b="1">
                <a:latin typeface="Courier New" pitchFamily="49" charset="0"/>
              </a:rPr>
              <a:t>glutMouseFunc(mymouse)</a:t>
            </a:r>
            <a:endParaRPr lang="en-US"/>
          </a:p>
        </p:txBody>
      </p:sp>
      <p:sp>
        <p:nvSpPr>
          <p:cNvPr id="72708" name="Line 4"/>
          <p:cNvSpPr>
            <a:spLocks noChangeShapeType="1"/>
          </p:cNvSpPr>
          <p:nvPr/>
        </p:nvSpPr>
        <p:spPr bwMode="auto">
          <a:xfrm flipH="1">
            <a:off x="5257800" y="5181600"/>
            <a:ext cx="533400" cy="381000"/>
          </a:xfrm>
          <a:prstGeom prst="line">
            <a:avLst/>
          </a:prstGeom>
          <a:noFill/>
          <a:ln w="12700">
            <a:solidFill>
              <a:srgbClr val="00FF00"/>
            </a:solidFill>
            <a:round/>
            <a:headEnd type="none" w="sm" len="sm"/>
            <a:tailEnd type="triangle" w="med" len="med"/>
          </a:ln>
          <a:effectLst/>
        </p:spPr>
        <p:txBody>
          <a:bodyPr anchor="ctr" anchorCtr="1"/>
          <a:lstStyle/>
          <a:p>
            <a:endParaRPr lang="ru-RU"/>
          </a:p>
        </p:txBody>
      </p:sp>
      <p:sp>
        <p:nvSpPr>
          <p:cNvPr id="72709" name="Text Box 5"/>
          <p:cNvSpPr txBox="1">
            <a:spLocks noChangeArrowheads="1"/>
          </p:cNvSpPr>
          <p:nvPr/>
        </p:nvSpPr>
        <p:spPr bwMode="auto">
          <a:xfrm>
            <a:off x="5791200" y="4800600"/>
            <a:ext cx="3159125" cy="4572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 anchorCtr="1">
            <a:spAutoFit/>
          </a:bodyPr>
          <a:lstStyle/>
          <a:p>
            <a:r>
              <a:rPr lang="en-US" sz="2400">
                <a:solidFill>
                  <a:srgbClr val="00FF00"/>
                </a:solidFill>
                <a:latin typeface="Times New Roman" pitchFamily="18" charset="0"/>
              </a:rPr>
              <a:t>mouse callback function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89611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OpenGL - Open Graphics Library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960120"/>
          </a:xfrm>
        </p:spPr>
        <p:txBody>
          <a:bodyPr/>
          <a:lstStyle/>
          <a:p>
            <a:r>
              <a:rPr lang="en-US" b="1" dirty="0" smtClean="0"/>
              <a:t>OpenGL</a:t>
            </a:r>
            <a:r>
              <a:rPr lang="en-US" dirty="0" smtClean="0"/>
              <a:t> (Open Graphics Library — </a:t>
            </a:r>
            <a:r>
              <a:rPr lang="ru-RU" dirty="0" smtClean="0"/>
              <a:t>открытая графическая библиотека) </a:t>
            </a:r>
            <a:endParaRPr lang="ru-RU" dirty="0"/>
          </a:p>
        </p:txBody>
      </p:sp>
      <p:pic>
        <p:nvPicPr>
          <p:cNvPr id="1026" name="Picture 2" descr="http://upload.wikimedia.org/wikipedia/ru/e/ea/%D0%9B%D0%BE%D0%B3%D0%BE%D1%82%D0%B8%D0%BF_OpenGL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2971800"/>
            <a:ext cx="3331497" cy="1447800"/>
          </a:xfrm>
          <a:prstGeom prst="rect">
            <a:avLst/>
          </a:prstGeom>
          <a:noFill/>
        </p:spPr>
      </p:pic>
      <p:sp>
        <p:nvSpPr>
          <p:cNvPr id="5" name="Прямоугольник 4"/>
          <p:cNvSpPr/>
          <p:nvPr/>
        </p:nvSpPr>
        <p:spPr>
          <a:xfrm>
            <a:off x="609600" y="4724400"/>
            <a:ext cx="36860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sz="3600" dirty="0" smtClean="0"/>
              <a:t>Сайт</a:t>
            </a:r>
            <a:r>
              <a:rPr lang="en-US" sz="3600" dirty="0" smtClean="0"/>
              <a:t>: </a:t>
            </a:r>
            <a:r>
              <a:rPr lang="en-US" sz="3600" dirty="0" smtClean="0">
                <a:hlinkClick r:id="rId3"/>
              </a:rPr>
              <a:t>o</a:t>
            </a:r>
            <a:r>
              <a:rPr lang="en-US" sz="3600" dirty="0" smtClean="0">
                <a:solidFill>
                  <a:srgbClr val="FF0000"/>
                </a:solidFill>
                <a:hlinkClick r:id="rId3"/>
              </a:rPr>
              <a:t>pengl.o</a:t>
            </a:r>
            <a:r>
              <a:rPr lang="en-US" sz="3600" dirty="0" smtClean="0">
                <a:hlinkClick r:id="rId3"/>
              </a:rPr>
              <a:t>rg</a:t>
            </a:r>
            <a:endParaRPr lang="ru-RU" sz="3600" dirty="0" smtClean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GLUT event loop</a:t>
            </a:r>
          </a:p>
        </p:txBody>
      </p:sp>
      <p:sp>
        <p:nvSpPr>
          <p:cNvPr id="737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300"/>
              <a:t>Last line in </a:t>
            </a:r>
            <a:r>
              <a:rPr lang="en-US" sz="2300" b="1">
                <a:latin typeface="Courier New" pitchFamily="49" charset="0"/>
              </a:rPr>
              <a:t>main.c</a:t>
            </a:r>
            <a:r>
              <a:rPr lang="en-US" sz="2300"/>
              <a:t> for a program using GLUT is the infinite event loop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glutMainLoop();</a:t>
            </a:r>
          </a:p>
          <a:p>
            <a:pPr>
              <a:lnSpc>
                <a:spcPct val="80000"/>
              </a:lnSpc>
            </a:pPr>
            <a:r>
              <a:rPr lang="en-US" sz="2300"/>
              <a:t>In each pass through the event loop, GLUT 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looks at the events in the queue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for each event in the queue, GLUT executes the appropriate callback function if one is defined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if no callback is defined for the event, the event is ignored</a:t>
            </a:r>
          </a:p>
          <a:p>
            <a:pPr>
              <a:lnSpc>
                <a:spcPct val="80000"/>
              </a:lnSpc>
            </a:pPr>
            <a:r>
              <a:rPr lang="en-US" sz="2300"/>
              <a:t>In </a:t>
            </a:r>
            <a:r>
              <a:rPr lang="en-US" sz="2400" b="1">
                <a:latin typeface="Courier New" pitchFamily="49" charset="0"/>
              </a:rPr>
              <a:t>main.c</a:t>
            </a:r>
          </a:p>
          <a:p>
            <a:pPr lvl="1">
              <a:lnSpc>
                <a:spcPct val="80000"/>
              </a:lnSpc>
            </a:pPr>
            <a:r>
              <a:rPr lang="en-US" sz="2000" b="1">
                <a:latin typeface="Courier New" pitchFamily="49" charset="0"/>
              </a:rPr>
              <a:t>glutDisplayFunc(mydisplay)</a:t>
            </a:r>
            <a:r>
              <a:rPr lang="en-US" sz="2000"/>
              <a:t> identifies the function to be executed</a:t>
            </a:r>
          </a:p>
          <a:p>
            <a:pPr lvl="1">
              <a:lnSpc>
                <a:spcPct val="80000"/>
              </a:lnSpc>
            </a:pPr>
            <a:r>
              <a:rPr lang="en-US" sz="2000"/>
              <a:t>Every GLUT program must have a display callback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Posting redisplays</a:t>
            </a: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Many events may invoke the display callback function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Can lead to multiple executions of the display callback on a single pass through the event loop</a:t>
            </a:r>
          </a:p>
          <a:p>
            <a:pPr>
              <a:lnSpc>
                <a:spcPct val="90000"/>
              </a:lnSpc>
            </a:pPr>
            <a:r>
              <a:rPr lang="en-US" sz="2400"/>
              <a:t>We can avoid this problem by instead using</a:t>
            </a:r>
          </a:p>
          <a:p>
            <a:pPr lvl="2">
              <a:lnSpc>
                <a:spcPct val="90000"/>
              </a:lnSpc>
              <a:buFontTx/>
              <a:buNone/>
            </a:pPr>
            <a:r>
              <a:rPr lang="en-US" sz="2400" b="1">
                <a:latin typeface="Courier New" pitchFamily="49" charset="0"/>
              </a:rPr>
              <a:t>glutPostRedisplay();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sz="2400"/>
              <a:t>   which sets a flag. </a:t>
            </a:r>
          </a:p>
          <a:p>
            <a:pPr>
              <a:lnSpc>
                <a:spcPct val="90000"/>
              </a:lnSpc>
            </a:pPr>
            <a:r>
              <a:rPr lang="en-US" sz="2400"/>
              <a:t>GLUT checks to see if the flag is set at the end of the event loop</a:t>
            </a:r>
          </a:p>
          <a:p>
            <a:pPr lvl="1">
              <a:lnSpc>
                <a:spcPct val="90000"/>
              </a:lnSpc>
            </a:pPr>
            <a:r>
              <a:rPr lang="en-US" sz="2200"/>
              <a:t>If set then the display callback function is executed</a:t>
            </a:r>
            <a:endParaRPr lang="en-US" sz="2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Double Buffering</a:t>
            </a:r>
          </a:p>
        </p:txBody>
      </p:sp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2200"/>
              <a:t>Instead of one color buffer, we use two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Front Buffer</a:t>
            </a:r>
            <a:r>
              <a:rPr lang="en-US" sz="1700"/>
              <a:t>: one that is displayed but not written to</a:t>
            </a:r>
          </a:p>
          <a:p>
            <a:pPr lvl="1">
              <a:lnSpc>
                <a:spcPct val="80000"/>
              </a:lnSpc>
            </a:pPr>
            <a:r>
              <a:rPr lang="en-US" sz="1700" b="1"/>
              <a:t>Back Buffer</a:t>
            </a:r>
            <a:r>
              <a:rPr lang="en-US" sz="1700"/>
              <a:t>: one that is written to but not displayed</a:t>
            </a:r>
          </a:p>
          <a:p>
            <a:pPr>
              <a:lnSpc>
                <a:spcPct val="80000"/>
              </a:lnSpc>
            </a:pPr>
            <a:r>
              <a:rPr lang="en-US" sz="2200"/>
              <a:t>Program then requests a double buffer in main.c</a:t>
            </a:r>
          </a:p>
          <a:p>
            <a:pPr lvl="1">
              <a:lnSpc>
                <a:spcPct val="80000"/>
              </a:lnSpc>
            </a:pPr>
            <a:r>
              <a:rPr lang="en-US" sz="1700" b="1">
                <a:latin typeface="Courier New" pitchFamily="49" charset="0"/>
              </a:rPr>
              <a:t>glutInitDisplayMode(GL_RGB | GL_DOUBLE)</a:t>
            </a:r>
          </a:p>
          <a:p>
            <a:pPr lvl="1">
              <a:lnSpc>
                <a:spcPct val="80000"/>
              </a:lnSpc>
            </a:pPr>
            <a:r>
              <a:rPr lang="en-US" sz="1700"/>
              <a:t>At the end of the display callback buffers are swapped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500" b="1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void mydisplay()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	glClear(GL_COLOR_BUFFER_BIT|….)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/* draw graphics here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.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	glutSwapBuffers()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the idle callback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sz="1600"/>
              <a:t>The idle callback is executed whenever there are no events in the event queue</a:t>
            </a:r>
          </a:p>
          <a:p>
            <a:pPr lvl="1">
              <a:lnSpc>
                <a:spcPct val="80000"/>
              </a:lnSpc>
            </a:pPr>
            <a:r>
              <a:rPr lang="en-US" sz="1600" b="1">
                <a:latin typeface="Courier New" pitchFamily="49" charset="0"/>
              </a:rPr>
              <a:t>glutIdleFunc(myidle)</a:t>
            </a:r>
          </a:p>
          <a:p>
            <a:pPr lvl="1">
              <a:lnSpc>
                <a:spcPct val="80000"/>
              </a:lnSpc>
            </a:pPr>
            <a:r>
              <a:rPr lang="en-US" sz="1600"/>
              <a:t>Useful for animations</a:t>
            </a:r>
          </a:p>
          <a:p>
            <a:pPr lvl="1">
              <a:lnSpc>
                <a:spcPct val="80000"/>
              </a:lnSpc>
            </a:pPr>
            <a:endParaRPr lang="en-US" sz="1600"/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void myidle()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/* change something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	t += dt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	glutPostRedisplay();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}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sz="1500" b="1">
              <a:latin typeface="Courier New" pitchFamily="49" charset="0"/>
            </a:endParaRP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Void mydisplay() {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	glClear();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/* draw something that depends on t */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	glutSwapBuffers();</a:t>
            </a:r>
          </a:p>
          <a:p>
            <a:pPr lvl="1">
              <a:lnSpc>
                <a:spcPct val="80000"/>
              </a:lnSpc>
              <a:buFontTx/>
              <a:buNone/>
            </a:pPr>
            <a:r>
              <a:rPr lang="en-US" sz="1500" b="1">
                <a:latin typeface="Courier New" pitchFamily="49" charset="0"/>
              </a:rPr>
              <a:t>}</a:t>
            </a:r>
            <a:endParaRPr lang="en-US" sz="15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Using globals</a:t>
            </a:r>
          </a:p>
        </p:txBody>
      </p:sp>
      <p:sp>
        <p:nvSpPr>
          <p:cNvPr id="7885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/>
              <a:t>The form of all GLUT callbacks is fixed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void </a:t>
            </a:r>
            <a:r>
              <a:rPr lang="en-US" sz="2000" b="1">
                <a:latin typeface="Courier New" pitchFamily="49" charset="0"/>
              </a:rPr>
              <a:t>mydisplay()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void </a:t>
            </a:r>
            <a:r>
              <a:rPr lang="en-US" sz="2000" b="1">
                <a:latin typeface="Courier New" pitchFamily="49" charset="0"/>
              </a:rPr>
              <a:t>mymouse(GLint button, GLint state, GLint x, GLint y)</a:t>
            </a:r>
          </a:p>
          <a:p>
            <a:pPr>
              <a:lnSpc>
                <a:spcPct val="90000"/>
              </a:lnSpc>
            </a:pPr>
            <a:r>
              <a:rPr lang="en-US" sz="2400"/>
              <a:t>Must use globals to pass information to callbacks</a:t>
            </a:r>
          </a:p>
          <a:p>
            <a:pPr>
              <a:lnSpc>
                <a:spcPct val="90000"/>
              </a:lnSpc>
            </a:pPr>
            <a:endParaRPr lang="en-US" sz="2400"/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float t; /*global */</a:t>
            </a:r>
          </a:p>
          <a:p>
            <a:pPr lvl="1">
              <a:lnSpc>
                <a:spcPct val="90000"/>
              </a:lnSpc>
              <a:buFontTx/>
              <a:buNone/>
            </a:pPr>
            <a:endParaRPr lang="en-US" sz="1600" b="1">
              <a:latin typeface="Courier New" pitchFamily="49" charset="0"/>
            </a:endParaRP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void mydisplay()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{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/* draw something that depends on t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sz="1600" b="1">
                <a:latin typeface="Courier New" pitchFamily="49" charset="0"/>
              </a:rPr>
              <a:t>}</a:t>
            </a:r>
            <a:endParaRPr lang="en-US" sz="160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important functions</a:t>
            </a:r>
          </a:p>
        </p:txBody>
      </p:sp>
      <p:sp>
        <p:nvSpPr>
          <p:cNvPr id="798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700"/>
              <a:t>glPushMatrix() / glPopMatrix()</a:t>
            </a:r>
          </a:p>
          <a:p>
            <a:pPr lvl="1"/>
            <a:r>
              <a:rPr lang="en-US" sz="2200"/>
              <a:t>Pushes/pops the transformation matrix onto the matrix stack</a:t>
            </a:r>
          </a:p>
          <a:p>
            <a:r>
              <a:rPr lang="en-US" sz="2700"/>
              <a:t>glLoadIdentity(), glLoadMatrix(), glMultMatrix()</a:t>
            </a:r>
          </a:p>
          <a:p>
            <a:pPr lvl="1"/>
            <a:r>
              <a:rPr lang="en-US" sz="2200"/>
              <a:t>Pushes the matrix onto the matrix stack</a:t>
            </a:r>
          </a:p>
          <a:p>
            <a:r>
              <a:rPr lang="en-US" sz="2700"/>
              <a:t>Chapter 3 of the “Red Book” gives a detailed explanation of transformations</a:t>
            </a:r>
          </a:p>
          <a:p>
            <a:pPr lvl="1"/>
            <a:r>
              <a:rPr lang="en-US" sz="2200" i="1"/>
              <a:t>Jackie Neider, Tom Davis, and Mason Woo, “The OpenGL Programming Guide” (The Red Book)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OpenGL: Setup in Unix</a:t>
            </a:r>
          </a:p>
        </p:txBody>
      </p:sp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Times New Roman" pitchFamily="18" charset="0"/>
              </a:rPr>
              <a:t>Steps to compile the code on Strauss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run following command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setenv LD_LIBRARY_PATH /home/base/usrb/chandrak/640/OpenGL/Mesa-2.6/lib:/usr/openwin/lib:/opt/gcc/lib (</a:t>
            </a:r>
            <a:r>
              <a:rPr lang="en-US" sz="1400" i="1">
                <a:latin typeface="Times New Roman" pitchFamily="18" charset="0"/>
              </a:rPr>
              <a:t>This is present as a comment in the Makefile</a:t>
            </a:r>
            <a:r>
              <a:rPr lang="en-US" sz="1400">
                <a:latin typeface="Times New Roman" pitchFamily="18" charset="0"/>
              </a:rPr>
              <a:t>)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download Makefile and hello.c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compile and run hello.c: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Times New Roman" pitchFamily="18" charset="0"/>
              </a:rPr>
              <a:t>		strauss&gt; gmake -f Makefile_composor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run your code (Use ./hello if path not set properly)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Times New Roman" pitchFamily="18" charset="0"/>
              </a:rPr>
              <a:t>		strauss&gt; hello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endParaRPr lang="en-US" sz="1400">
              <a:latin typeface="Times New Roman" pitchFamily="18" charset="0"/>
            </a:endParaRP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Times New Roman" pitchFamily="18" charset="0"/>
              </a:rPr>
              <a:t>Steps to compile the code on stimpy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run following command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setenv LD_LIBRARY_PATH /usr/local/mesa/lib:/usr/openwin/lib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download Makefile_stimpy and hello.c 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compile and run hello.c: </a:t>
            </a:r>
          </a:p>
          <a:p>
            <a:pPr lvl="1"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Times New Roman" pitchFamily="18" charset="0"/>
              </a:rPr>
              <a:t>		stimpy&gt; gmake -f Makefile_stimpy</a:t>
            </a:r>
          </a:p>
          <a:p>
            <a:pPr>
              <a:lnSpc>
                <a:spcPct val="80000"/>
              </a:lnSpc>
              <a:buFont typeface="Wingdings" pitchFamily="2" charset="2"/>
              <a:buAutoNum type="arabicPeriod"/>
            </a:pPr>
            <a:r>
              <a:rPr lang="en-US" sz="1400">
                <a:latin typeface="Times New Roman" pitchFamily="18" charset="0"/>
              </a:rPr>
              <a:t>run your code (Use ./hello if path not set properly) 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</a:pPr>
            <a:r>
              <a:rPr lang="en-US" sz="1400">
                <a:latin typeface="Times New Roman" pitchFamily="18" charset="0"/>
              </a:rPr>
              <a:t>		stimpy&gt; hello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</a:t>
            </a:r>
            <a:r>
              <a:rPr lang="ru-RU" dirty="0" smtClean="0"/>
              <a:t>Установка в</a:t>
            </a:r>
            <a:r>
              <a:rPr lang="en-US" dirty="0" smtClean="0"/>
              <a:t> </a:t>
            </a:r>
            <a:r>
              <a:rPr lang="en-US" dirty="0"/>
              <a:t>Windows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Первым делом скачиваем </a:t>
            </a:r>
            <a:r>
              <a:rPr lang="ru-RU" sz="2800" dirty="0" smtClean="0"/>
              <a:t>GLUT (</a:t>
            </a:r>
            <a:r>
              <a:rPr lang="ru-RU" sz="2800" dirty="0" err="1" smtClean="0"/>
              <a:t>OpenGL</a:t>
            </a:r>
            <a:r>
              <a:rPr lang="ru-RU" sz="2800" dirty="0" smtClean="0"/>
              <a:t> </a:t>
            </a:r>
            <a:r>
              <a:rPr lang="ru-RU" sz="2800" dirty="0" err="1"/>
              <a:t>Utility</a:t>
            </a:r>
            <a:r>
              <a:rPr lang="ru-RU" sz="2800" dirty="0"/>
              <a:t> </a:t>
            </a:r>
            <a:r>
              <a:rPr lang="ru-RU" sz="2800" dirty="0" err="1"/>
              <a:t>Toolkit</a:t>
            </a:r>
            <a:r>
              <a:rPr lang="ru-RU" sz="2800" dirty="0"/>
              <a:t>) c официального сайта</a:t>
            </a:r>
            <a:r>
              <a:rPr lang="ru-RU" sz="2800" dirty="0" smtClean="0"/>
              <a:t>:</a:t>
            </a:r>
          </a:p>
          <a:p>
            <a:pPr lvl="1">
              <a:lnSpc>
                <a:spcPct val="90000"/>
              </a:lnSpc>
            </a:pPr>
            <a:r>
              <a:rPr lang="en-US" sz="2000" dirty="0" smtClean="0">
                <a:hlinkClick r:id="rId3"/>
              </a:rPr>
              <a:t>http</a:t>
            </a:r>
            <a:r>
              <a:rPr lang="en-US" sz="2000" dirty="0">
                <a:hlinkClick r:id="rId3"/>
              </a:rPr>
              <a:t>://www.opengl.org/resources/libraries/glut.html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ru-RU" sz="2800" dirty="0"/>
              <a:t>Немного ниже на этой странице в </a:t>
            </a:r>
            <a:r>
              <a:rPr lang="ru-RU" sz="2800" dirty="0" err="1"/>
              <a:t>Other</a:t>
            </a:r>
            <a:r>
              <a:rPr lang="ru-RU" sz="2800" dirty="0"/>
              <a:t> GLUT </a:t>
            </a:r>
            <a:r>
              <a:rPr lang="ru-RU" sz="2800" dirty="0" err="1"/>
              <a:t>Information</a:t>
            </a:r>
            <a:r>
              <a:rPr lang="ru-RU" sz="2800" dirty="0"/>
              <a:t>/</a:t>
            </a:r>
            <a:r>
              <a:rPr lang="ru-RU" sz="2800" dirty="0" err="1"/>
              <a:t>Downloads</a:t>
            </a:r>
            <a:r>
              <a:rPr lang="ru-RU" sz="2800" dirty="0"/>
              <a:t> </a:t>
            </a:r>
            <a:r>
              <a:rPr lang="ru-RU" sz="2800" dirty="0" smtClean="0"/>
              <a:t>выбираем</a:t>
            </a:r>
            <a:r>
              <a:rPr lang="en-US" sz="2800" dirty="0" smtClean="0"/>
              <a:t>:</a:t>
            </a:r>
            <a:endParaRPr lang="ru-RU" sz="2800" dirty="0" smtClean="0"/>
          </a:p>
          <a:p>
            <a:pPr lvl="1">
              <a:lnSpc>
                <a:spcPct val="90000"/>
              </a:lnSpc>
            </a:pPr>
            <a:r>
              <a:rPr lang="en-US" sz="2000" dirty="0">
                <a:hlinkClick r:id="rId4"/>
              </a:rPr>
              <a:t>Pre-compiled Win32 for </a:t>
            </a:r>
            <a:r>
              <a:rPr lang="en-US" sz="2000" b="1" dirty="0">
                <a:hlinkClick r:id="rId4"/>
              </a:rPr>
              <a:t>Intel</a:t>
            </a:r>
            <a:r>
              <a:rPr lang="en-US" sz="2000" dirty="0">
                <a:hlinkClick r:id="rId4"/>
              </a:rPr>
              <a:t> GLUT 3.7 DLLs for Windows 95 &amp; </a:t>
            </a:r>
            <a:r>
              <a:rPr lang="en-US" sz="2000" dirty="0" smtClean="0">
                <a:hlinkClick r:id="rId4"/>
              </a:rPr>
              <a:t>NT</a:t>
            </a:r>
            <a:endParaRPr lang="en-US" sz="2000" dirty="0"/>
          </a:p>
          <a:p>
            <a:pPr>
              <a:lnSpc>
                <a:spcPct val="90000"/>
              </a:lnSpc>
            </a:pPr>
            <a:r>
              <a:rPr lang="en-US" sz="2700" dirty="0"/>
              <a:t>Follow the instructions in </a:t>
            </a:r>
          </a:p>
          <a:p>
            <a:pPr lvl="1">
              <a:lnSpc>
                <a:spcPct val="90000"/>
              </a:lnSpc>
            </a:pPr>
            <a:r>
              <a:rPr lang="en-US" sz="2200" dirty="0">
                <a:hlinkClick r:id="rId5"/>
              </a:rPr>
              <a:t>http://www.lighthouse3d.com/opengl/glut/</a:t>
            </a:r>
            <a:endParaRPr lang="en-US" sz="2200" dirty="0"/>
          </a:p>
          <a:p>
            <a:pPr>
              <a:lnSpc>
                <a:spcPct val="90000"/>
              </a:lnSpc>
            </a:pPr>
            <a:r>
              <a:rPr lang="en-US" sz="2700" dirty="0"/>
              <a:t>When creating the Visual C/C++ project, use the console based setup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04088"/>
            <a:ext cx="8229600" cy="1048512"/>
          </a:xfrm>
        </p:spPr>
        <p:txBody>
          <a:bodyPr/>
          <a:lstStyle/>
          <a:p>
            <a:r>
              <a:rPr lang="en-US" dirty="0" smtClean="0"/>
              <a:t>OpenGL </a:t>
            </a:r>
            <a:r>
              <a:rPr lang="ru-RU" dirty="0" smtClean="0"/>
              <a:t>для программиста</a:t>
            </a:r>
            <a:endParaRPr lang="en-US" dirty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Программист использует графическую систему через интерфейс</a:t>
            </a:r>
            <a:r>
              <a:rPr lang="en-US" dirty="0" smtClean="0"/>
              <a:t>: Application </a:t>
            </a:r>
            <a:r>
              <a:rPr lang="en-US" dirty="0"/>
              <a:t>Programmer Interface (API</a:t>
            </a:r>
            <a:r>
              <a:rPr lang="en-US" dirty="0" smtClean="0"/>
              <a:t>)</a:t>
            </a:r>
            <a:r>
              <a:rPr lang="ru-RU" dirty="0" smtClean="0"/>
              <a:t> – </a:t>
            </a:r>
            <a:r>
              <a:rPr lang="en-US" dirty="0" smtClean="0"/>
              <a:t>OpenGL API</a:t>
            </a:r>
            <a:endParaRPr lang="en-US" dirty="0"/>
          </a:p>
          <a:p>
            <a:endParaRPr lang="en-US" dirty="0"/>
          </a:p>
        </p:txBody>
      </p:sp>
      <p:pic>
        <p:nvPicPr>
          <p:cNvPr id="6150" name="Picture 6" descr="an01f2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3429000"/>
            <a:ext cx="7746906" cy="2667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609600"/>
            <a:ext cx="8229600" cy="1066800"/>
          </a:xfrm>
        </p:spPr>
        <p:txBody>
          <a:bodyPr/>
          <a:lstStyle/>
          <a:p>
            <a:r>
              <a:rPr lang="en-US" dirty="0" smtClean="0"/>
              <a:t>OpenGL API </a:t>
            </a:r>
            <a:r>
              <a:rPr lang="ru-RU" dirty="0" smtClean="0"/>
              <a:t>содержит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700" dirty="0" smtClean="0"/>
              <a:t>Функции, которые описывают всё что нужно для формирования изображения</a:t>
            </a:r>
            <a:r>
              <a:rPr lang="en-US" sz="2700" dirty="0" smtClean="0"/>
              <a:t>:</a:t>
            </a:r>
          </a:p>
          <a:p>
            <a:pPr lvl="1"/>
            <a:r>
              <a:rPr lang="ru-RU" dirty="0" smtClean="0"/>
              <a:t>Объекты - </a:t>
            </a:r>
            <a:r>
              <a:rPr lang="en-US" dirty="0" smtClean="0"/>
              <a:t>Objects</a:t>
            </a:r>
          </a:p>
          <a:p>
            <a:pPr lvl="1"/>
            <a:r>
              <a:rPr lang="ru-RU" dirty="0" smtClean="0"/>
              <a:t>Камера, точка зрения, проекция - </a:t>
            </a:r>
            <a:r>
              <a:rPr lang="en-US" dirty="0" smtClean="0"/>
              <a:t>Viewer</a:t>
            </a:r>
            <a:endParaRPr lang="en-US" dirty="0"/>
          </a:p>
          <a:p>
            <a:pPr lvl="1"/>
            <a:r>
              <a:rPr lang="ru-RU" dirty="0" smtClean="0"/>
              <a:t>Источники света - </a:t>
            </a:r>
            <a:r>
              <a:rPr lang="en-US" dirty="0" smtClean="0"/>
              <a:t>Light </a:t>
            </a:r>
            <a:r>
              <a:rPr lang="en-US" dirty="0"/>
              <a:t>Source(s)</a:t>
            </a:r>
          </a:p>
          <a:p>
            <a:pPr lvl="1"/>
            <a:r>
              <a:rPr lang="ru-RU" dirty="0" smtClean="0"/>
              <a:t>Материалы - </a:t>
            </a:r>
            <a:r>
              <a:rPr lang="en-US" dirty="0" smtClean="0"/>
              <a:t>Materials</a:t>
            </a:r>
            <a:endParaRPr lang="en-US" dirty="0"/>
          </a:p>
          <a:p>
            <a:r>
              <a:rPr lang="ru-RU" sz="2700" dirty="0" smtClean="0"/>
              <a:t>Другую информацию</a:t>
            </a:r>
            <a:r>
              <a:rPr lang="en-US" sz="2700" dirty="0" smtClean="0"/>
              <a:t>:</a:t>
            </a:r>
            <a:endParaRPr lang="en-US" sz="2700" dirty="0"/>
          </a:p>
          <a:p>
            <a:pPr lvl="1"/>
            <a:r>
              <a:rPr lang="ru-RU" dirty="0" smtClean="0"/>
              <a:t>Данные от устройств ввода, таких как мышь и клавиатура</a:t>
            </a:r>
            <a:endParaRPr lang="en-US" dirty="0"/>
          </a:p>
          <a:p>
            <a:pPr lvl="1"/>
            <a:r>
              <a:rPr lang="ru-RU" dirty="0" smtClean="0"/>
              <a:t>Возможности графической системы </a:t>
            </a: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28600"/>
            <a:ext cx="8229600" cy="1143000"/>
          </a:xfrm>
        </p:spPr>
        <p:txBody>
          <a:bodyPr/>
          <a:lstStyle/>
          <a:p>
            <a:r>
              <a:rPr lang="ru-RU" dirty="0" smtClean="0"/>
              <a:t>История </a:t>
            </a:r>
            <a:r>
              <a:rPr lang="en-US" dirty="0" smtClean="0"/>
              <a:t>OpenGL</a:t>
            </a:r>
            <a:endParaRPr lang="en-US" dirty="0"/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389120"/>
          </a:xfrm>
          <a:noFill/>
          <a:ln/>
        </p:spPr>
        <p:txBody>
          <a:bodyPr>
            <a:normAutofit fontScale="92500"/>
          </a:bodyPr>
          <a:lstStyle/>
          <a:p>
            <a:r>
              <a:rPr lang="ru-RU" dirty="0" smtClean="0"/>
              <a:t>Компания </a:t>
            </a:r>
            <a:r>
              <a:rPr lang="en-US" dirty="0" smtClean="0"/>
              <a:t>Silicon </a:t>
            </a:r>
            <a:r>
              <a:rPr lang="en-US" dirty="0"/>
              <a:t>Graphics (SGI) </a:t>
            </a:r>
            <a:r>
              <a:rPr lang="ru-RU" dirty="0" smtClean="0"/>
              <a:t>произвела революцию в графических рабочих станциях за счет реализации аппаратной потоковой графики (1982)</a:t>
            </a:r>
            <a:endParaRPr lang="en-US" dirty="0"/>
          </a:p>
          <a:p>
            <a:r>
              <a:rPr lang="ru-RU" dirty="0" smtClean="0"/>
              <a:t>Для графической библиотеки прикладные программисты использовали библиотеку под названием GL</a:t>
            </a:r>
          </a:p>
          <a:p>
            <a:r>
              <a:rPr lang="ru-RU" sz="2400" dirty="0" err="1" smtClean="0"/>
              <a:t>OpenGL</a:t>
            </a:r>
            <a:r>
              <a:rPr lang="ru-RU" sz="2400" dirty="0" smtClean="0"/>
              <a:t> 2.0</a:t>
            </a:r>
            <a:r>
              <a:rPr lang="en-US" sz="2400" dirty="0" smtClean="0"/>
              <a:t> – </a:t>
            </a:r>
            <a:r>
              <a:rPr lang="ru-RU" sz="2400" dirty="0" smtClean="0"/>
              <a:t>сентябрь 2001 года - 3DLabs</a:t>
            </a:r>
          </a:p>
          <a:p>
            <a:r>
              <a:rPr lang="ru-RU" sz="2400" dirty="0" err="1" smtClean="0"/>
              <a:t>OpenGL</a:t>
            </a:r>
            <a:r>
              <a:rPr lang="ru-RU" sz="2400" dirty="0" smtClean="0"/>
              <a:t> 3.0 - 11 августа 2008 года</a:t>
            </a:r>
            <a:endParaRPr lang="en-US" sz="2400" dirty="0" smtClean="0"/>
          </a:p>
          <a:p>
            <a:r>
              <a:rPr lang="ru-RU" sz="2400" dirty="0" err="1" smtClean="0"/>
              <a:t>OpenGL</a:t>
            </a:r>
            <a:r>
              <a:rPr lang="ru-RU" sz="2400" dirty="0" smtClean="0"/>
              <a:t> 3.1 - 24 марта 2009 года</a:t>
            </a:r>
          </a:p>
          <a:p>
            <a:r>
              <a:rPr lang="ru-RU" sz="2400" dirty="0" err="1" smtClean="0"/>
              <a:t>OpenGL</a:t>
            </a:r>
            <a:r>
              <a:rPr lang="ru-RU" sz="2400" dirty="0" smtClean="0"/>
              <a:t> 3.2 - 3 августа 2009 года </a:t>
            </a:r>
          </a:p>
          <a:p>
            <a:r>
              <a:rPr lang="ru-RU" sz="2400" dirty="0" err="1" smtClean="0"/>
              <a:t>OpenGL</a:t>
            </a:r>
            <a:r>
              <a:rPr lang="ru-RU" sz="2400" dirty="0" smtClean="0"/>
              <a:t> 4.0 - 11 марта 2010 года </a:t>
            </a:r>
          </a:p>
          <a:p>
            <a:endParaRPr lang="en-US"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OpenGL: </a:t>
            </a:r>
            <a:r>
              <a:rPr lang="ru-RU" dirty="0" smtClean="0"/>
              <a:t>особенности</a:t>
            </a:r>
            <a:endParaRPr 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lnSpc>
                <a:spcPct val="90000"/>
              </a:lnSpc>
            </a:pPr>
            <a:r>
              <a:rPr lang="ru-RU" dirty="0"/>
              <a:t>Характерными особенностями </a:t>
            </a:r>
            <a:r>
              <a:rPr lang="ru-RU" dirty="0" err="1"/>
              <a:t>OpenGL</a:t>
            </a:r>
            <a:r>
              <a:rPr lang="ru-RU" dirty="0"/>
              <a:t>, которые обеспечили распространение и развитие этого графического стандарта, являются</a:t>
            </a:r>
            <a:r>
              <a:rPr lang="ru-RU" dirty="0" smtClean="0"/>
              <a:t>: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b="1" dirty="0" smtClean="0"/>
              <a:t>Лёгкость применения</a:t>
            </a:r>
            <a:r>
              <a:rPr lang="en-US" b="1" dirty="0" smtClean="0"/>
              <a:t>:</a:t>
            </a:r>
            <a:r>
              <a:rPr lang="ru-RU" dirty="0" smtClean="0"/>
              <a:t> </a:t>
            </a:r>
            <a:r>
              <a:rPr lang="en-US" dirty="0" smtClean="0"/>
              <a:t>c</a:t>
            </a:r>
            <a:r>
              <a:rPr lang="ru-RU" dirty="0" err="1" smtClean="0"/>
              <a:t>тандарт</a:t>
            </a:r>
            <a:r>
              <a:rPr lang="ru-RU" dirty="0" smtClean="0"/>
              <a:t> </a:t>
            </a:r>
            <a:r>
              <a:rPr lang="ru-RU" dirty="0" err="1"/>
              <a:t>OpenGL</a:t>
            </a:r>
            <a:r>
              <a:rPr lang="ru-RU" dirty="0"/>
              <a:t> имеет продуманную структуру и интуитивно понятный интерфейс, что позволяет с меньшими затратами создавать эффективные приложения, содержащие меньше строк кода, чем с использованием других графических библиотек. Необходимые функции для обеспечения совместимости с различным оборудованием реализованы на уровне библиотеки и значительно упрощают разработку приложений.</a:t>
            </a:r>
            <a:endParaRPr lang="ru-RU" dirty="0" smtClean="0"/>
          </a:p>
          <a:p>
            <a:pPr lvl="1">
              <a:lnSpc>
                <a:spcPct val="90000"/>
              </a:lnSpc>
            </a:pPr>
            <a:r>
              <a:rPr lang="ru-RU" b="1" dirty="0" smtClean="0"/>
              <a:t>Стабильность</a:t>
            </a:r>
            <a:r>
              <a:rPr lang="en-US" b="1" dirty="0" smtClean="0"/>
              <a:t>:</a:t>
            </a:r>
            <a:r>
              <a:rPr lang="ru-RU" dirty="0" smtClean="0"/>
              <a:t> д</a:t>
            </a:r>
            <a:r>
              <a:rPr lang="ru-RU" dirty="0" smtClean="0"/>
              <a:t>ополнения </a:t>
            </a:r>
            <a:r>
              <a:rPr lang="ru-RU" dirty="0"/>
              <a:t>и изменения в стандарте реализуются таким образом, чтобы сохранить совместимость с разработанным ранее программным </a:t>
            </a:r>
            <a:r>
              <a:rPr lang="ru-RU" dirty="0" smtClean="0"/>
              <a:t>обеспечением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ru-RU" dirty="0"/>
              <a:t>Достаточно близко к оборудованию, чтобы получить отличную производительность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Focus on rendering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Omitted windowing and input to avoid window system dependencies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OpenGL Evolution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/>
              <a:t>Controlled by an Architectural Review Board (ARB)</a:t>
            </a:r>
          </a:p>
          <a:p>
            <a:pPr lvl="1">
              <a:lnSpc>
                <a:spcPct val="90000"/>
              </a:lnSpc>
            </a:pPr>
            <a:r>
              <a:rPr lang="en-US"/>
              <a:t>Members include SGI, Microsoft, Nvidia, HP, 3DLabs, IBM,…….</a:t>
            </a:r>
          </a:p>
          <a:p>
            <a:pPr lvl="1">
              <a:lnSpc>
                <a:spcPct val="90000"/>
              </a:lnSpc>
            </a:pPr>
            <a:r>
              <a:rPr lang="en-US"/>
              <a:t>Relatively stable (present version 2.0)</a:t>
            </a:r>
          </a:p>
          <a:p>
            <a:pPr lvl="2">
              <a:lnSpc>
                <a:spcPct val="90000"/>
              </a:lnSpc>
            </a:pPr>
            <a:r>
              <a:rPr lang="en-US"/>
              <a:t>Evolution reflects new hardware capabilities</a:t>
            </a:r>
          </a:p>
          <a:p>
            <a:pPr lvl="3">
              <a:lnSpc>
                <a:spcPct val="90000"/>
              </a:lnSpc>
            </a:pPr>
            <a:r>
              <a:rPr lang="en-US" b="1"/>
              <a:t>3D texture mapping and texture objects</a:t>
            </a:r>
          </a:p>
          <a:p>
            <a:pPr lvl="3">
              <a:lnSpc>
                <a:spcPct val="90000"/>
              </a:lnSpc>
            </a:pPr>
            <a:r>
              <a:rPr lang="en-US" b="1"/>
              <a:t>Vertex programs</a:t>
            </a:r>
          </a:p>
          <a:p>
            <a:pPr lvl="1">
              <a:lnSpc>
                <a:spcPct val="90000"/>
              </a:lnSpc>
            </a:pPr>
            <a:r>
              <a:rPr lang="en-US"/>
              <a:t>Allows for platform specific features through extensions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OpenGL </a:t>
            </a:r>
            <a:r>
              <a:rPr lang="ru-RU" dirty="0" smtClean="0"/>
              <a:t>библиотеки</a:t>
            </a: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700" b="1" dirty="0"/>
              <a:t>GL </a:t>
            </a:r>
            <a:r>
              <a:rPr lang="en-US" sz="2700" dirty="0"/>
              <a:t>(</a:t>
            </a:r>
            <a:r>
              <a:rPr lang="en-US" sz="2700" b="1" dirty="0"/>
              <a:t>G</a:t>
            </a:r>
            <a:r>
              <a:rPr lang="en-US" sz="2700" dirty="0"/>
              <a:t>raphics</a:t>
            </a:r>
            <a:r>
              <a:rPr lang="en-US" sz="2700" b="1" dirty="0"/>
              <a:t> L</a:t>
            </a:r>
            <a:r>
              <a:rPr lang="en-US" sz="2700" dirty="0"/>
              <a:t>ibrary): </a:t>
            </a:r>
            <a:r>
              <a:rPr lang="ru-RU" sz="2700" dirty="0"/>
              <a:t>Библиотека </a:t>
            </a:r>
            <a:r>
              <a:rPr lang="ru-RU" sz="2700" dirty="0" smtClean="0"/>
              <a:t>2D и 3D </a:t>
            </a:r>
            <a:r>
              <a:rPr lang="ru-RU" sz="2700" dirty="0"/>
              <a:t>примитивов </a:t>
            </a:r>
            <a:r>
              <a:rPr lang="ru-RU" sz="2700" dirty="0" smtClean="0"/>
              <a:t>и операций</a:t>
            </a:r>
            <a:endParaRPr lang="en-US" sz="2200" dirty="0" smtClean="0"/>
          </a:p>
          <a:p>
            <a:pPr lvl="1"/>
            <a:r>
              <a:rPr lang="en-US" sz="2000" dirty="0"/>
              <a:t>API </a:t>
            </a:r>
            <a:r>
              <a:rPr lang="en-US" sz="2000" dirty="0" smtClean="0"/>
              <a:t> </a:t>
            </a:r>
            <a:r>
              <a:rPr lang="ru-RU" sz="2000" dirty="0" smtClean="0"/>
              <a:t>для аппаратного </a:t>
            </a:r>
            <a:r>
              <a:rPr lang="en-US" sz="2000" dirty="0" smtClean="0"/>
              <a:t>3D </a:t>
            </a:r>
            <a:r>
              <a:rPr lang="ru-RU" sz="2000" dirty="0" smtClean="0"/>
              <a:t>ускорения</a:t>
            </a:r>
            <a:r>
              <a:rPr lang="en-US" sz="2000" dirty="0" smtClean="0"/>
              <a:t> </a:t>
            </a:r>
            <a:endParaRPr lang="en-US" sz="2000" dirty="0"/>
          </a:p>
          <a:p>
            <a:r>
              <a:rPr lang="en-US" sz="2700" b="1" dirty="0"/>
              <a:t>GLU </a:t>
            </a:r>
            <a:r>
              <a:rPr lang="en-US" sz="2700" dirty="0"/>
              <a:t>(</a:t>
            </a:r>
            <a:r>
              <a:rPr lang="en-US" sz="2700" b="1" dirty="0"/>
              <a:t>GL U</a:t>
            </a:r>
            <a:r>
              <a:rPr lang="en-US" sz="2700" dirty="0"/>
              <a:t>tilities): </a:t>
            </a:r>
            <a:r>
              <a:rPr lang="ru-RU" sz="2700" dirty="0"/>
              <a:t>Различные функции, касающиеся установки камеры и </a:t>
            </a:r>
            <a:r>
              <a:rPr lang="ru-RU" sz="2700" dirty="0" smtClean="0"/>
              <a:t>высокоуровнего описания элементов сцены</a:t>
            </a:r>
            <a:endParaRPr lang="en-US" sz="2700" dirty="0" smtClean="0"/>
          </a:p>
          <a:p>
            <a:r>
              <a:rPr lang="en-US" sz="2700" b="1" dirty="0" smtClean="0"/>
              <a:t>GLUT </a:t>
            </a:r>
            <a:r>
              <a:rPr lang="en-US" sz="2700" dirty="0" smtClean="0"/>
              <a:t>(</a:t>
            </a:r>
            <a:r>
              <a:rPr lang="en-US" sz="2700" b="1" dirty="0" smtClean="0"/>
              <a:t>GL U</a:t>
            </a:r>
            <a:r>
              <a:rPr lang="en-US" sz="2700" dirty="0" smtClean="0"/>
              <a:t>tility</a:t>
            </a:r>
            <a:r>
              <a:rPr lang="en-US" sz="2700" b="1" dirty="0" smtClean="0"/>
              <a:t> T</a:t>
            </a:r>
            <a:r>
              <a:rPr lang="en-US" sz="2700" dirty="0" smtClean="0"/>
              <a:t>oolkit): </a:t>
            </a:r>
            <a:r>
              <a:rPr lang="ru-RU" sz="2700" dirty="0"/>
              <a:t>Н</a:t>
            </a:r>
            <a:r>
              <a:rPr lang="ru-RU" sz="2700" dirty="0" smtClean="0"/>
              <a:t>езависимый от операционной системы </a:t>
            </a:r>
            <a:r>
              <a:rPr lang="ru-RU" sz="2700" dirty="0"/>
              <a:t>инструментарий с </a:t>
            </a:r>
            <a:r>
              <a:rPr lang="ru-RU" sz="2700" dirty="0" smtClean="0"/>
              <a:t>полезными функциями (в </a:t>
            </a:r>
            <a:r>
              <a:rPr lang="ru-RU" sz="2700" dirty="0"/>
              <a:t>основном, </a:t>
            </a:r>
            <a:r>
              <a:rPr lang="ru-RU" sz="2700" dirty="0" smtClean="0"/>
              <a:t>для реализации пользовательского интерфейса)</a:t>
            </a:r>
            <a:endParaRPr lang="en-US" sz="2700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Y \] 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3.875"/>
  <p:tag name="PICTUREFILESIZE" val="46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Z \] 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2"/>
  <p:tag name="PICTUREFILESIZE" val="46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OURCE" val="\documentclass{slides}\pagestyle{empty}&#10;\begin{document}&#10;\small&#10;\[ X \] &#10;\end{document}&#10;"/>
  <p:tag name="EXTERNALNAME" val="txp_fig"/>
  <p:tag name="BLEND" val="False"/>
  <p:tag name="TRANSPARENT" val="True"/>
  <p:tag name="KEEPFILES" val="False"/>
  <p:tag name="DEBUGPAUSE" val="False"/>
  <p:tag name="RESOLUTION" val="300"/>
  <p:tag name="TIMEOUT" val="15"/>
  <p:tag name="BITMAPFORMAT" val="bmpmono"/>
  <p:tag name="DEBUGINTERACTIVE" val="True"/>
  <p:tag name="ORIGWIDTH" val="14.875"/>
  <p:tag name="PICTUREFILESIZE" val="462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Поток">
  <a:themeElements>
    <a:clrScheme name="Другая 1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04617B"/>
      </a:hlink>
      <a:folHlink>
        <a:srgbClr val="85DFD0"/>
      </a:folHlink>
    </a:clrScheme>
    <a:fontScheme name="Поток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Поток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551</TotalTime>
  <Words>1553</Words>
  <Application>Microsoft Office PowerPoint</Application>
  <PresentationFormat>Экран (4:3)</PresentationFormat>
  <Paragraphs>368</Paragraphs>
  <Slides>37</Slides>
  <Notes>36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37</vt:i4>
      </vt:variant>
    </vt:vector>
  </HeadingPairs>
  <TitlesOfParts>
    <vt:vector size="38" baseType="lpstr">
      <vt:lpstr>Поток</vt:lpstr>
      <vt:lpstr>Знакомство с OpenGL</vt:lpstr>
      <vt:lpstr>Использованные источники</vt:lpstr>
      <vt:lpstr>OpenGL - Open Graphics Library</vt:lpstr>
      <vt:lpstr>OpenGL для программиста</vt:lpstr>
      <vt:lpstr>OpenGL API содержит:</vt:lpstr>
      <vt:lpstr>История OpenGL</vt:lpstr>
      <vt:lpstr>OpenGL: особенности</vt:lpstr>
      <vt:lpstr>OpenGL Evolution</vt:lpstr>
      <vt:lpstr>OpenGL библиотеки</vt:lpstr>
      <vt:lpstr>Структура приложения OpenGL</vt:lpstr>
      <vt:lpstr>Lack of Object Orientation</vt:lpstr>
      <vt:lpstr>Формат имени функций OpenGL</vt:lpstr>
      <vt:lpstr>simple.c – пример программы</vt:lpstr>
      <vt:lpstr>Event Loop</vt:lpstr>
      <vt:lpstr>Default parameters</vt:lpstr>
      <vt:lpstr>OpenGL камера</vt:lpstr>
      <vt:lpstr>Системы координат</vt:lpstr>
      <vt:lpstr>Преобразования в OpenGL</vt:lpstr>
      <vt:lpstr>Преобразования модели/представления</vt:lpstr>
      <vt:lpstr>Преобразования Model/View</vt:lpstr>
      <vt:lpstr>Преобразования проекции</vt:lpstr>
      <vt:lpstr>Projection Transformation</vt:lpstr>
      <vt:lpstr>Program Structure</vt:lpstr>
      <vt:lpstr>simple.c revisited</vt:lpstr>
      <vt:lpstr>GLUT functions</vt:lpstr>
      <vt:lpstr>Window Initialization</vt:lpstr>
      <vt:lpstr>Display callback function</vt:lpstr>
      <vt:lpstr>Input and Interaction</vt:lpstr>
      <vt:lpstr>Callbacks</vt:lpstr>
      <vt:lpstr>GLUT event loop</vt:lpstr>
      <vt:lpstr>Posting redisplays</vt:lpstr>
      <vt:lpstr>Double Buffering</vt:lpstr>
      <vt:lpstr>Using the idle callback</vt:lpstr>
      <vt:lpstr>Using globals</vt:lpstr>
      <vt:lpstr>Other important functions</vt:lpstr>
      <vt:lpstr>OpenGL: Setup in Unix</vt:lpstr>
      <vt:lpstr>OpenGL: Установка в Windows</vt:lpstr>
    </vt:vector>
  </TitlesOfParts>
  <Company>University of Delaware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OpenGL</dc:title>
  <dc:creator>Mani Thomas</dc:creator>
  <cp:lastModifiedBy>Денис Степулёнок</cp:lastModifiedBy>
  <cp:revision>136</cp:revision>
  <dcterms:created xsi:type="dcterms:W3CDTF">2005-09-03T01:06:46Z</dcterms:created>
  <dcterms:modified xsi:type="dcterms:W3CDTF">2013-11-27T11:32:33Z</dcterms:modified>
</cp:coreProperties>
</file>