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56" r:id="rId2"/>
    <p:sldId id="273" r:id="rId3"/>
    <p:sldId id="257" r:id="rId4"/>
    <p:sldId id="271" r:id="rId5"/>
    <p:sldId id="272" r:id="rId6"/>
    <p:sldId id="258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CC00"/>
    <a:srgbClr val="FFFF00"/>
    <a:srgbClr val="3399FF"/>
    <a:srgbClr val="FF3300"/>
    <a:srgbClr val="FF9933"/>
    <a:srgbClr val="6699FF"/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7868" autoAdjust="0"/>
  </p:normalViewPr>
  <p:slideViewPr>
    <p:cSldViewPr>
      <p:cViewPr varScale="1">
        <p:scale>
          <a:sx n="64" d="100"/>
          <a:sy n="64" d="100"/>
        </p:scale>
        <p:origin x="-15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8EF1DDF-7F37-457F-BC46-ADA4B0AA93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4CE83-4C3D-43AF-B33B-D6F1FDC571E4}" type="slidenum">
              <a:rPr lang="ru-RU"/>
              <a:pPr/>
              <a:t>9</a:t>
            </a:fld>
            <a:endParaRPr 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Несмотря на широкое применение колористики в самых различных областях науки и практики, сложность описания цвета осталась непреодолимым препятствием на пути создания единой, приемлемой для всех потребителей цветовой модели. Поэтому в архитектуре, изобразительном искусстве, фотографии и компьютерной графике используется множество специализированных цветовых моделей, исторически закрепившихся в обособленных кругах профессионалов. Более того, практически  каждая из принятых моделей имеет целый ряд толкований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997DF-DE2A-4E1E-B601-A762004F4B79}" type="slidenum">
              <a:rPr lang="ru-RU"/>
              <a:pPr/>
              <a:t>10</a:t>
            </a:fld>
            <a:endParaRPr lang="ru-R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ru-RU" i="1" smtClean="0">
                <a:solidFill>
                  <a:schemeClr val="accent2"/>
                </a:solidFill>
              </a:rPr>
              <a:t>Устройства ввода графической информации (сканер, цифровая камера) и устройство вывода (монитор) работают</a:t>
            </a:r>
            <a:r>
              <a:rPr lang="en-US" i="1" smtClean="0">
                <a:solidFill>
                  <a:schemeClr val="accent2"/>
                </a:solidFill>
              </a:rPr>
              <a:t> </a:t>
            </a:r>
            <a:r>
              <a:rPr lang="ru-RU" i="1" smtClean="0">
                <a:solidFill>
                  <a:schemeClr val="accent2"/>
                </a:solidFill>
              </a:rPr>
              <a:t>именно в этой модели. </a:t>
            </a:r>
          </a:p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9F281-1AE1-44D8-8364-CF7287965AA7}" type="slidenum">
              <a:rPr lang="ru-RU"/>
              <a:pPr/>
              <a:t>11</a:t>
            </a:fld>
            <a:endParaRPr lang="ru-R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522CA-A53C-4FC6-8A18-D9D7038CB8FE}" type="slidenum">
              <a:rPr lang="ru-RU"/>
              <a:pPr/>
              <a:t>12</a:t>
            </a:fld>
            <a:endParaRPr lang="ru-RU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7476FE-E9FE-4B76-B74E-EEE4B3C7DF66}" type="slidenum">
              <a:rPr lang="ru-RU"/>
              <a:pPr/>
              <a:t>13</a:t>
            </a:fld>
            <a:endParaRPr lang="ru-RU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59E23-6E88-4B1F-93F4-B5C7A1FBBD12}" type="slidenum">
              <a:rPr lang="ru-RU"/>
              <a:pPr/>
              <a:t>14</a:t>
            </a:fld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37DFF08-1DB9-41B9-BCF8-BB87C193F3A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B04E9-AA85-485F-A02C-2DB52164C8B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A93E3-6681-482F-B113-64DED938FC9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8B8AF-1025-4744-965F-A97689C419B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2D503CF-9D01-45C2-9D13-33E9AB8BCDE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E5DFB2F-1B5D-4919-86FD-C113DDBC98F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49C6C3-DECD-474C-9F74-DDF24F027F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217A7-F5A5-44FC-8685-238C8632E1C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2EB6EE4-3379-4B48-A296-6E4DED90640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C714A-04F2-4062-9B59-53F0A612400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8B1ABB0-6B7E-4357-8EB6-403E16B773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21CE6F01-05AC-4CC4-B457-56CD6EF9602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255461-3AE5-43A3-9A48-D59BC2D2C45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den/comp_grap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00042"/>
            <a:ext cx="9144000" cy="2571768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ru-RU" sz="6600" b="1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ru-RU" sz="6600" b="1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ru-RU" sz="6600" b="1" dirty="0" smtClean="0">
                <a:solidFill>
                  <a:schemeClr val="bg1"/>
                </a:solidFill>
                <a:latin typeface="Verdana" pitchFamily="34" charset="0"/>
              </a:rPr>
              <a:t>Компьютерная</a:t>
            </a:r>
            <a:br>
              <a:rPr lang="ru-RU" sz="6600" b="1" dirty="0" smtClean="0">
                <a:solidFill>
                  <a:schemeClr val="bg1"/>
                </a:solidFill>
                <a:latin typeface="Verdana" pitchFamily="34" charset="0"/>
              </a:rPr>
            </a:br>
            <a:r>
              <a:rPr lang="ru-RU" sz="6600" b="1" dirty="0" smtClean="0">
                <a:solidFill>
                  <a:schemeClr val="bg1"/>
                </a:solidFill>
                <a:latin typeface="Verdana" pitchFamily="34" charset="0"/>
              </a:rPr>
              <a:t>графика</a:t>
            </a:r>
            <a: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  <a:t/>
            </a:r>
            <a:br>
              <a:rPr lang="ru-RU" sz="6600" dirty="0" smtClean="0">
                <a:solidFill>
                  <a:schemeClr val="bg1"/>
                </a:solidFill>
                <a:latin typeface="Verdana" pitchFamily="34" charset="0"/>
              </a:rPr>
            </a:br>
            <a:endParaRPr lang="ru-RU" sz="5400" b="1" dirty="0" smtClean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48101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dirty="0" smtClean="0">
                <a:hlinkClick r:id="rId2"/>
              </a:rPr>
              <a:t>https://github.com/stden/comp_graph</a:t>
            </a:r>
            <a:endParaRPr lang="ru-RU" sz="2400" dirty="0">
              <a:latin typeface="Verdana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91880" y="4149080"/>
            <a:ext cx="3143272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+mj-lt"/>
              </a:rPr>
              <a:t>4 лабораторные работы</a:t>
            </a:r>
            <a:endParaRPr lang="ru-RU" sz="2400" b="1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91880" y="5157192"/>
            <a:ext cx="3143272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latin typeface="+mj-lt"/>
              </a:rPr>
              <a:t>Задачи </a:t>
            </a:r>
            <a:endParaRPr lang="ru-RU" sz="2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txBody>
          <a:bodyPr/>
          <a:lstStyle/>
          <a:p>
            <a:pPr algn="l" eaLnBrk="1" hangingPunct="1"/>
            <a:r>
              <a:rPr lang="ru-RU" b="1" smtClean="0">
                <a:solidFill>
                  <a:schemeClr val="bg1"/>
                </a:solidFill>
              </a:rPr>
              <a:t>   Модель</a:t>
            </a:r>
            <a:r>
              <a:rPr lang="ru-RU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R</a:t>
            </a:r>
            <a:r>
              <a:rPr lang="en-US" b="1" smtClean="0">
                <a:solidFill>
                  <a:srgbClr val="33CC33"/>
                </a:solidFill>
              </a:rPr>
              <a:t>G</a:t>
            </a:r>
            <a:r>
              <a:rPr lang="en-US" b="1" smtClean="0">
                <a:solidFill>
                  <a:srgbClr val="0000FF"/>
                </a:solidFill>
              </a:rPr>
              <a:t>B</a:t>
            </a:r>
            <a:endParaRPr lang="ru-RU" b="1" smtClean="0">
              <a:solidFill>
                <a:srgbClr val="0000FF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76600" y="1341438"/>
            <a:ext cx="5867400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Модель </a:t>
            </a:r>
            <a:r>
              <a:rPr lang="ru-RU" b="1"/>
              <a:t>RGB</a:t>
            </a:r>
            <a:r>
              <a:rPr lang="ru-RU"/>
              <a:t> (Red Green Blue ) описывает излучаемые цвета и образована на трех базовых цветах: красном (red), зеленом (green) и синем (blue). </a:t>
            </a:r>
            <a:endParaRPr lang="en-US"/>
          </a:p>
          <a:p>
            <a:pPr>
              <a:spcBef>
                <a:spcPct val="50000"/>
              </a:spcBef>
            </a:pPr>
            <a:r>
              <a:rPr lang="ru-RU"/>
              <a:t>Обычно ее называют моделью </a:t>
            </a:r>
            <a:r>
              <a:rPr lang="ru-RU" b="1"/>
              <a:t>аддитивных основных цветов</a:t>
            </a:r>
            <a:r>
              <a:rPr lang="ru-RU"/>
              <a:t>. Все цвета образуются смешиванием этих трех основных в разных пропорциях (т. е. с разными яркостями). При смешении двух лучей основных цветов, результирующий цвет будет светлее составляющих.</a:t>
            </a:r>
            <a:endParaRPr lang="en-US"/>
          </a:p>
          <a:p>
            <a:pPr>
              <a:spcBef>
                <a:spcPct val="50000"/>
              </a:spcBef>
            </a:pPr>
            <a:r>
              <a:rPr lang="ru-RU"/>
              <a:t>Яркость каждого базового цвета может принимать значения от </a:t>
            </a:r>
            <a:r>
              <a:rPr lang="ru-RU" b="1"/>
              <a:t>0</a:t>
            </a:r>
            <a:r>
              <a:rPr lang="ru-RU"/>
              <a:t> до</a:t>
            </a:r>
            <a:r>
              <a:rPr lang="ru-RU" b="1"/>
              <a:t> 255</a:t>
            </a:r>
            <a:r>
              <a:rPr lang="ru-RU"/>
              <a:t> (</a:t>
            </a:r>
            <a:r>
              <a:rPr lang="ru-RU" b="1"/>
              <a:t>256</a:t>
            </a:r>
            <a:r>
              <a:rPr lang="ru-RU"/>
              <a:t> значений), таким образом, модель позволяет кодировать 256</a:t>
            </a:r>
            <a:r>
              <a:rPr lang="ru-RU" baseline="50000"/>
              <a:t>3</a:t>
            </a:r>
            <a:r>
              <a:rPr lang="ru-RU"/>
              <a:t> или около 16,7 млн цветов.  </a:t>
            </a:r>
            <a:endParaRPr lang="en-US"/>
          </a:p>
        </p:txBody>
      </p:sp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323850" y="3213100"/>
            <a:ext cx="3311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Цветовые модели могут быть</a:t>
            </a:r>
          </a:p>
        </p:txBody>
      </p:sp>
      <p:pic>
        <p:nvPicPr>
          <p:cNvPr id="9221" name="Picture 8" descr="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38" y="1344613"/>
            <a:ext cx="28575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50825" y="4221163"/>
            <a:ext cx="2952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 sz="1400" i="1">
              <a:solidFill>
                <a:schemeClr val="accent2"/>
              </a:solidFill>
            </a:endParaRPr>
          </a:p>
        </p:txBody>
      </p:sp>
      <p:sp>
        <p:nvSpPr>
          <p:cNvPr id="9223" name="Text Box 96"/>
          <p:cNvSpPr txBox="1">
            <a:spLocks noChangeArrowheads="1"/>
          </p:cNvSpPr>
          <p:nvPr/>
        </p:nvSpPr>
        <p:spPr bwMode="auto">
          <a:xfrm>
            <a:off x="250825" y="4378325"/>
            <a:ext cx="2879725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i="1" dirty="0"/>
              <a:t>Модель является </a:t>
            </a:r>
            <a:r>
              <a:rPr lang="ru-RU" sz="1400" b="1" i="1" dirty="0"/>
              <a:t>аппаратно-зависимой</a:t>
            </a:r>
            <a:r>
              <a:rPr lang="ru-RU" sz="1400" i="1" dirty="0"/>
              <a:t>, так как значения базовых цветов (а также точка белого) определяются качеством примененного в вашем мониторе люминофора. </a:t>
            </a:r>
            <a:endParaRPr lang="en-US" sz="1400" i="1" dirty="0"/>
          </a:p>
          <a:p>
            <a:pPr>
              <a:spcBef>
                <a:spcPct val="50000"/>
              </a:spcBef>
            </a:pPr>
            <a:r>
              <a:rPr lang="ru-RU" sz="1400" i="1" dirty="0"/>
              <a:t>В результате на разных мониторах одно и то же изображение выглядит неодинаково.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chemeClr val="tx1"/>
          </a:solidFill>
        </p:spPr>
        <p:txBody>
          <a:bodyPr/>
          <a:lstStyle/>
          <a:p>
            <a:pPr algn="l" eaLnBrk="1" hangingPunct="1"/>
            <a:r>
              <a:rPr lang="ru-RU" b="1" smtClean="0">
                <a:solidFill>
                  <a:schemeClr val="bg1"/>
                </a:solidFill>
              </a:rPr>
              <a:t>   Модель</a:t>
            </a:r>
            <a:r>
              <a:rPr lang="ru-RU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R</a:t>
            </a:r>
            <a:r>
              <a:rPr lang="en-US" b="1" smtClean="0">
                <a:solidFill>
                  <a:srgbClr val="33CC33"/>
                </a:solidFill>
              </a:rPr>
              <a:t>G</a:t>
            </a:r>
            <a:r>
              <a:rPr lang="en-US" b="1" smtClean="0">
                <a:solidFill>
                  <a:srgbClr val="0000FF"/>
                </a:solidFill>
              </a:rPr>
              <a:t>B</a:t>
            </a:r>
            <a:endParaRPr lang="ru-RU" b="1" smtClean="0">
              <a:solidFill>
                <a:srgbClr val="0000FF"/>
              </a:solidFill>
            </a:endParaRPr>
          </a:p>
        </p:txBody>
      </p:sp>
      <p:graphicFrame>
        <p:nvGraphicFramePr>
          <p:cNvPr id="17594" name="Group 186"/>
          <p:cNvGraphicFramePr>
            <a:graphicFrameLocks noGrp="1"/>
          </p:cNvGraphicFramePr>
          <p:nvPr>
            <p:ph type="tbl" idx="1"/>
          </p:nvPr>
        </p:nvGraphicFramePr>
        <p:xfrm>
          <a:off x="3492500" y="1412875"/>
          <a:ext cx="5400675" cy="5184776"/>
        </p:xfrm>
        <a:graphic>
          <a:graphicData uri="http://schemas.openxmlformats.org/drawingml/2006/table">
            <a:tbl>
              <a:tblPr/>
              <a:tblGrid>
                <a:gridCol w="2952750"/>
                <a:gridCol w="814388"/>
                <a:gridCol w="817562"/>
                <a:gridCol w="815975"/>
              </a:tblGrid>
              <a:tr h="620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Цвет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CC33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Красный (red)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Зеленый (green)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Синий (blue)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Фуксин (magenta)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Голубой (cyan)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Желтый (yellow)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Белый (white)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Черный (black)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95" name="Picture 187" descr="RG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638" y="1344613"/>
            <a:ext cx="285750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 eaLnBrk="1" hangingPunct="1"/>
            <a:r>
              <a:rPr lang="ru-RU" b="1" dirty="0" smtClean="0">
                <a:solidFill>
                  <a:schemeClr val="bg2"/>
                </a:solidFill>
              </a:rPr>
              <a:t>   </a:t>
            </a:r>
            <a:r>
              <a:rPr lang="ru-RU" b="1" dirty="0" smtClean="0">
                <a:solidFill>
                  <a:schemeClr val="tx1"/>
                </a:solidFill>
              </a:rPr>
              <a:t>Модель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3366FF"/>
                </a:solidFill>
              </a:rPr>
              <a:t>C</a:t>
            </a:r>
            <a:r>
              <a:rPr lang="en-US" b="1" dirty="0" smtClean="0">
                <a:solidFill>
                  <a:srgbClr val="CC0099"/>
                </a:solidFill>
              </a:rPr>
              <a:t>M</a:t>
            </a:r>
            <a:r>
              <a:rPr lang="en-US" b="1" dirty="0" smtClean="0">
                <a:solidFill>
                  <a:srgbClr val="FFCC00"/>
                </a:solidFill>
              </a:rPr>
              <a:t>Y</a:t>
            </a:r>
            <a:r>
              <a:rPr lang="en-US" b="1" dirty="0" smtClean="0">
                <a:solidFill>
                  <a:schemeClr val="tx1"/>
                </a:solidFill>
              </a:rPr>
              <a:t>K</a:t>
            </a:r>
            <a:endParaRPr lang="ru-RU" b="1" dirty="0" smtClean="0">
              <a:solidFill>
                <a:schemeClr val="tx1"/>
              </a:solidFill>
            </a:endParaRPr>
          </a:p>
        </p:txBody>
      </p:sp>
      <p:pic>
        <p:nvPicPr>
          <p:cNvPr id="11267" name="Picture 57" descr="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196975"/>
            <a:ext cx="285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58"/>
          <p:cNvSpPr txBox="1">
            <a:spLocks noChangeArrowheads="1"/>
          </p:cNvSpPr>
          <p:nvPr/>
        </p:nvSpPr>
        <p:spPr bwMode="auto">
          <a:xfrm>
            <a:off x="5795963" y="765175"/>
            <a:ext cx="2663825" cy="161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C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yan (голубой)</a:t>
            </a:r>
          </a:p>
          <a:p>
            <a:pPr algn="ctr">
              <a:spcBef>
                <a:spcPct val="50000"/>
              </a:spcBef>
            </a:pPr>
            <a:r>
              <a:rPr lang="ru-RU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M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agenta (п</a:t>
            </a:r>
            <a:r>
              <a:rPr lang="ru-RU">
                <a:ea typeface="Times New Roman" pitchFamily="18" charset="0"/>
                <a:cs typeface="Tahoma" pitchFamily="34" charset="0"/>
              </a:rPr>
              <a:t>урпурный 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) </a:t>
            </a:r>
          </a:p>
          <a:p>
            <a:pPr algn="ctr">
              <a:spcBef>
                <a:spcPct val="50000"/>
              </a:spcBef>
            </a:pPr>
            <a:r>
              <a:rPr lang="ru-RU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Y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ellow (желтый)</a:t>
            </a:r>
          </a:p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blac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K</a:t>
            </a:r>
            <a:r>
              <a:rPr lang="ru-RU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(черный)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K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ey</a:t>
            </a:r>
            <a:endParaRPr lang="en-US">
              <a:ea typeface="Times New Roman" pitchFamily="18" charset="0"/>
              <a:cs typeface="Tahoma" pitchFamily="34" charset="0"/>
            </a:endParaRPr>
          </a:p>
        </p:txBody>
      </p:sp>
      <p:sp>
        <p:nvSpPr>
          <p:cNvPr id="11269" name="Text Box 59"/>
          <p:cNvSpPr txBox="1">
            <a:spLocks noChangeArrowheads="1"/>
          </p:cNvSpPr>
          <p:nvPr/>
        </p:nvSpPr>
        <p:spPr bwMode="auto">
          <a:xfrm>
            <a:off x="179388" y="4005263"/>
            <a:ext cx="3887787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i="1" dirty="0"/>
              <a:t>Данная модель — основная модель </a:t>
            </a:r>
            <a:r>
              <a:rPr lang="ru-RU" sz="1400" b="1" i="1" dirty="0"/>
              <a:t>полиграфии.</a:t>
            </a:r>
            <a:r>
              <a:rPr lang="ru-RU" sz="1400" i="1" dirty="0"/>
              <a:t> Пурпурный, </a:t>
            </a:r>
            <a:r>
              <a:rPr lang="ru-RU" sz="1400" i="1" dirty="0" err="1"/>
              <a:t>голубой</a:t>
            </a:r>
            <a:r>
              <a:rPr lang="ru-RU" sz="1400" i="1" dirty="0"/>
              <a:t>, желтый цвета составляют так называемую полиграфическую триаду, и при печати этими красками большая часть видимого цветового спектра может быть воспроизведена на бумаге. </a:t>
            </a:r>
          </a:p>
          <a:p>
            <a:pPr>
              <a:spcBef>
                <a:spcPct val="50000"/>
              </a:spcBef>
            </a:pPr>
            <a:r>
              <a:rPr lang="ru-RU" sz="1400" i="1" dirty="0"/>
              <a:t>Однако реальные краски имеют примеси, их цвет может быть не идеальным, и </a:t>
            </a:r>
            <a:r>
              <a:rPr lang="ru-RU" sz="1400" b="1" i="1" dirty="0"/>
              <a:t>смешение трех основных</a:t>
            </a:r>
            <a:r>
              <a:rPr lang="ru-RU" sz="1400" i="1" dirty="0"/>
              <a:t> красок</a:t>
            </a:r>
            <a:r>
              <a:rPr lang="en-US" sz="1400" i="1" dirty="0"/>
              <a:t> </a:t>
            </a:r>
            <a:r>
              <a:rPr lang="ru-RU" sz="1400" i="1" dirty="0"/>
              <a:t> дает вместо </a:t>
            </a:r>
            <a:r>
              <a:rPr lang="ru-RU" sz="1400" b="1" i="1" dirty="0"/>
              <a:t>черного</a:t>
            </a:r>
            <a:r>
              <a:rPr lang="ru-RU" sz="1400" i="1" dirty="0"/>
              <a:t> неопределенный грязно-коричневый.</a:t>
            </a:r>
          </a:p>
        </p:txBody>
      </p:sp>
      <p:sp>
        <p:nvSpPr>
          <p:cNvPr id="11270" name="Rectangle 60"/>
          <p:cNvSpPr>
            <a:spLocks noChangeArrowheads="1"/>
          </p:cNvSpPr>
          <p:nvPr/>
        </p:nvSpPr>
        <p:spPr bwMode="auto">
          <a:xfrm>
            <a:off x="4716463" y="4292600"/>
            <a:ext cx="7921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1" name="Line 61"/>
          <p:cNvSpPr>
            <a:spLocks noChangeShapeType="1"/>
          </p:cNvSpPr>
          <p:nvPr/>
        </p:nvSpPr>
        <p:spPr bwMode="auto">
          <a:xfrm>
            <a:off x="5724525" y="45085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2" name="Rectangle 62"/>
          <p:cNvSpPr>
            <a:spLocks noChangeArrowheads="1"/>
          </p:cNvSpPr>
          <p:nvPr/>
        </p:nvSpPr>
        <p:spPr bwMode="auto">
          <a:xfrm>
            <a:off x="6300788" y="4292600"/>
            <a:ext cx="792162" cy="431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3" name="Line 63"/>
          <p:cNvSpPr>
            <a:spLocks noChangeShapeType="1"/>
          </p:cNvSpPr>
          <p:nvPr/>
        </p:nvSpPr>
        <p:spPr bwMode="auto">
          <a:xfrm>
            <a:off x="7235825" y="45815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4" name="Line 64"/>
          <p:cNvSpPr>
            <a:spLocks noChangeShapeType="1"/>
          </p:cNvSpPr>
          <p:nvPr/>
        </p:nvSpPr>
        <p:spPr bwMode="auto">
          <a:xfrm>
            <a:off x="7235825" y="44370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5" name="Rectangle 65"/>
          <p:cNvSpPr>
            <a:spLocks noChangeArrowheads="1"/>
          </p:cNvSpPr>
          <p:nvPr/>
        </p:nvSpPr>
        <p:spPr bwMode="auto">
          <a:xfrm>
            <a:off x="7740650" y="4292600"/>
            <a:ext cx="792163" cy="431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6" name="Rectangle 66"/>
          <p:cNvSpPr>
            <a:spLocks noChangeArrowheads="1"/>
          </p:cNvSpPr>
          <p:nvPr/>
        </p:nvSpPr>
        <p:spPr bwMode="auto">
          <a:xfrm>
            <a:off x="4716463" y="5013325"/>
            <a:ext cx="7921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7" name="Line 67"/>
          <p:cNvSpPr>
            <a:spLocks noChangeShapeType="1"/>
          </p:cNvSpPr>
          <p:nvPr/>
        </p:nvSpPr>
        <p:spPr bwMode="auto">
          <a:xfrm>
            <a:off x="5724525" y="52292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78" name="Rectangle 68"/>
          <p:cNvSpPr>
            <a:spLocks noChangeArrowheads="1"/>
          </p:cNvSpPr>
          <p:nvPr/>
        </p:nvSpPr>
        <p:spPr bwMode="auto">
          <a:xfrm>
            <a:off x="6300788" y="5013325"/>
            <a:ext cx="792162" cy="431800"/>
          </a:xfrm>
          <a:prstGeom prst="rect">
            <a:avLst/>
          </a:prstGeom>
          <a:solidFill>
            <a:srgbClr val="CC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79" name="Line 69"/>
          <p:cNvSpPr>
            <a:spLocks noChangeShapeType="1"/>
          </p:cNvSpPr>
          <p:nvPr/>
        </p:nvSpPr>
        <p:spPr bwMode="auto">
          <a:xfrm>
            <a:off x="7235825" y="530225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0" name="Line 70"/>
          <p:cNvSpPr>
            <a:spLocks noChangeShapeType="1"/>
          </p:cNvSpPr>
          <p:nvPr/>
        </p:nvSpPr>
        <p:spPr bwMode="auto">
          <a:xfrm>
            <a:off x="7235825" y="51577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1" name="Rectangle 71"/>
          <p:cNvSpPr>
            <a:spLocks noChangeArrowheads="1"/>
          </p:cNvSpPr>
          <p:nvPr/>
        </p:nvSpPr>
        <p:spPr bwMode="auto">
          <a:xfrm>
            <a:off x="7740650" y="5013325"/>
            <a:ext cx="792163" cy="431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82" name="Rectangle 72"/>
          <p:cNvSpPr>
            <a:spLocks noChangeArrowheads="1"/>
          </p:cNvSpPr>
          <p:nvPr/>
        </p:nvSpPr>
        <p:spPr bwMode="auto">
          <a:xfrm>
            <a:off x="4716463" y="3573463"/>
            <a:ext cx="792162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83" name="Line 73"/>
          <p:cNvSpPr>
            <a:spLocks noChangeShapeType="1"/>
          </p:cNvSpPr>
          <p:nvPr/>
        </p:nvSpPr>
        <p:spPr bwMode="auto">
          <a:xfrm>
            <a:off x="5724525" y="37893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4" name="Rectangle 74"/>
          <p:cNvSpPr>
            <a:spLocks noChangeArrowheads="1"/>
          </p:cNvSpPr>
          <p:nvPr/>
        </p:nvSpPr>
        <p:spPr bwMode="auto">
          <a:xfrm>
            <a:off x="6300788" y="3573463"/>
            <a:ext cx="792162" cy="4318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285" name="Line 75"/>
          <p:cNvSpPr>
            <a:spLocks noChangeShapeType="1"/>
          </p:cNvSpPr>
          <p:nvPr/>
        </p:nvSpPr>
        <p:spPr bwMode="auto">
          <a:xfrm>
            <a:off x="7235825" y="38623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6" name="Line 76"/>
          <p:cNvSpPr>
            <a:spLocks noChangeShapeType="1"/>
          </p:cNvSpPr>
          <p:nvPr/>
        </p:nvSpPr>
        <p:spPr bwMode="auto">
          <a:xfrm>
            <a:off x="7235825" y="37179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287" name="Rectangle 77"/>
          <p:cNvSpPr>
            <a:spLocks noChangeArrowheads="1"/>
          </p:cNvSpPr>
          <p:nvPr/>
        </p:nvSpPr>
        <p:spPr bwMode="auto">
          <a:xfrm>
            <a:off x="7740650" y="3573463"/>
            <a:ext cx="792163" cy="431800"/>
          </a:xfrm>
          <a:prstGeom prst="rect">
            <a:avLst/>
          </a:prstGeom>
          <a:solidFill>
            <a:srgbClr val="FF66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hlink"/>
          </a:solidFill>
        </p:spPr>
        <p:txBody>
          <a:bodyPr/>
          <a:lstStyle/>
          <a:p>
            <a:pPr algn="l" eaLnBrk="1" hangingPunct="1"/>
            <a:r>
              <a:rPr lang="ru-RU" b="1" smtClean="0">
                <a:solidFill>
                  <a:schemeClr val="bg1"/>
                </a:solidFill>
              </a:rPr>
              <a:t>   Модель</a:t>
            </a:r>
            <a:r>
              <a:rPr lang="ru-RU" smtClean="0">
                <a:solidFill>
                  <a:schemeClr val="tx1"/>
                </a:solidFill>
              </a:rPr>
              <a:t> </a:t>
            </a:r>
            <a:r>
              <a:rPr lang="en-US" b="1" smtClean="0">
                <a:solidFill>
                  <a:schemeClr val="tx1"/>
                </a:solidFill>
              </a:rPr>
              <a:t>Lab</a:t>
            </a:r>
            <a:endParaRPr lang="ru-RU" b="1" smtClean="0">
              <a:solidFill>
                <a:schemeClr val="tx1"/>
              </a:solidFill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219700" y="836613"/>
            <a:ext cx="3816350" cy="12017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L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ightness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- яркость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– 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координата зеленый-красный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b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– 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координата синий-желтый</a:t>
            </a:r>
          </a:p>
        </p:txBody>
      </p:sp>
      <p:sp>
        <p:nvSpPr>
          <p:cNvPr id="12292" name="Text Box 24"/>
          <p:cNvSpPr txBox="1">
            <a:spLocks noChangeArrowheads="1"/>
          </p:cNvSpPr>
          <p:nvPr/>
        </p:nvSpPr>
        <p:spPr bwMode="auto">
          <a:xfrm>
            <a:off x="250825" y="1341438"/>
            <a:ext cx="4897438" cy="338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Модель </a:t>
            </a:r>
            <a:r>
              <a:rPr lang="en-US" b="1"/>
              <a:t>Lab</a:t>
            </a:r>
            <a:r>
              <a:rPr lang="en-US"/>
              <a:t> </a:t>
            </a:r>
            <a:r>
              <a:rPr lang="ru-RU"/>
              <a:t>позволяет описать практически любой цвет, воспринимаемый человеческим глазом. Она, в отличие от </a:t>
            </a:r>
            <a:r>
              <a:rPr lang="en-US"/>
              <a:t>RGB</a:t>
            </a:r>
            <a:r>
              <a:rPr lang="ru-RU"/>
              <a:t>, аппаратно-независимая, так что её цвета выглядят одинаково и на мониторе, и на принтере.</a:t>
            </a:r>
          </a:p>
          <a:p>
            <a:pPr>
              <a:spcBef>
                <a:spcPct val="50000"/>
              </a:spcBef>
            </a:pPr>
            <a:r>
              <a:rPr lang="ru-RU"/>
              <a:t>В графических редакторах модель </a:t>
            </a:r>
            <a:r>
              <a:rPr lang="en-US" b="1"/>
              <a:t>Lab </a:t>
            </a:r>
            <a:r>
              <a:rPr lang="ru-RU"/>
              <a:t>используется в качестве внутренней модели для пересчета значений цвета из одной модели в другую. </a:t>
            </a:r>
          </a:p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12293" name="Text Box 25"/>
          <p:cNvSpPr txBox="1">
            <a:spLocks noChangeArrowheads="1"/>
          </p:cNvSpPr>
          <p:nvPr/>
        </p:nvSpPr>
        <p:spPr bwMode="auto">
          <a:xfrm>
            <a:off x="468313" y="4532313"/>
            <a:ext cx="3816350" cy="1268412"/>
          </a:xfrm>
          <a:prstGeom prst="rect">
            <a:avLst/>
          </a:prstGeom>
          <a:solidFill>
            <a:schemeClr val="bg1"/>
          </a:solidFill>
          <a:ln w="76200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L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ightness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 - от 0 до 100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a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– 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от -128  до +127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b</a:t>
            </a:r>
            <a:r>
              <a:rPr lang="en-US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– </a:t>
            </a:r>
            <a:r>
              <a:rPr lang="ru-RU">
                <a:solidFill>
                  <a:srgbClr val="000000"/>
                </a:solidFill>
                <a:ea typeface="Times New Roman" pitchFamily="18" charset="0"/>
                <a:cs typeface="Tahoma" pitchFamily="34" charset="0"/>
              </a:rPr>
              <a:t>от -128  до +127</a:t>
            </a:r>
            <a:endParaRPr lang="ru-RU">
              <a:solidFill>
                <a:srgbClr val="000000"/>
              </a:solidFill>
              <a:latin typeface="Tahoma" pitchFamily="34" charset="0"/>
              <a:ea typeface="Times New Roman" pitchFamily="18" charset="0"/>
              <a:cs typeface="Tahoma" pitchFamily="34" charset="0"/>
            </a:endParaRPr>
          </a:p>
        </p:txBody>
      </p:sp>
      <p:pic>
        <p:nvPicPr>
          <p:cNvPr id="12294" name="Picture 28" descr="la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3151188"/>
            <a:ext cx="3313113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Line 29"/>
          <p:cNvSpPr>
            <a:spLocks noChangeShapeType="1"/>
          </p:cNvSpPr>
          <p:nvPr/>
        </p:nvSpPr>
        <p:spPr bwMode="auto">
          <a:xfrm>
            <a:off x="7164388" y="3429000"/>
            <a:ext cx="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6" name="Line 30"/>
          <p:cNvSpPr>
            <a:spLocks noChangeShapeType="1"/>
          </p:cNvSpPr>
          <p:nvPr/>
        </p:nvSpPr>
        <p:spPr bwMode="auto">
          <a:xfrm>
            <a:off x="5795963" y="4797425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7" name="Text Box 31"/>
          <p:cNvSpPr txBox="1">
            <a:spLocks noChangeArrowheads="1"/>
          </p:cNvSpPr>
          <p:nvPr/>
        </p:nvSpPr>
        <p:spPr bwMode="auto">
          <a:xfrm>
            <a:off x="5005388" y="486886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- 128    a</a:t>
            </a:r>
            <a:endParaRPr lang="ru-RU" b="1"/>
          </a:p>
        </p:txBody>
      </p:sp>
      <p:sp>
        <p:nvSpPr>
          <p:cNvPr id="12298" name="Text Box 32"/>
          <p:cNvSpPr txBox="1">
            <a:spLocks noChangeArrowheads="1"/>
          </p:cNvSpPr>
          <p:nvPr/>
        </p:nvSpPr>
        <p:spPr bwMode="auto">
          <a:xfrm>
            <a:off x="6804025" y="615791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/>
              <a:t>-128 </a:t>
            </a:r>
            <a:endParaRPr lang="ru-RU" b="1"/>
          </a:p>
        </p:txBody>
      </p:sp>
      <p:sp>
        <p:nvSpPr>
          <p:cNvPr id="12299" name="Text Box 33"/>
          <p:cNvSpPr txBox="1">
            <a:spLocks noChangeArrowheads="1"/>
          </p:cNvSpPr>
          <p:nvPr/>
        </p:nvSpPr>
        <p:spPr bwMode="auto">
          <a:xfrm>
            <a:off x="6588125" y="3068638"/>
            <a:ext cx="10080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127</a:t>
            </a:r>
          </a:p>
          <a:p>
            <a:pPr algn="r">
              <a:spcBef>
                <a:spcPct val="50000"/>
              </a:spcBef>
            </a:pPr>
            <a:r>
              <a:rPr lang="en-US" b="1"/>
              <a:t>b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4000" cy="1143001"/>
          </a:xfrm>
          <a:solidFill>
            <a:srgbClr val="6699FF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l" eaLnBrk="1" hangingPunct="1"/>
            <a:r>
              <a:rPr lang="ru-RU" b="1" smtClean="0">
                <a:solidFill>
                  <a:schemeClr val="bg1"/>
                </a:solidFill>
              </a:rPr>
              <a:t>   Модель</a:t>
            </a:r>
            <a:r>
              <a:rPr lang="ru-RU" smtClean="0">
                <a:solidFill>
                  <a:schemeClr val="tx1"/>
                </a:solidFill>
              </a:rPr>
              <a:t> </a:t>
            </a:r>
            <a:r>
              <a:rPr lang="en-US" b="1" smtClean="0">
                <a:solidFill>
                  <a:schemeClr val="tx1"/>
                </a:solidFill>
              </a:rPr>
              <a:t>HSB</a:t>
            </a:r>
            <a:endParaRPr lang="ru-RU" b="1" smtClean="0">
              <a:solidFill>
                <a:schemeClr val="tx1"/>
              </a:solidFill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5795963" y="765175"/>
            <a:ext cx="3097212" cy="120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ue (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цветовой тон)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aturation (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насыщенность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ru-RU">
                <a:solidFill>
                  <a:srgbClr val="000000"/>
                </a:solidFill>
                <a:latin typeface="Tahoma" pitchFamily="34" charset="0"/>
                <a:ea typeface="Times New Roman" pitchFamily="18" charset="0"/>
                <a:cs typeface="Tahoma" pitchFamily="34" charset="0"/>
              </a:rPr>
              <a:t> </a:t>
            </a:r>
            <a:endParaRPr lang="ru-RU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rightness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(яркость)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95288" y="4724400"/>
            <a:ext cx="32766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i="1">
                <a:solidFill>
                  <a:schemeClr val="accent2"/>
                </a:solidFill>
              </a:rPr>
              <a:t>Модель </a:t>
            </a:r>
            <a:r>
              <a:rPr lang="ru-RU" sz="1400" b="1" i="1">
                <a:solidFill>
                  <a:schemeClr val="accent2"/>
                </a:solidFill>
              </a:rPr>
              <a:t>HSB</a:t>
            </a:r>
            <a:r>
              <a:rPr lang="ru-RU" sz="1400" i="1">
                <a:solidFill>
                  <a:schemeClr val="accent2"/>
                </a:solidFill>
              </a:rPr>
              <a:t> декларирована как аппаратно-независимая, на самом деле в её основе лежит RGB. В любом случае HSB конвертируется в RGB для отображения на мониторе и в CMYK для печати, а любая конвертация не обходится без потерь.</a:t>
            </a:r>
          </a:p>
        </p:txBody>
      </p:sp>
      <p:grpSp>
        <p:nvGrpSpPr>
          <p:cNvPr id="13317" name="Group 29"/>
          <p:cNvGrpSpPr>
            <a:grpSpLocks/>
          </p:cNvGrpSpPr>
          <p:nvPr/>
        </p:nvGrpSpPr>
        <p:grpSpPr bwMode="auto">
          <a:xfrm>
            <a:off x="468313" y="1341438"/>
            <a:ext cx="3527425" cy="3438525"/>
            <a:chOff x="204" y="845"/>
            <a:chExt cx="2222" cy="2166"/>
          </a:xfrm>
        </p:grpSpPr>
        <p:pic>
          <p:nvPicPr>
            <p:cNvPr id="13320" name="Picture 24" descr="hsb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" y="845"/>
              <a:ext cx="2222" cy="2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1" name="Line 26"/>
            <p:cNvSpPr>
              <a:spLocks noChangeShapeType="1"/>
            </p:cNvSpPr>
            <p:nvPr/>
          </p:nvSpPr>
          <p:spPr bwMode="auto">
            <a:xfrm>
              <a:off x="1202" y="193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22" name="Line 27"/>
            <p:cNvSpPr>
              <a:spLocks noChangeShapeType="1"/>
            </p:cNvSpPr>
            <p:nvPr/>
          </p:nvSpPr>
          <p:spPr bwMode="auto">
            <a:xfrm flipV="1">
              <a:off x="1202" y="1117"/>
              <a:ext cx="453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323" name="Line 28"/>
            <p:cNvSpPr>
              <a:spLocks noChangeShapeType="1"/>
            </p:cNvSpPr>
            <p:nvPr/>
          </p:nvSpPr>
          <p:spPr bwMode="auto">
            <a:xfrm flipH="1" flipV="1">
              <a:off x="657" y="1162"/>
              <a:ext cx="545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4284663" y="2133600"/>
            <a:ext cx="4175125" cy="147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H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ue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– от 0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°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до 360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°</a:t>
            </a:r>
          </a:p>
          <a:p>
            <a:pPr algn="r"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aturation 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- от 0 (серый) до 100% (самый чистый)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</a:t>
            </a: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rightness</a:t>
            </a:r>
            <a:r>
              <a:rPr lang="ru-RU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- </a:t>
            </a:r>
            <a:r>
              <a:rPr lang="ru-RU">
                <a:solidFill>
                  <a:srgbClr val="000000"/>
                </a:solidFill>
                <a:latin typeface="Verdana" pitchFamily="34" charset="0"/>
              </a:rPr>
              <a:t>от 0 до 100%</a:t>
            </a:r>
            <a:r>
              <a:rPr lang="ru-RU">
                <a:latin typeface="Verdana" pitchFamily="34" charset="0"/>
              </a:rPr>
              <a:t> </a:t>
            </a:r>
          </a:p>
        </p:txBody>
      </p:sp>
      <p:sp>
        <p:nvSpPr>
          <p:cNvPr id="13319" name="Text Box 85"/>
          <p:cNvSpPr txBox="1">
            <a:spLocks noChangeArrowheads="1"/>
          </p:cNvSpPr>
          <p:nvPr/>
        </p:nvSpPr>
        <p:spPr bwMode="auto">
          <a:xfrm>
            <a:off x="3995738" y="3789363"/>
            <a:ext cx="5003800" cy="2919412"/>
          </a:xfrm>
          <a:prstGeom prst="rect">
            <a:avLst/>
          </a:prstGeom>
          <a:solidFill>
            <a:schemeClr val="bg1"/>
          </a:solidFill>
          <a:ln w="76200">
            <a:solidFill>
              <a:srgbClr val="6699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Тон 0</a:t>
            </a:r>
            <a:r>
              <a:rPr lang="en-US"/>
              <a:t>°</a:t>
            </a:r>
            <a:r>
              <a:rPr lang="ru-RU"/>
              <a:t> – красный</a:t>
            </a:r>
          </a:p>
          <a:p>
            <a:pPr>
              <a:spcBef>
                <a:spcPct val="50000"/>
              </a:spcBef>
            </a:pPr>
            <a:r>
              <a:rPr lang="ru-RU"/>
              <a:t>Тон 60</a:t>
            </a:r>
            <a:r>
              <a:rPr lang="en-US"/>
              <a:t>°</a:t>
            </a:r>
            <a:r>
              <a:rPr lang="ru-RU"/>
              <a:t> - желтый</a:t>
            </a:r>
          </a:p>
          <a:p>
            <a:pPr>
              <a:spcBef>
                <a:spcPct val="50000"/>
              </a:spcBef>
            </a:pPr>
            <a:r>
              <a:rPr lang="ru-RU"/>
              <a:t>Тон 120</a:t>
            </a:r>
            <a:r>
              <a:rPr lang="en-US"/>
              <a:t>°</a:t>
            </a:r>
            <a:r>
              <a:rPr lang="ru-RU"/>
              <a:t> - зеленый</a:t>
            </a:r>
            <a:endParaRPr lang="en-US"/>
          </a:p>
          <a:p>
            <a:pPr>
              <a:spcBef>
                <a:spcPct val="50000"/>
              </a:spcBef>
            </a:pPr>
            <a:r>
              <a:rPr lang="ru-RU"/>
              <a:t>Насыщенность 0 – серый цвет</a:t>
            </a:r>
          </a:p>
          <a:p>
            <a:pPr>
              <a:spcBef>
                <a:spcPct val="50000"/>
              </a:spcBef>
            </a:pPr>
            <a:r>
              <a:rPr lang="ru-RU"/>
              <a:t>Насыщенность 100 – самый чистый цвет</a:t>
            </a:r>
          </a:p>
          <a:p>
            <a:pPr>
              <a:spcBef>
                <a:spcPct val="50000"/>
              </a:spcBef>
            </a:pPr>
            <a:r>
              <a:rPr lang="ru-RU"/>
              <a:t>Яркость 0 – черный</a:t>
            </a:r>
          </a:p>
          <a:p>
            <a:pPr>
              <a:spcBef>
                <a:spcPct val="50000"/>
              </a:spcBef>
            </a:pPr>
            <a:r>
              <a:rPr lang="ru-RU"/>
              <a:t>Количество цветов = 360*100*100 = 3,6 млн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9933"/>
          </a:solidFill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chemeClr val="bg1"/>
                </a:solidFill>
              </a:rPr>
              <a:t>Список моделей и их краткое описание</a:t>
            </a:r>
          </a:p>
        </p:txBody>
      </p:sp>
      <p:graphicFrame>
        <p:nvGraphicFramePr>
          <p:cNvPr id="30851" name="Group 131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128713"/>
                <a:gridCol w="4733925"/>
                <a:gridCol w="2366962"/>
              </a:tblGrid>
              <a:tr h="495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Модель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Базовые цвета модели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Область применения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CMY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Бирюзовый, пурпурный, желтый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Цветная печать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CMYK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Бирюзовый, пурпурный, черный, желтый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Цветная печать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RGB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Красный, зеленый, синий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Web графика и слайды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Тон, контрастность, яркость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Web графика и слайды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HLS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Тон, интенсивность, контрастность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Web графика и слайды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413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Яркость и отношение интенсивностей зеленого к красному и синего к желтому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Цветная печать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YIQ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Яркость и хроматические компоненты цветов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Телевидение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Grayscale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256 оттенков серого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Черно-белая печать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CC3399"/>
          </a:solidFill>
        </p:spPr>
        <p:txBody>
          <a:bodyPr/>
          <a:lstStyle/>
          <a:p>
            <a:pPr eaLnBrk="1" hangingPunct="1"/>
            <a:r>
              <a:rPr lang="ru-RU" sz="3200" b="1" smtClean="0">
                <a:solidFill>
                  <a:schemeClr val="bg1"/>
                </a:solidFill>
              </a:rPr>
              <a:t>Список использованных материалов</a:t>
            </a:r>
          </a:p>
        </p:txBody>
      </p:sp>
      <p:sp>
        <p:nvSpPr>
          <p:cNvPr id="15363" name="Text Box 46"/>
          <p:cNvSpPr txBox="1">
            <a:spLocks noChangeArrowheads="1"/>
          </p:cNvSpPr>
          <p:nvPr/>
        </p:nvSpPr>
        <p:spPr bwMode="auto">
          <a:xfrm>
            <a:off x="250825" y="1484313"/>
            <a:ext cx="8642350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/>
              <a:t>Павлова Мария Ивановна. Цветовые модели. http://www.csa.ru/~zebra/my_visual/zvetmod.html, 06/07/2004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/>
              <a:t>Евгений Вотяков. Обобщенная модель пространственного цветового тела. http://ujack.narod.ru/pub/colorlight.html Вестник КрасГАСА, вып. 3, 2000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/>
              <a:t>Николай Колесник. Image eXtension - Профессиональные дизайнерские решения. Полезности. http://www.imagextension.com/rus/articles.php. © 2002-2005 Copyright Nikolai Kolesnik.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/>
          <a:lstStyle/>
          <a:p>
            <a:r>
              <a:rPr lang="ru-RU" dirty="0" smtClean="0"/>
              <a:t>Что мы будем изучать?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99592" y="1196752"/>
            <a:ext cx="2880320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Математические модели и алгоритмы (Математика – Аналитическая геометрия)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1196752"/>
            <a:ext cx="2880320" cy="14401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Графические библиотеки 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OpenGL/DirectX</a:t>
            </a:r>
          </a:p>
          <a:p>
            <a:pPr algn="ctr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Delphi / C++ / C# / Python</a:t>
            </a:r>
            <a:endParaRPr lang="ru-RU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Определения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285720" y="1643050"/>
            <a:ext cx="842968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latin typeface="Verdana" pitchFamily="34" charset="0"/>
              </a:rPr>
              <a:t>Компьютерная графика</a:t>
            </a:r>
            <a:r>
              <a:rPr lang="ru-RU" sz="2400" dirty="0">
                <a:latin typeface="Verdana" pitchFamily="34" charset="0"/>
              </a:rPr>
              <a:t> – </a:t>
            </a:r>
            <a:r>
              <a:rPr lang="ru-RU" sz="2400" dirty="0" smtClean="0">
                <a:latin typeface="Verdana" pitchFamily="34" charset="0"/>
              </a:rPr>
              <a:t>область деятельности</a:t>
            </a:r>
            <a:r>
              <a:rPr lang="ru-RU" sz="2400" dirty="0" smtClean="0"/>
              <a:t>, </a:t>
            </a:r>
            <a:r>
              <a:rPr lang="ru-RU" sz="2400" dirty="0"/>
              <a:t>относящаяся к </a:t>
            </a:r>
            <a:r>
              <a:rPr lang="ru-RU" sz="2400" dirty="0" smtClean="0"/>
              <a:t>информатике</a:t>
            </a:r>
            <a:r>
              <a:rPr lang="ru-RU" sz="2400" dirty="0" smtClean="0">
                <a:latin typeface="Verdana" pitchFamily="34" charset="0"/>
              </a:rPr>
              <a:t>, </a:t>
            </a:r>
            <a:r>
              <a:rPr lang="ru-RU" sz="2400" dirty="0">
                <a:latin typeface="Verdana" pitchFamily="34" charset="0"/>
              </a:rPr>
              <a:t>связанная с созданием и обработкой цифровых изображений</a:t>
            </a:r>
            <a:r>
              <a:rPr lang="ru-RU" sz="2400" dirty="0" smtClean="0">
                <a:latin typeface="Verdana" pitchFamily="34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ru-RU" sz="2400" dirty="0" smtClean="0"/>
              <a:t>КГ развивается в течение 50 лет, особенно бурно с появлением новых технических средств.</a:t>
            </a:r>
            <a:endParaRPr lang="ru-RU" sz="2400" dirty="0">
              <a:latin typeface="Verdana" pitchFamily="34" charset="0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285720" y="3857628"/>
            <a:ext cx="842968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400" b="1" dirty="0">
                <a:latin typeface="Verdana" pitchFamily="34" charset="0"/>
              </a:rPr>
              <a:t>Цифровое изображение</a:t>
            </a:r>
            <a:r>
              <a:rPr lang="ru-RU" sz="2400" dirty="0">
                <a:latin typeface="Verdana" pitchFamily="34" charset="0"/>
              </a:rPr>
              <a:t> – модель реального или синтетического (созданного искусственно) изображения, хранящегося в памяти компьютера в виде комбинации кодов (цифр).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29246" cy="582594"/>
          </a:xfrm>
        </p:spPr>
        <p:txBody>
          <a:bodyPr>
            <a:normAutofit/>
          </a:bodyPr>
          <a:lstStyle/>
          <a:p>
            <a:r>
              <a:rPr lang="ru-RU" b="1" dirty="0" smtClean="0"/>
              <a:t>ЭВМ используется для: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928670"/>
            <a:ext cx="2643206" cy="500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формирования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3306" y="928670"/>
            <a:ext cx="3000396" cy="17859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изображения графических объектов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1571612"/>
            <a:ext cx="2643206" cy="500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преобразования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910" y="2214554"/>
            <a:ext cx="2643206" cy="500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вывода</a:t>
            </a:r>
          </a:p>
        </p:txBody>
      </p:sp>
      <p:cxnSp>
        <p:nvCxnSpPr>
          <p:cNvPr id="11" name="Прямая со стрелкой 10"/>
          <p:cNvCxnSpPr>
            <a:stCxn id="3" idx="3"/>
            <a:endCxn id="4" idx="1"/>
          </p:cNvCxnSpPr>
          <p:nvPr/>
        </p:nvCxnSpPr>
        <p:spPr>
          <a:xfrm>
            <a:off x="3286116" y="1178703"/>
            <a:ext cx="35719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3"/>
            <a:endCxn id="4" idx="1"/>
          </p:cNvCxnSpPr>
          <p:nvPr/>
        </p:nvCxnSpPr>
        <p:spPr>
          <a:xfrm>
            <a:off x="3286116" y="182164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6" idx="3"/>
            <a:endCxn id="4" idx="1"/>
          </p:cNvCxnSpPr>
          <p:nvPr/>
        </p:nvCxnSpPr>
        <p:spPr>
          <a:xfrm flipV="1">
            <a:off x="3286116" y="1821645"/>
            <a:ext cx="35719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"/>
          <p:cNvSpPr txBox="1">
            <a:spLocks/>
          </p:cNvSpPr>
          <p:nvPr/>
        </p:nvSpPr>
        <p:spPr>
          <a:xfrm>
            <a:off x="571472" y="2857496"/>
            <a:ext cx="5329246" cy="58259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Природа</a:t>
            </a:r>
            <a:r>
              <a:rPr kumimoji="0" lang="ru-RU" sz="3000" b="1" i="0" u="none" strike="noStrike" kern="1200" cap="sm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изображения</a:t>
            </a:r>
            <a:r>
              <a:rPr kumimoji="0" lang="ru-RU" sz="30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428596" y="3429000"/>
            <a:ext cx="779072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Искусственная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результата абстрактного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моделирования и интегрирования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соответствии с математическими методами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Естественная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– представление реальных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изображений в ЭВМ в цифровом виде.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654032"/>
          </a:xfrm>
        </p:spPr>
        <p:txBody>
          <a:bodyPr/>
          <a:lstStyle/>
          <a:p>
            <a:r>
              <a:rPr lang="ru-RU" b="1" dirty="0" smtClean="0"/>
              <a:t>Машинная (компьютерная) графика</a:t>
            </a:r>
            <a:endParaRPr lang="ru-RU" dirty="0"/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142844" y="1071546"/>
            <a:ext cx="8429684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широком смысле –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отвечает за круг вопросов, связанных с геометрическим моделированием, цифровой обработкой и анализом изображений, машинным зрением и т.д.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В узком смысле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Программная часть – драйвера устройств, пакеты графических программ, графические и сетевые протоколы.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Техническая часть – все устройства, связанные с вводом-выводом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изображений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ru-RU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видео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Векторная модель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3850" y="1612900"/>
            <a:ext cx="85328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latin typeface="Verdana" pitchFamily="34" charset="0"/>
              </a:rPr>
              <a:t>Векторная модель</a:t>
            </a:r>
            <a:r>
              <a:rPr lang="ru-RU" sz="2000" dirty="0">
                <a:latin typeface="Verdana" pitchFamily="34" charset="0"/>
              </a:rPr>
              <a:t> цифрового изображения – это список параметров, математически определяющих объекты (графические примитивы, стандартные фигуры), составляющие синтезированное изображение.</a:t>
            </a:r>
          </a:p>
        </p:txBody>
      </p:sp>
      <p:grpSp>
        <p:nvGrpSpPr>
          <p:cNvPr id="4100" name="Group 7"/>
          <p:cNvGrpSpPr>
            <a:grpSpLocks/>
          </p:cNvGrpSpPr>
          <p:nvPr/>
        </p:nvGrpSpPr>
        <p:grpSpPr bwMode="auto">
          <a:xfrm>
            <a:off x="395288" y="3116263"/>
            <a:ext cx="4032250" cy="2257425"/>
            <a:chOff x="249" y="1963"/>
            <a:chExt cx="2676" cy="1422"/>
          </a:xfrm>
        </p:grpSpPr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249" y="1963"/>
              <a:ext cx="2630" cy="1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ru-RU" sz="9600" b="1">
                  <a:solidFill>
                    <a:srgbClr val="FF0066"/>
                  </a:solidFill>
                </a:rPr>
                <a:t>+</a:t>
              </a:r>
            </a:p>
            <a:p>
              <a:pPr>
                <a:spcBef>
                  <a:spcPct val="50000"/>
                </a:spcBef>
              </a:pPr>
              <a:endParaRPr lang="ru-RU"/>
            </a:p>
          </p:txBody>
        </p:sp>
        <p:sp>
          <p:nvSpPr>
            <p:cNvPr id="4104" name="Text Box 6"/>
            <p:cNvSpPr txBox="1">
              <a:spLocks noChangeArrowheads="1"/>
            </p:cNvSpPr>
            <p:nvPr/>
          </p:nvSpPr>
          <p:spPr bwMode="auto">
            <a:xfrm>
              <a:off x="839" y="2115"/>
              <a:ext cx="2086" cy="127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FontTx/>
                <a:buAutoNum type="arabicPeriod"/>
              </a:pPr>
              <a:r>
                <a:rPr lang="ru-RU" b="1"/>
                <a:t>Компактность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eriod"/>
              </a:pPr>
              <a:r>
                <a:rPr lang="ru-RU" b="1"/>
                <a:t>Легкость модификации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eriod"/>
              </a:pPr>
              <a:r>
                <a:rPr lang="ru-RU" b="1"/>
                <a:t>Качество визуализации не зависит от масштаба</a:t>
              </a:r>
            </a:p>
          </p:txBody>
        </p:sp>
      </p:grp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4859338" y="3429000"/>
            <a:ext cx="3744912" cy="1555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9600" b="1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02" name="Text Box 10"/>
          <p:cNvSpPr txBox="1">
            <a:spLocks noChangeArrowheads="1"/>
          </p:cNvSpPr>
          <p:nvPr/>
        </p:nvSpPr>
        <p:spPr bwMode="auto">
          <a:xfrm>
            <a:off x="5580063" y="3644900"/>
            <a:ext cx="3384550" cy="27019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/>
              <a:t>Зависимость времени визуализации от сложности и количества объектов, составляющих картину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r>
              <a:rPr lang="ru-RU" b="1"/>
              <a:t>Невозможность адекватно описать с помощью объектов реальное изображение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Растровая модель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116013" y="1612900"/>
            <a:ext cx="7740650" cy="1616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b="1" dirty="0">
                <a:latin typeface="Verdana" pitchFamily="34" charset="0"/>
              </a:rPr>
              <a:t>Растровая модель</a:t>
            </a:r>
            <a:r>
              <a:rPr lang="ru-RU" sz="2000" dirty="0">
                <a:latin typeface="Verdana" pitchFamily="34" charset="0"/>
              </a:rPr>
              <a:t> цифрового изображения – это таблица одинаковых неделимых элементов, каждый из которых в закодированном виде хранит информацию о соответствующем ему участке реального или синтезированного изображения.</a:t>
            </a:r>
          </a:p>
        </p:txBody>
      </p:sp>
      <p:sp>
        <p:nvSpPr>
          <p:cNvPr id="6148" name="Text Box 9"/>
          <p:cNvSpPr txBox="1">
            <a:spLocks noChangeArrowheads="1"/>
          </p:cNvSpPr>
          <p:nvPr/>
        </p:nvSpPr>
        <p:spPr bwMode="auto">
          <a:xfrm>
            <a:off x="539750" y="3716338"/>
            <a:ext cx="5759450" cy="16160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>
                <a:latin typeface="Verdana" pitchFamily="34" charset="0"/>
              </a:rPr>
              <a:t>Одинаковые неделимые элементы цифрового изображения, составляющие растровую модель, называются </a:t>
            </a:r>
            <a:r>
              <a:rPr lang="ru-RU" sz="2000" b="1" i="1" dirty="0" err="1">
                <a:latin typeface="Verdana" pitchFamily="34" charset="0"/>
              </a:rPr>
              <a:t>пикселами</a:t>
            </a:r>
            <a:r>
              <a:rPr lang="ru-RU" sz="2000" i="1" dirty="0">
                <a:latin typeface="Verdana" pitchFamily="34" charset="0"/>
              </a:rPr>
              <a:t> </a:t>
            </a:r>
            <a:r>
              <a:rPr lang="ru-RU" sz="2000" dirty="0">
                <a:latin typeface="Verdana" pitchFamily="34" charset="0"/>
              </a:rPr>
              <a:t>(от англ.</a:t>
            </a:r>
            <a:r>
              <a:rPr lang="en-US" sz="2000" dirty="0">
                <a:latin typeface="Verdana" pitchFamily="34" charset="0"/>
              </a:rPr>
              <a:t>pixel – picture element, </a:t>
            </a:r>
            <a:r>
              <a:rPr lang="ru-RU" sz="2000" dirty="0">
                <a:latin typeface="Verdana" pitchFamily="34" charset="0"/>
              </a:rPr>
              <a:t>элемент изображения)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rgbClr val="FF9933"/>
          </a:solidFill>
        </p:spPr>
        <p:txBody>
          <a:bodyPr/>
          <a:lstStyle/>
          <a:p>
            <a:pPr eaLnBrk="1" hangingPunct="1"/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Пример растрового рисунка</a:t>
            </a:r>
          </a:p>
        </p:txBody>
      </p:sp>
      <p:pic>
        <p:nvPicPr>
          <p:cNvPr id="7171" name="Picture 5" descr="090905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628775"/>
            <a:ext cx="5832475" cy="3887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987675" y="2133600"/>
            <a:ext cx="431800" cy="2873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pic>
        <p:nvPicPr>
          <p:cNvPr id="8201" name="Picture 9" descr="pix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2565400"/>
            <a:ext cx="6108700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/>
          </a:solidFill>
        </p:spPr>
        <p:txBody>
          <a:bodyPr/>
          <a:lstStyle/>
          <a:p>
            <a:pPr eaLnBrk="1" hangingPunct="1"/>
            <a:r>
              <a:rPr lang="ru-RU" smtClean="0">
                <a:solidFill>
                  <a:schemeClr val="bg1"/>
                </a:solidFill>
              </a:rPr>
              <a:t>Цветовые модели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95288" y="1341438"/>
            <a:ext cx="83534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Для описания цвета используются разные математические модели. Их называют </a:t>
            </a:r>
            <a:r>
              <a:rPr lang="ru-RU" b="1">
                <a:solidFill>
                  <a:srgbClr val="FF0066"/>
                </a:solidFill>
              </a:rPr>
              <a:t>цветовыми моделями</a:t>
            </a:r>
            <a:r>
              <a:rPr lang="ru-RU"/>
              <a:t>. В каждой модели определенный диапазон цветов представляют в виде </a:t>
            </a:r>
            <a:r>
              <a:rPr lang="ru-RU" b="1"/>
              <a:t>3D</a:t>
            </a:r>
            <a:r>
              <a:rPr lang="ru-RU"/>
              <a:t> пространства. В этом пространстве каждый цвет существует в виде набора числовых координат. Этот метод дает возможность передавать цветовую информацию между компьютерами, программами и периферийными устройствами. 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924300" y="5300663"/>
            <a:ext cx="49688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>
                <a:solidFill>
                  <a:schemeClr val="accent2"/>
                </a:solidFill>
              </a:rPr>
              <a:t>Обобщенная цветовая модель:</a:t>
            </a:r>
            <a:r>
              <a:rPr lang="ru-RU" sz="1400">
                <a:solidFill>
                  <a:schemeClr val="accent2"/>
                </a:solidFill>
              </a:rPr>
              <a:t> </a:t>
            </a:r>
            <a:br>
              <a:rPr lang="ru-RU" sz="1400">
                <a:solidFill>
                  <a:schemeClr val="accent2"/>
                </a:solidFill>
              </a:rPr>
            </a:br>
            <a:r>
              <a:rPr lang="ru-RU" sz="1400">
                <a:solidFill>
                  <a:schemeClr val="accent2"/>
                </a:solidFill>
              </a:rPr>
              <a:t>а - схема модели и ее основные элементы; </a:t>
            </a:r>
            <a:br>
              <a:rPr lang="ru-RU" sz="1400">
                <a:solidFill>
                  <a:schemeClr val="accent2"/>
                </a:solidFill>
              </a:rPr>
            </a:br>
            <a:r>
              <a:rPr lang="ru-RU" sz="1400">
                <a:solidFill>
                  <a:schemeClr val="accent2"/>
                </a:solidFill>
              </a:rPr>
              <a:t>б – один из возможных вариантов цветового тела обобщенной модели </a:t>
            </a:r>
          </a:p>
        </p:txBody>
      </p:sp>
      <p:pic>
        <p:nvPicPr>
          <p:cNvPr id="8197" name="Picture 7" descr="2mod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4788" y="3429000"/>
            <a:ext cx="4445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3779838" y="3213100"/>
            <a:ext cx="5184775" cy="30956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323850" y="3213100"/>
            <a:ext cx="3311525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Цветовые модели могут быть </a:t>
            </a:r>
            <a:r>
              <a:rPr lang="ru-RU" b="1">
                <a:solidFill>
                  <a:schemeClr val="accent2"/>
                </a:solidFill>
              </a:rPr>
              <a:t>аппаратно-зависимыми</a:t>
            </a:r>
            <a:r>
              <a:rPr lang="ru-RU"/>
              <a:t> (их пока большинство, RGB и CMYK в их числе) и </a:t>
            </a:r>
            <a:r>
              <a:rPr lang="ru-RU" b="1">
                <a:solidFill>
                  <a:schemeClr val="hlink"/>
                </a:solidFill>
              </a:rPr>
              <a:t>аппаратно-независимыми</a:t>
            </a:r>
            <a:r>
              <a:rPr lang="ru-RU">
                <a:solidFill>
                  <a:schemeClr val="hlink"/>
                </a:solidFill>
              </a:rPr>
              <a:t> </a:t>
            </a:r>
            <a:r>
              <a:rPr lang="ru-RU"/>
              <a:t>(модель Lab). </a:t>
            </a:r>
          </a:p>
          <a:p>
            <a:pPr>
              <a:spcBef>
                <a:spcPct val="50000"/>
              </a:spcBef>
            </a:pPr>
            <a:r>
              <a:rPr lang="ru-RU" sz="1400" i="1"/>
              <a:t>В большинстве "современных" визуализационных пакетов (например, в Photoshop) можно преобразовывать изображение из одной цветовой модели в другую.</a:t>
            </a:r>
            <a:r>
              <a:rPr lang="ru-RU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441</TotalTime>
  <Words>1068</Words>
  <Application>Microsoft Office PowerPoint</Application>
  <PresentationFormat>Экран (4:3)</PresentationFormat>
  <Paragraphs>165</Paragraphs>
  <Slides>16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Эркер</vt:lpstr>
      <vt:lpstr>    Компьютерная графика </vt:lpstr>
      <vt:lpstr>Что мы будем изучать?</vt:lpstr>
      <vt:lpstr>Определения</vt:lpstr>
      <vt:lpstr>ЭВМ используется для:</vt:lpstr>
      <vt:lpstr>Машинная (компьютерная) графика</vt:lpstr>
      <vt:lpstr>Векторная модель</vt:lpstr>
      <vt:lpstr>Растровая модель</vt:lpstr>
      <vt:lpstr>Пример растрового рисунка</vt:lpstr>
      <vt:lpstr>Цветовые модели</vt:lpstr>
      <vt:lpstr>   Модель RGB</vt:lpstr>
      <vt:lpstr>   Модель RGB</vt:lpstr>
      <vt:lpstr>   Модель CMYK</vt:lpstr>
      <vt:lpstr>   Модель Lab</vt:lpstr>
      <vt:lpstr>   Модель HSB</vt:lpstr>
      <vt:lpstr>Список моделей и их краткое описание</vt:lpstr>
      <vt:lpstr>Список использованных материалов</vt:lpstr>
    </vt:vector>
  </TitlesOfParts>
  <Company>School 130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Компьютерная графика</dc:title>
  <dc:creator>Новосибирский Лицей 130 им. академика М.А.Лаврентьев</dc:creator>
  <cp:lastModifiedBy>Денис Степулёнок</cp:lastModifiedBy>
  <cp:revision>75</cp:revision>
  <dcterms:created xsi:type="dcterms:W3CDTF">2005-10-03T04:35:21Z</dcterms:created>
  <dcterms:modified xsi:type="dcterms:W3CDTF">2013-09-12T16:33:34Z</dcterms:modified>
</cp:coreProperties>
</file>