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71" r:id="rId4"/>
    <p:sldId id="268" r:id="rId5"/>
    <p:sldId id="267" r:id="rId6"/>
    <p:sldId id="258" r:id="rId7"/>
    <p:sldId id="270" r:id="rId8"/>
    <p:sldId id="273" r:id="rId9"/>
    <p:sldId id="269" r:id="rId10"/>
    <p:sldId id="281" r:id="rId11"/>
    <p:sldId id="276" r:id="rId12"/>
    <p:sldId id="280" r:id="rId13"/>
    <p:sldId id="277" r:id="rId14"/>
    <p:sldId id="278" r:id="rId15"/>
    <p:sldId id="279" r:id="rId16"/>
    <p:sldId id="275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94660"/>
  </p:normalViewPr>
  <p:slideViewPr>
    <p:cSldViewPr>
      <p:cViewPr>
        <p:scale>
          <a:sx n="66" d="100"/>
          <a:sy n="66" d="100"/>
        </p:scale>
        <p:origin x="-1278" y="-9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DDB99-61F7-42CA-9B6E-B80570B429D3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>
            <a:off x="428596" y="1928802"/>
            <a:ext cx="8072495" cy="28575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ru-RU" sz="3600" b="1" dirty="0" smtClean="0">
                <a:solidFill>
                  <a:schemeClr val="tx2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«Разработка автоматизированной системы хранения документации и программного кода 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ru-RU" sz="3600" b="1" dirty="0" smtClean="0">
                <a:solidFill>
                  <a:schemeClr val="tx2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для станков с Числовым Программным Управлением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» 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85720" y="4500570"/>
            <a:ext cx="5286412" cy="100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Цель</a:t>
            </a: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5288340"/>
            <a:ext cx="78581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3200" b="1" dirty="0" smtClean="0"/>
              <a:t>Автоматизация процесса наладки управляющей части станка с ЧПУ.</a:t>
            </a:r>
            <a:endParaRPr lang="ru-RU" sz="3200" b="1" dirty="0"/>
          </a:p>
          <a:p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0"/>
            <a:ext cx="8501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Студент</a:t>
            </a:r>
            <a:r>
              <a:rPr lang="en-US" sz="2800" dirty="0" smtClean="0"/>
              <a:t>: </a:t>
            </a:r>
            <a:r>
              <a:rPr lang="ru-RU" sz="2800" dirty="0" smtClean="0"/>
              <a:t>Кудрявцев И. В. Гр. 6331</a:t>
            </a:r>
          </a:p>
          <a:p>
            <a:r>
              <a:rPr lang="ru-RU" sz="2800" dirty="0" smtClean="0"/>
              <a:t>Дипломный руководитель</a:t>
            </a:r>
            <a:r>
              <a:rPr lang="en-US" sz="2800" dirty="0" smtClean="0"/>
              <a:t>: </a:t>
            </a:r>
            <a:r>
              <a:rPr lang="ru-RU" sz="2800" dirty="0" err="1" smtClean="0"/>
              <a:t>Степулёнок</a:t>
            </a:r>
            <a:r>
              <a:rPr lang="ru-RU" sz="2800" dirty="0" smtClean="0"/>
              <a:t> Д. О.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57158" y="1000108"/>
            <a:ext cx="42862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4000" u="sng" dirty="0" smtClean="0"/>
              <a:t>Тема</a:t>
            </a:r>
            <a:r>
              <a:rPr lang="ru-RU" sz="4000" dirty="0" smtClean="0"/>
              <a:t>: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Используемые средства разработки</a:t>
            </a:r>
            <a:endParaRPr lang="ru-RU" dirty="0"/>
          </a:p>
        </p:txBody>
      </p:sp>
      <p:pic>
        <p:nvPicPr>
          <p:cNvPr id="1026" name="Picture 2" descr="http://iitt.fvt.sfedu.ru/forum/files/dbforge_stud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4279167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2279" y="3244334"/>
            <a:ext cx="256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db</a:t>
            </a:r>
            <a:r>
              <a:rPr lang="en-US" dirty="0" err="1"/>
              <a:t>F</a:t>
            </a:r>
            <a:r>
              <a:rPr lang="en-US" dirty="0" err="1" smtClean="0"/>
              <a:t>orge</a:t>
            </a:r>
            <a:r>
              <a:rPr lang="en-US" dirty="0" smtClean="0"/>
              <a:t> Studio </a:t>
            </a:r>
            <a:r>
              <a:rPr lang="en-US" dirty="0"/>
              <a:t>for </a:t>
            </a:r>
            <a:r>
              <a:rPr lang="en-US" dirty="0" err="1" smtClean="0"/>
              <a:t>MySql</a:t>
            </a:r>
            <a:endParaRPr lang="ru-RU" dirty="0"/>
          </a:p>
        </p:txBody>
      </p:sp>
      <p:pic>
        <p:nvPicPr>
          <p:cNvPr id="1028" name="Picture 4" descr="http://web-grand.ru/wp-content/uploads/2011/05/denwe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190004"/>
            <a:ext cx="2238996" cy="223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17502" y="3584637"/>
            <a:ext cx="16522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 smtClean="0"/>
              <a:t>Denwer</a:t>
            </a:r>
            <a:endParaRPr lang="en-US" sz="3600" dirty="0" smtClean="0"/>
          </a:p>
          <a:p>
            <a:pPr algn="ctr"/>
            <a:r>
              <a:rPr lang="en-US" sz="3600" dirty="0" smtClean="0"/>
              <a:t>Apache</a:t>
            </a:r>
          </a:p>
          <a:p>
            <a:pPr algn="ctr"/>
            <a:r>
              <a:rPr lang="en-US" sz="3600" dirty="0" smtClean="0"/>
              <a:t>PHP</a:t>
            </a:r>
          </a:p>
          <a:p>
            <a:pPr algn="ctr"/>
            <a:r>
              <a:rPr lang="en-US" sz="3600" dirty="0" smtClean="0"/>
              <a:t>MySQL</a:t>
            </a:r>
            <a:endParaRPr lang="ru-RU" sz="3600" dirty="0"/>
          </a:p>
        </p:txBody>
      </p:sp>
      <p:pic>
        <p:nvPicPr>
          <p:cNvPr id="1030" name="Picture 6" descr="http://habrastorage.org/storage1/340320e8/e4e82fef/593346a1/a7220e0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32873" y="5804363"/>
            <a:ext cx="2082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 smtClean="0"/>
              <a:t>PHPStorm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07880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ru-RU" dirty="0" smtClean="0"/>
              <a:t>Разработка Базы Данных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6" t="14286" r="52619" b="19346"/>
          <a:stretch/>
        </p:blipFill>
        <p:spPr bwMode="auto">
          <a:xfrm>
            <a:off x="179512" y="937862"/>
            <a:ext cx="8604447" cy="580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472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Таблица “</a:t>
            </a:r>
            <a:r>
              <a:rPr lang="en-US" b="1" dirty="0"/>
              <a:t>user</a:t>
            </a:r>
            <a:r>
              <a:rPr lang="ru-RU" b="1" dirty="0"/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Х</a:t>
            </a:r>
            <a:r>
              <a:rPr lang="ru-RU" dirty="0" smtClean="0"/>
              <a:t>ранение </a:t>
            </a:r>
            <a:r>
              <a:rPr lang="ru-RU" dirty="0"/>
              <a:t>информации о пользователях системы. Нужна для идентификации и авторизации пользователей в системе.</a:t>
            </a:r>
          </a:p>
          <a:p>
            <a:pPr lvl="0"/>
            <a:r>
              <a:rPr lang="en-US" b="1" dirty="0" smtClean="0"/>
              <a:t>id</a:t>
            </a:r>
            <a:r>
              <a:rPr lang="ru-RU" b="1" dirty="0" smtClean="0"/>
              <a:t> </a:t>
            </a:r>
            <a:r>
              <a:rPr lang="ru-RU" b="1" dirty="0"/>
              <a:t>– </a:t>
            </a:r>
            <a:r>
              <a:rPr lang="ru-RU" dirty="0"/>
              <a:t>идентификатор (номер) пользователя в системе (присваивается автоматически);</a:t>
            </a:r>
          </a:p>
          <a:p>
            <a:pPr lvl="0"/>
            <a:r>
              <a:rPr lang="ru-RU" b="1" dirty="0" err="1"/>
              <a:t>name</a:t>
            </a:r>
            <a:r>
              <a:rPr lang="ru-RU" b="1" dirty="0"/>
              <a:t> – </a:t>
            </a:r>
            <a:r>
              <a:rPr lang="ru-RU" dirty="0"/>
              <a:t>Фамилия имя отчество пользователя (не более 255 символов);</a:t>
            </a:r>
          </a:p>
          <a:p>
            <a:pPr lvl="0"/>
            <a:r>
              <a:rPr lang="ru-RU" b="1" dirty="0" err="1"/>
              <a:t>email</a:t>
            </a:r>
            <a:r>
              <a:rPr lang="ru-RU" b="1" dirty="0"/>
              <a:t> – </a:t>
            </a:r>
            <a:r>
              <a:rPr lang="ru-RU" dirty="0"/>
              <a:t>электронная почта пользователя, используется как логин (не более 255 символов);</a:t>
            </a:r>
          </a:p>
          <a:p>
            <a:pPr lvl="0"/>
            <a:r>
              <a:rPr lang="en-US" b="1" dirty="0"/>
              <a:t>password</a:t>
            </a:r>
            <a:r>
              <a:rPr lang="ru-RU" b="1" dirty="0"/>
              <a:t> – </a:t>
            </a:r>
            <a:r>
              <a:rPr lang="en-US" dirty="0"/>
              <a:t>md</a:t>
            </a:r>
            <a:r>
              <a:rPr lang="ru-RU" dirty="0"/>
              <a:t>5-хеш сумма пароля пользователя</a:t>
            </a:r>
            <a:r>
              <a:rPr lang="ru-RU" dirty="0" smtClean="0"/>
              <a:t>. </a:t>
            </a:r>
            <a:r>
              <a:rPr lang="ru-RU" dirty="0"/>
              <a:t>MD5 – 128-битный алгоритм </a:t>
            </a:r>
            <a:r>
              <a:rPr lang="ru-RU" dirty="0" smtClean="0"/>
              <a:t>хеширования. </a:t>
            </a:r>
            <a:r>
              <a:rPr lang="en-US" dirty="0" smtClean="0"/>
              <a:t>MD5-</a:t>
            </a:r>
            <a:r>
              <a:rPr lang="ru-RU" dirty="0" err="1" smtClean="0"/>
              <a:t>хеш</a:t>
            </a:r>
            <a:r>
              <a:rPr lang="ru-RU" dirty="0" smtClean="0"/>
              <a:t> </a:t>
            </a:r>
            <a:r>
              <a:rPr lang="ru-RU" dirty="0"/>
              <a:t>х</a:t>
            </a:r>
            <a:r>
              <a:rPr lang="ru-RU" dirty="0" smtClean="0"/>
              <a:t>ранится </a:t>
            </a:r>
            <a:r>
              <a:rPr lang="ru-RU" dirty="0"/>
              <a:t>вместо самого пароля на случай компрометации базы </a:t>
            </a:r>
            <a:r>
              <a:rPr lang="ru-RU" dirty="0" smtClean="0"/>
              <a:t>данных. </a:t>
            </a:r>
            <a:endParaRPr lang="ru-RU" dirty="0"/>
          </a:p>
          <a:p>
            <a:pPr lvl="0"/>
            <a:r>
              <a:rPr lang="ru-RU" b="1" dirty="0" err="1"/>
              <a:t>is_admin</a:t>
            </a:r>
            <a:r>
              <a:rPr lang="ru-RU" b="1" dirty="0"/>
              <a:t> – </a:t>
            </a:r>
            <a:r>
              <a:rPr lang="ru-RU" dirty="0"/>
              <a:t>Является ли администратором? 0 – не является, 1 – является. Администратор может назначать новых администраторов, а также удалять права администратора у других администраторов.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3674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929" t="10986" r="25000" b="35547"/>
          <a:stretch>
            <a:fillRect/>
          </a:stretch>
        </p:blipFill>
        <p:spPr bwMode="auto">
          <a:xfrm>
            <a:off x="142844" y="1071546"/>
            <a:ext cx="8643966" cy="5130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Прямая со стрелкой 5"/>
          <p:cNvCxnSpPr/>
          <p:nvPr/>
        </p:nvCxnSpPr>
        <p:spPr>
          <a:xfrm rot="5400000" flipH="1" flipV="1">
            <a:off x="1857356" y="4500570"/>
            <a:ext cx="642942" cy="500066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2910" y="5143512"/>
            <a:ext cx="4595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Переход к тексту программы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214810" y="2000240"/>
            <a:ext cx="293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Автор программы</a:t>
            </a:r>
            <a:endParaRPr lang="ru-RU" sz="2800" dirty="0"/>
          </a:p>
        </p:txBody>
      </p:sp>
      <p:cxnSp>
        <p:nvCxnSpPr>
          <p:cNvPr id="9" name="Прямая со стрелкой 8"/>
          <p:cNvCxnSpPr>
            <a:stCxn id="8" idx="2"/>
          </p:cNvCxnSpPr>
          <p:nvPr/>
        </p:nvCxnSpPr>
        <p:spPr>
          <a:xfrm rot="5400000">
            <a:off x="4245252" y="2350143"/>
            <a:ext cx="1262732" cy="160936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72198" y="4929198"/>
            <a:ext cx="2722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Фильтры (поиск)</a:t>
            </a:r>
            <a:endParaRPr lang="ru-RU" sz="2800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rot="16200000" flipV="1">
            <a:off x="5286381" y="4000506"/>
            <a:ext cx="1500199" cy="50006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15206" y="1571612"/>
            <a:ext cx="1611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Действия</a:t>
            </a:r>
            <a:endParaRPr lang="ru-RU" sz="2800" dirty="0"/>
          </a:p>
        </p:txBody>
      </p:sp>
      <p:cxnSp>
        <p:nvCxnSpPr>
          <p:cNvPr id="18" name="Прямая со стрелкой 17"/>
          <p:cNvCxnSpPr>
            <a:stCxn id="17" idx="2"/>
          </p:cNvCxnSpPr>
          <p:nvPr/>
        </p:nvCxnSpPr>
        <p:spPr>
          <a:xfrm rot="16200000" flipH="1">
            <a:off x="7236804" y="2879096"/>
            <a:ext cx="1762798" cy="19427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пользователя системы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 l="4169" t="6815" r="23356" b="51490"/>
          <a:stretch>
            <a:fillRect/>
          </a:stretch>
        </p:blipFill>
        <p:spPr bwMode="auto">
          <a:xfrm>
            <a:off x="571472" y="1643050"/>
            <a:ext cx="8072494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4573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ru-RU" dirty="0" smtClean="0"/>
              <a:t>Тип станка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 l="2875" t="6704" r="23332" b="40743"/>
          <a:stretch>
            <a:fillRect/>
          </a:stretch>
        </p:blipFill>
        <p:spPr bwMode="auto">
          <a:xfrm>
            <a:off x="571472" y="1142984"/>
            <a:ext cx="814393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5667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Результаты и перспективы развития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564357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Разработана База Данных и </a:t>
            </a:r>
            <a:r>
              <a:rPr lang="en-US" dirty="0" smtClean="0"/>
              <a:t>w</a:t>
            </a:r>
            <a:r>
              <a:rPr lang="ru-RU" dirty="0" smtClean="0"/>
              <a:t>eb-интерфейс</a:t>
            </a:r>
            <a:r>
              <a:rPr lang="en-US" dirty="0" smtClean="0"/>
              <a:t> </a:t>
            </a:r>
            <a:r>
              <a:rPr lang="ru-RU" dirty="0" smtClean="0"/>
              <a:t>для работы с ней</a:t>
            </a:r>
          </a:p>
          <a:p>
            <a:pPr lvl="0"/>
            <a:r>
              <a:rPr lang="ru-RU" dirty="0" smtClean="0"/>
              <a:t>Объединение в одной базе данных программного кода, чертежей к нему, а так же важной информации, обеспечивает высокую эффективность процесса наладки оборудования и наглядность действий.</a:t>
            </a:r>
          </a:p>
          <a:p>
            <a:pPr lvl="0"/>
            <a:r>
              <a:rPr lang="ru-RU" dirty="0" smtClean="0"/>
              <a:t>Обеспечена защита от несанкционированного доступа к важным файлам.</a:t>
            </a:r>
          </a:p>
          <a:p>
            <a:r>
              <a:rPr lang="ru-RU" dirty="0" smtClean="0"/>
              <a:t>Реализована СКВ (система контроля версий), позволяющей удобно организовывать, отслеживать и редактировать файлы, которые имеют несколько версий.</a:t>
            </a:r>
          </a:p>
          <a:p>
            <a:pPr lvl="0"/>
            <a:r>
              <a:rPr lang="ru-RU" dirty="0" smtClean="0"/>
              <a:t>Снижение вероятности ошибки и связанного с ним риска порчи оборудования.</a:t>
            </a:r>
          </a:p>
          <a:p>
            <a:pPr lvl="0"/>
            <a:r>
              <a:rPr lang="ru-RU" dirty="0" smtClean="0"/>
              <a:t>Систему можно дорабатывать и внедрять  на реальном производстве</a:t>
            </a:r>
          </a:p>
          <a:p>
            <a:pPr lvl="0"/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dirty="0" smtClean="0"/>
              <a:t>Станок с ЧПУ «</a:t>
            </a:r>
            <a:r>
              <a:rPr lang="en-US" dirty="0" err="1" smtClean="0"/>
              <a:t>Monforts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57158" y="1214422"/>
            <a:ext cx="33251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Управляющая </a:t>
            </a:r>
          </a:p>
          <a:p>
            <a:r>
              <a:rPr lang="ru-RU" sz="4000" dirty="0" smtClean="0">
                <a:solidFill>
                  <a:schemeClr val="bg1"/>
                </a:solidFill>
              </a:rPr>
              <a:t>                часть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14942" y="1500174"/>
            <a:ext cx="33393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Рабочая часть</a:t>
            </a: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12" name="Рисунок 11" descr="Файл:Monforts UniCen 1000 MultiTurn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9144000" cy="585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428860" y="2643182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Рабочая часть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34" y="1071546"/>
            <a:ext cx="35718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</a:rPr>
              <a:t>Управляющая часть</a:t>
            </a:r>
            <a:endParaRPr lang="ru-RU" sz="3200" b="1" dirty="0">
              <a:solidFill>
                <a:srgbClr val="002060"/>
              </a:solidFill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rot="5400000">
            <a:off x="1071538" y="2571744"/>
            <a:ext cx="928694" cy="71438"/>
          </a:xfrm>
          <a:prstGeom prst="straightConnector1">
            <a:avLst/>
          </a:prstGeom>
          <a:ln w="444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79690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Процесс наладки рабочей части станка</a:t>
            </a:r>
            <a:endParaRPr lang="ru-RU" sz="3600" dirty="0"/>
          </a:p>
        </p:txBody>
      </p:sp>
      <p:pic>
        <p:nvPicPr>
          <p:cNvPr id="4" name="Рисунок 3" descr="P10302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803654"/>
            <a:ext cx="8001024" cy="60007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7488" y="1000108"/>
            <a:ext cx="27908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Револьверная </a:t>
            </a:r>
          </a:p>
          <a:p>
            <a:r>
              <a:rPr lang="ru-RU" sz="3200" dirty="0" smtClean="0">
                <a:solidFill>
                  <a:schemeClr val="bg1"/>
                </a:solidFill>
              </a:rPr>
              <a:t>Головка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3143248"/>
            <a:ext cx="242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Патрон</a:t>
            </a:r>
            <a:endParaRPr lang="ru-RU" sz="4000" dirty="0">
              <a:solidFill>
                <a:schemeClr val="bg1"/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rot="5400000">
            <a:off x="1893869" y="4178305"/>
            <a:ext cx="500066" cy="158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643438" y="1857364"/>
            <a:ext cx="2143140" cy="10715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86380" y="5286388"/>
            <a:ext cx="2571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Инструмент</a:t>
            </a:r>
            <a:r>
              <a:rPr lang="en-US" sz="2800" dirty="0" smtClean="0">
                <a:solidFill>
                  <a:schemeClr val="bg1"/>
                </a:solidFill>
              </a:rPr>
              <a:t>: </a:t>
            </a:r>
            <a:r>
              <a:rPr lang="ru-RU" sz="2800" dirty="0" smtClean="0">
                <a:solidFill>
                  <a:schemeClr val="bg1"/>
                </a:solidFill>
              </a:rPr>
              <a:t>расточной резец</a:t>
            </a:r>
            <a:endParaRPr lang="ru-RU" sz="2800" dirty="0">
              <a:solidFill>
                <a:schemeClr val="bg1"/>
              </a:solidFill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rot="16200000" flipV="1">
            <a:off x="5000628" y="4500570"/>
            <a:ext cx="1071570" cy="50006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43306" y="2857496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</a:t>
            </a:r>
            <a:r>
              <a:rPr lang="ru-RU" sz="3200" dirty="0" smtClean="0"/>
              <a:t>Рука</a:t>
            </a:r>
            <a:r>
              <a:rPr lang="en-US" sz="3200" dirty="0" smtClean="0"/>
              <a:t>”</a:t>
            </a:r>
            <a:endParaRPr lang="ru-RU" sz="3200" dirty="0"/>
          </a:p>
        </p:txBody>
      </p:sp>
      <p:cxnSp>
        <p:nvCxnSpPr>
          <p:cNvPr id="16" name="Прямая со стрелкой 15"/>
          <p:cNvCxnSpPr>
            <a:stCxn id="14" idx="2"/>
          </p:cNvCxnSpPr>
          <p:nvPr/>
        </p:nvCxnSpPr>
        <p:spPr>
          <a:xfrm rot="16200000" flipH="1">
            <a:off x="3721380" y="4150015"/>
            <a:ext cx="1486927" cy="7143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57356" y="2143116"/>
            <a:ext cx="2143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Деталь</a:t>
            </a:r>
            <a:endParaRPr lang="ru-RU" sz="3200" dirty="0">
              <a:solidFill>
                <a:schemeClr val="bg1"/>
              </a:solidFill>
            </a:endParaRPr>
          </a:p>
        </p:txBody>
      </p:sp>
      <p:cxnSp>
        <p:nvCxnSpPr>
          <p:cNvPr id="20" name="Прямая со стрелкой 19"/>
          <p:cNvCxnSpPr/>
          <p:nvPr/>
        </p:nvCxnSpPr>
        <p:spPr>
          <a:xfrm rot="16200000" flipH="1">
            <a:off x="2143108" y="3571876"/>
            <a:ext cx="2071702" cy="50006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Программное обеспечение управляющей части станка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072066" y="4357694"/>
            <a:ext cx="42721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Управляющая часть </a:t>
            </a:r>
          </a:p>
          <a:p>
            <a:r>
              <a:rPr lang="en-US" sz="3600" b="1" dirty="0" smtClean="0"/>
              <a:t>c</a:t>
            </a:r>
            <a:r>
              <a:rPr lang="ru-RU" sz="3600" b="1" dirty="0" smtClean="0"/>
              <a:t>танка, среда </a:t>
            </a:r>
            <a:endParaRPr lang="en-US" sz="3600" b="1" dirty="0" smtClean="0"/>
          </a:p>
          <a:p>
            <a:r>
              <a:rPr lang="en-US" sz="3600" b="1" dirty="0" smtClean="0"/>
              <a:t>Siemens </a:t>
            </a:r>
          </a:p>
          <a:p>
            <a:r>
              <a:rPr lang="en-US" sz="3600" b="1" dirty="0" err="1" smtClean="0"/>
              <a:t>Sinumerik</a:t>
            </a:r>
            <a:r>
              <a:rPr lang="en-US" sz="3600" b="1" dirty="0" smtClean="0"/>
              <a:t> 840D</a:t>
            </a:r>
            <a:endParaRPr lang="ru-RU" sz="3600" b="1" dirty="0"/>
          </a:p>
        </p:txBody>
      </p:sp>
      <p:pic>
        <p:nvPicPr>
          <p:cNvPr id="7" name="Рисунок 6" descr="windows_X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285860"/>
            <a:ext cx="3143272" cy="2294589"/>
          </a:xfrm>
          <a:prstGeom prst="rect">
            <a:avLst/>
          </a:prstGeom>
        </p:spPr>
      </p:pic>
      <p:pic>
        <p:nvPicPr>
          <p:cNvPr id="8" name="Рисунок 7" descr="sinumeri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1357298"/>
            <a:ext cx="4114800" cy="2933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0034" y="3286124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Существует возможность подключения к серверу</a:t>
            </a:r>
            <a:endParaRPr lang="ru-RU" dirty="0"/>
          </a:p>
        </p:txBody>
      </p:sp>
      <p:pic>
        <p:nvPicPr>
          <p:cNvPr id="12" name="Рисунок 11" descr="P103018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596" y="4143380"/>
            <a:ext cx="3286116" cy="2464587"/>
          </a:xfrm>
          <a:prstGeom prst="rect">
            <a:avLst/>
          </a:prstGeom>
        </p:spPr>
      </p:pic>
      <p:sp>
        <p:nvSpPr>
          <p:cNvPr id="13" name="Овал 12"/>
          <p:cNvSpPr/>
          <p:nvPr/>
        </p:nvSpPr>
        <p:spPr>
          <a:xfrm>
            <a:off x="1285852" y="4643446"/>
            <a:ext cx="785818" cy="64294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>
            <a:stCxn id="13" idx="0"/>
          </p:cNvCxnSpPr>
          <p:nvPr/>
        </p:nvCxnSpPr>
        <p:spPr>
          <a:xfrm rot="5400000" flipH="1" flipV="1">
            <a:off x="1339430" y="4268397"/>
            <a:ext cx="714380" cy="3571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796908"/>
          </a:xfrm>
        </p:spPr>
        <p:txBody>
          <a:bodyPr/>
          <a:lstStyle/>
          <a:p>
            <a:r>
              <a:rPr lang="ru-RU" dirty="0" smtClean="0"/>
              <a:t>Среда </a:t>
            </a:r>
            <a:r>
              <a:rPr lang="en-US" dirty="0" err="1" smtClean="0"/>
              <a:t>Sinumerik</a:t>
            </a:r>
            <a:r>
              <a:rPr lang="en-US" dirty="0" smtClean="0"/>
              <a:t> 840D</a:t>
            </a:r>
            <a:endParaRPr lang="ru-RU" dirty="0"/>
          </a:p>
        </p:txBody>
      </p:sp>
      <p:pic>
        <p:nvPicPr>
          <p:cNvPr id="4" name="Рисунок 3" descr="P1030189.JPG"/>
          <p:cNvPicPr>
            <a:picLocks noChangeAspect="1"/>
          </p:cNvPicPr>
          <p:nvPr/>
        </p:nvPicPr>
        <p:blipFill>
          <a:blip r:embed="rId2" cstate="print">
            <a:lum bright="10000" contrast="20000"/>
          </a:blip>
          <a:srcRect l="9649" b="7017"/>
          <a:stretch>
            <a:fillRect/>
          </a:stretch>
        </p:blipFill>
        <p:spPr>
          <a:xfrm>
            <a:off x="928662" y="928670"/>
            <a:ext cx="7358082" cy="5679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500035" y="0"/>
            <a:ext cx="8229600" cy="1143000"/>
          </a:xfrm>
        </p:spPr>
        <p:txBody>
          <a:bodyPr/>
          <a:lstStyle/>
          <a:p>
            <a:r>
              <a:rPr lang="ru-RU" dirty="0" smtClean="0"/>
              <a:t>Задачи:</a:t>
            </a:r>
            <a:endParaRPr lang="ru-RU" dirty="0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428596" y="1000108"/>
            <a:ext cx="8319868" cy="5453228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Описание процесса </a:t>
            </a:r>
            <a:r>
              <a:rPr lang="ru-RU" dirty="0" smtClean="0"/>
              <a:t>наладки управляющей и рабочей частей станков </a:t>
            </a:r>
            <a:r>
              <a:rPr lang="ru-RU" dirty="0" smtClean="0"/>
              <a:t>с </a:t>
            </a:r>
            <a:r>
              <a:rPr lang="ru-RU" dirty="0" smtClean="0"/>
              <a:t>ЧПУ.</a:t>
            </a:r>
          </a:p>
          <a:p>
            <a:r>
              <a:rPr lang="ru-RU" dirty="0" smtClean="0"/>
              <a:t>Объединение в единой базе данных программ и технологических процессов для станков с ЧПУ</a:t>
            </a:r>
            <a:endParaRPr lang="ru-RU" dirty="0" smtClean="0"/>
          </a:p>
          <a:p>
            <a:r>
              <a:rPr lang="ru-RU" dirty="0" smtClean="0"/>
              <a:t>Формализация </a:t>
            </a:r>
            <a:r>
              <a:rPr lang="ru-RU" dirty="0" smtClean="0"/>
              <a:t>объектов предметной области. Проектирование структуры базы данных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 smtClean="0"/>
              <a:t>её реализация </a:t>
            </a:r>
            <a:r>
              <a:rPr lang="ru-RU" dirty="0" smtClean="0"/>
              <a:t>средствами </a:t>
            </a:r>
            <a:r>
              <a:rPr lang="en-US" dirty="0" err="1" smtClean="0"/>
              <a:t>MySQL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Разработка и реализация </a:t>
            </a:r>
            <a:r>
              <a:rPr lang="en-US" dirty="0" smtClean="0"/>
              <a:t>web-</a:t>
            </a:r>
            <a:r>
              <a:rPr lang="ru-RU" dirty="0" smtClean="0"/>
              <a:t>интерфейса системы на языках </a:t>
            </a:r>
            <a:r>
              <a:rPr lang="en-US" dirty="0" smtClean="0"/>
              <a:t>PHP / HTML / CSS / JavaScript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smtClean="0"/>
              <a:t>Тестирование и внедрение системы.</a:t>
            </a:r>
            <a:endParaRPr lang="en-US" dirty="0" smtClean="0"/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785818"/>
          </a:xfrm>
        </p:spPr>
        <p:txBody>
          <a:bodyPr>
            <a:noAutofit/>
          </a:bodyPr>
          <a:lstStyle/>
          <a:p>
            <a:r>
              <a:rPr lang="ru-RU" sz="3600" dirty="0" smtClean="0"/>
              <a:t>Централизованное хранение документации</a:t>
            </a:r>
            <a:endParaRPr lang="ru-RU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3643290"/>
            <a:ext cx="4862249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Рисунок 1" descr="Новый точечный рисунок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000108"/>
            <a:ext cx="42672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трелка вверх 5"/>
          <p:cNvSpPr/>
          <p:nvPr/>
        </p:nvSpPr>
        <p:spPr>
          <a:xfrm rot="7877492">
            <a:off x="3714148" y="3658998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429124" y="1285860"/>
            <a:ext cx="378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Документация не организованна и разбросана по производственному участку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14282" y="5572140"/>
            <a:ext cx="378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Документация и программный код хранится на центральном сервере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5409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Клиент-серверная </a:t>
            </a:r>
            <a:br>
              <a:rPr lang="ru-RU" dirty="0" smtClean="0"/>
            </a:br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4348" y="4643446"/>
            <a:ext cx="357190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База Данных с документами и программным кодом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14348" y="3214686"/>
            <a:ext cx="3571900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Сервер</a:t>
            </a:r>
            <a:r>
              <a:rPr lang="ru-RU" sz="2400" dirty="0" smtClean="0"/>
              <a:t>ная часть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14348" y="1857364"/>
            <a:ext cx="3571900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Клиентская часть (интерфейс)</a:t>
            </a:r>
            <a:endParaRPr lang="ru-RU" sz="2400" dirty="0"/>
          </a:p>
        </p:txBody>
      </p:sp>
      <p:sp>
        <p:nvSpPr>
          <p:cNvPr id="7" name="Стрелка вниз 6"/>
          <p:cNvSpPr/>
          <p:nvPr/>
        </p:nvSpPr>
        <p:spPr>
          <a:xfrm>
            <a:off x="2214546" y="2714620"/>
            <a:ext cx="500066" cy="64294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/>
        </p:nvSpPr>
        <p:spPr>
          <a:xfrm>
            <a:off x="2214546" y="4071942"/>
            <a:ext cx="500066" cy="64294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572000" y="5072074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Хранение данных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11642" y="3429000"/>
            <a:ext cx="25949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Разграничение доступа, </a:t>
            </a:r>
          </a:p>
          <a:p>
            <a:r>
              <a:rPr lang="ru-RU" dirty="0" smtClean="0"/>
              <a:t>защита информации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500562" y="2214554"/>
            <a:ext cx="3212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011222"/>
          </a:xfrm>
        </p:spPr>
        <p:txBody>
          <a:bodyPr/>
          <a:lstStyle/>
          <a:p>
            <a:r>
              <a:rPr lang="ru-RU" dirty="0" smtClean="0"/>
              <a:t>Выбор средств реализации</a:t>
            </a:r>
            <a:endParaRPr lang="ru-RU" dirty="0"/>
          </a:p>
        </p:txBody>
      </p:sp>
      <p:pic>
        <p:nvPicPr>
          <p:cNvPr id="5" name="Рисунок 4" descr="mysq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0504"/>
            <a:ext cx="2209422" cy="1285884"/>
          </a:xfrm>
          <a:prstGeom prst="rect">
            <a:avLst/>
          </a:prstGeom>
        </p:spPr>
      </p:pic>
      <p:pic>
        <p:nvPicPr>
          <p:cNvPr id="6" name="Рисунок 5" descr="ph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3071810"/>
            <a:ext cx="1928826" cy="1014987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786050" y="5857892"/>
            <a:ext cx="25440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/>
              <a:t>Cascading Style Sheets</a:t>
            </a:r>
            <a:r>
              <a:rPr lang="en-US" sz="1600" dirty="0" smtClean="0"/>
              <a:t> - </a:t>
            </a:r>
            <a:endParaRPr lang="ru-RU" sz="1600" dirty="0" smtClean="0"/>
          </a:p>
          <a:p>
            <a:r>
              <a:rPr lang="ru-RU" sz="1600" dirty="0" smtClean="0"/>
              <a:t>каскадные таблицы стилей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214414" y="1571612"/>
            <a:ext cx="2767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Web-</a:t>
            </a:r>
            <a:r>
              <a:rPr lang="ru-RU" sz="3600" dirty="0" smtClean="0"/>
              <a:t>система</a:t>
            </a:r>
            <a:endParaRPr lang="ru-RU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5143504" y="1571612"/>
            <a:ext cx="3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«Настольное» </a:t>
            </a:r>
          </a:p>
          <a:p>
            <a:pPr algn="ctr"/>
            <a:r>
              <a:rPr lang="ru-RU" sz="3600" dirty="0" smtClean="0"/>
              <a:t>приложение</a:t>
            </a:r>
            <a:endParaRPr lang="ru-RU" sz="3600" dirty="0"/>
          </a:p>
        </p:txBody>
      </p:sp>
      <p:sp>
        <p:nvSpPr>
          <p:cNvPr id="11" name="Стрелка вправо 10"/>
          <p:cNvSpPr/>
          <p:nvPr/>
        </p:nvSpPr>
        <p:spPr>
          <a:xfrm rot="1707334">
            <a:off x="5659096" y="1242785"/>
            <a:ext cx="785818" cy="264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8801647">
            <a:off x="2579798" y="1265581"/>
            <a:ext cx="785818" cy="264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 descr="yii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143488"/>
            <a:ext cx="1500198" cy="15001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5720" y="2285992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Сервер</a:t>
            </a:r>
            <a:endParaRPr lang="ru-RU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3071802" y="2285992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Клиент</a:t>
            </a:r>
            <a:endParaRPr lang="ru-RU" sz="3600" dirty="0"/>
          </a:p>
        </p:txBody>
      </p:sp>
      <p:pic>
        <p:nvPicPr>
          <p:cNvPr id="16" name="Рисунок 15" descr="htm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7422" y="2928934"/>
            <a:ext cx="1500198" cy="1500198"/>
          </a:xfrm>
          <a:prstGeom prst="rect">
            <a:avLst/>
          </a:prstGeom>
        </p:spPr>
      </p:pic>
      <p:pic>
        <p:nvPicPr>
          <p:cNvPr id="17" name="Рисунок 16" descr="javasrip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7620" y="2928934"/>
            <a:ext cx="1857388" cy="1523058"/>
          </a:xfrm>
          <a:prstGeom prst="rect">
            <a:avLst/>
          </a:prstGeom>
        </p:spPr>
      </p:pic>
      <p:pic>
        <p:nvPicPr>
          <p:cNvPr id="18" name="Рисунок 17" descr="CSS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0364" y="4643446"/>
            <a:ext cx="1143008" cy="114300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786446" y="2714621"/>
            <a:ext cx="33575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ru-RU" sz="2000" dirty="0" smtClean="0"/>
              <a:t> Для </a:t>
            </a:r>
            <a:r>
              <a:rPr lang="ru-RU" sz="2000" dirty="0" smtClean="0"/>
              <a:t>доступа к файлам, каждый раз необходимо будет устанавливать приложение туда, где оно будет использоваться (в данной работе этот недостаток является неприемлемым</a:t>
            </a:r>
            <a:r>
              <a:rPr lang="ru-RU" sz="2000" dirty="0" smtClean="0"/>
              <a:t>).</a:t>
            </a:r>
          </a:p>
          <a:p>
            <a:pPr>
              <a:buFont typeface="Arial" charset="0"/>
              <a:buChar char="•"/>
            </a:pPr>
            <a:r>
              <a:rPr lang="ru-RU" sz="2000" dirty="0"/>
              <a:t> </a:t>
            </a:r>
            <a:r>
              <a:rPr lang="ru-RU" sz="2000" dirty="0" smtClean="0"/>
              <a:t>Проблематично установить на станок </a:t>
            </a:r>
            <a:endParaRPr lang="ru-RU" sz="2000" dirty="0" smtClean="0"/>
          </a:p>
          <a:p>
            <a:pPr>
              <a:buFont typeface="Arial" charset="0"/>
              <a:buChar char="•"/>
            </a:pPr>
            <a:r>
              <a:rPr lang="ru-RU" sz="2000" dirty="0" smtClean="0"/>
              <a:t> </a:t>
            </a:r>
            <a:r>
              <a:rPr lang="ru-RU" sz="2000" dirty="0" smtClean="0"/>
              <a:t>Сложность в реализации нужного уровня </a:t>
            </a:r>
            <a:r>
              <a:rPr lang="ru-RU" sz="2000" dirty="0" smtClean="0"/>
              <a:t>защиты информации</a:t>
            </a:r>
            <a:r>
              <a:rPr lang="ru-RU" sz="2000" dirty="0" smtClean="0"/>
              <a:t>.</a:t>
            </a:r>
            <a:endParaRPr lang="ru-RU" sz="2000" dirty="0" smtClean="0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rot="5400000">
            <a:off x="142844" y="4500570"/>
            <a:ext cx="41434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rot="5400000">
            <a:off x="4857752" y="2714620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rot="5400000">
            <a:off x="4357686" y="5357826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498</Words>
  <Application>Microsoft Office PowerPoint</Application>
  <PresentationFormat>Экран (4:3)</PresentationFormat>
  <Paragraphs>84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Презентация PowerPoint</vt:lpstr>
      <vt:lpstr>Станок с ЧПУ «Monforts»</vt:lpstr>
      <vt:lpstr>Процесс наладки рабочей части станка</vt:lpstr>
      <vt:lpstr>Программное обеспечение управляющей части станка</vt:lpstr>
      <vt:lpstr>Среда Sinumerik 840D</vt:lpstr>
      <vt:lpstr>Задачи:</vt:lpstr>
      <vt:lpstr>Централизованное хранение документации</vt:lpstr>
      <vt:lpstr>Клиент-серверная  архитектура системы</vt:lpstr>
      <vt:lpstr>Выбор средств реализации</vt:lpstr>
      <vt:lpstr>Используемые средства разработки</vt:lpstr>
      <vt:lpstr>Разработка Базы Данных</vt:lpstr>
      <vt:lpstr>Таблица “user”</vt:lpstr>
      <vt:lpstr>Пользовательский интерфейс</vt:lpstr>
      <vt:lpstr>Страница пользователя системы</vt:lpstr>
      <vt:lpstr>Тип станка</vt:lpstr>
      <vt:lpstr>Результаты и перспективы развития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Здравствуйте,  уважаемый председатель, уважаемые члены государственной аттестационной комиссии! </dc:title>
  <dc:creator>Admin</dc:creator>
  <cp:lastModifiedBy>Денис</cp:lastModifiedBy>
  <cp:revision>81</cp:revision>
  <dcterms:created xsi:type="dcterms:W3CDTF">2010-02-06T21:47:16Z</dcterms:created>
  <dcterms:modified xsi:type="dcterms:W3CDTF">2012-02-15T18:37:27Z</dcterms:modified>
</cp:coreProperties>
</file>