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3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4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5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6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7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8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9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10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11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12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13.xml" ContentType="application/vnd.openxmlformats-officedocument.presentationml.notesSl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notesSlides/notesSlide14.xml" ContentType="application/vnd.openxmlformats-officedocument.presentationml.notesSlid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15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6" r:id="rId3"/>
    <p:sldId id="271" r:id="rId4"/>
    <p:sldId id="268" r:id="rId5"/>
    <p:sldId id="267" r:id="rId6"/>
    <p:sldId id="258" r:id="rId7"/>
    <p:sldId id="270" r:id="rId8"/>
    <p:sldId id="273" r:id="rId9"/>
    <p:sldId id="269" r:id="rId10"/>
    <p:sldId id="281" r:id="rId11"/>
    <p:sldId id="276" r:id="rId12"/>
    <p:sldId id="280" r:id="rId13"/>
    <p:sldId id="282" r:id="rId14"/>
    <p:sldId id="283" r:id="rId15"/>
    <p:sldId id="277" r:id="rId16"/>
    <p:sldId id="278" r:id="rId17"/>
    <p:sldId id="279" r:id="rId18"/>
    <p:sldId id="284" r:id="rId19"/>
    <p:sldId id="275" r:id="rId20"/>
  </p:sldIdLst>
  <p:sldSz cx="9144000" cy="6858000" type="screen4x3"/>
  <p:notesSz cx="6797675" cy="98742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94660"/>
  </p:normalViewPr>
  <p:slideViewPr>
    <p:cSldViewPr>
      <p:cViewPr>
        <p:scale>
          <a:sx n="66" d="100"/>
          <a:sy n="66" d="100"/>
        </p:scale>
        <p:origin x="-1248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CDB85-C3DB-45EB-97AA-1543525B3E70}" type="datetimeFigureOut">
              <a:rPr lang="ru-RU" smtClean="0"/>
              <a:t>16.02.2012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CE8A0-4945-4289-8AFB-FA6E871CE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414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CE8A0-4945-4289-8AFB-FA6E871CEBC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485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CE8A0-4945-4289-8AFB-FA6E871CEBC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491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CE8A0-4945-4289-8AFB-FA6E871CEBC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510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CE8A0-4945-4289-8AFB-FA6E871CEBC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835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CE8A0-4945-4289-8AFB-FA6E871CEBC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791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CE8A0-4945-4289-8AFB-FA6E871CEBC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649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CE8A0-4945-4289-8AFB-FA6E871CEBC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69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CE8A0-4945-4289-8AFB-FA6E871CEBC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96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CE8A0-4945-4289-8AFB-FA6E871CEBC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28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CE8A0-4945-4289-8AFB-FA6E871CEBC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28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CE8A0-4945-4289-8AFB-FA6E871CEBC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165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CE8A0-4945-4289-8AFB-FA6E871CEBC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163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CE8A0-4945-4289-8AFB-FA6E871CEBC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473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CE8A0-4945-4289-8AFB-FA6E871CEBC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665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CE8A0-4945-4289-8AFB-FA6E871CEBC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328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CE8A0-4945-4289-8AFB-FA6E871CEBC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6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348659E-81CC-4310-802E-64888CAC293B}" type="datetime1">
              <a:rPr lang="ru-RU" smtClean="0"/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BA61086-23B0-4D2E-ACAA-D75B29EDD2DA}" type="datetime1">
              <a:rPr lang="ru-RU" smtClean="0"/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B8DBD96-1EBD-4362-8F1D-530FE3DA55F7}" type="datetime1">
              <a:rPr lang="ru-RU" smtClean="0"/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AB9A4AE-1628-4920-A318-05551CA04FDE}" type="datetime1">
              <a:rPr lang="ru-RU" smtClean="0"/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73D6CFB-27E5-4661-B5F1-59E4A210B2FC}" type="datetime1">
              <a:rPr lang="ru-RU" smtClean="0"/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0D2566D6-D8B0-4822-AFDD-4734FE654BD8}" type="datetime1">
              <a:rPr lang="ru-RU" smtClean="0"/>
              <a:t>16.02.2012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2E3E23CF-3A4C-4545-BA7D-04A4FD2D940F}" type="datetime1">
              <a:rPr lang="ru-RU" smtClean="0"/>
              <a:t>16.02.2012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24FF00B-26BD-450D-9A22-003F07955F6A}" type="datetime1">
              <a:rPr lang="ru-RU" smtClean="0"/>
              <a:t>16.02.2012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2D1870DA-74A3-458D-8C54-6EA91DC899D0}" type="datetime1">
              <a:rPr lang="ru-RU" smtClean="0"/>
              <a:t>16.02.2012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0EFA1D4D-0E00-4141-92E1-F8D38C168698}" type="datetime1">
              <a:rPr lang="ru-RU" smtClean="0"/>
              <a:t>16.02.2012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2B3D66D-A663-47FE-B0C5-D237CCD5C9B3}" type="datetime1">
              <a:rPr lang="ru-RU" smtClean="0"/>
              <a:t>16.02.2012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6DC5D-F127-4FC7-AA96-871C585F56E7}" type="datetime1">
              <a:rPr lang="ru-RU" smtClean="0"/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image" Target="../media/image16.png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image" Target="../media/image15.pn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notesSlide" Target="../notesSlides/notesSlide10.xml"/><Relationship Id="rId5" Type="http://schemas.openxmlformats.org/officeDocument/2006/relationships/tags" Target="../tags/tag15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7" Type="http://schemas.openxmlformats.org/officeDocument/2006/relationships/image" Target="../media/image18.png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7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tags" Target="../tags/tag189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tags" Target="../tags/tag188.xml"/><Relationship Id="rId5" Type="http://schemas.openxmlformats.org/officeDocument/2006/relationships/tags" Target="../tags/tag182.xml"/><Relationship Id="rId15" Type="http://schemas.openxmlformats.org/officeDocument/2006/relationships/image" Target="../media/image21.png"/><Relationship Id="rId10" Type="http://schemas.openxmlformats.org/officeDocument/2006/relationships/tags" Target="../tags/tag187.xml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7" Type="http://schemas.openxmlformats.org/officeDocument/2006/relationships/image" Target="../media/image22.png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7" Type="http://schemas.openxmlformats.org/officeDocument/2006/relationships/image" Target="../media/image23.png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image" Target="../media/image1.jpe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7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9" Type="http://schemas.openxmlformats.org/officeDocument/2006/relationships/tags" Target="../tags/tag7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tags" Target="../tags/tag92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tags" Target="../tags/tag91.xml"/><Relationship Id="rId17" Type="http://schemas.openxmlformats.org/officeDocument/2006/relationships/image" Target="../media/image2.jpeg"/><Relationship Id="rId2" Type="http://schemas.openxmlformats.org/officeDocument/2006/relationships/tags" Target="../tags/tag81.xml"/><Relationship Id="rId16" Type="http://schemas.openxmlformats.org/officeDocument/2006/relationships/notesSlide" Target="../notesSlides/notesSlide3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5" Type="http://schemas.openxmlformats.org/officeDocument/2006/relationships/tags" Target="../tags/tag84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89.xml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image" Target="../media/image3.jpeg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8.xml"/><Relationship Id="rId15" Type="http://schemas.openxmlformats.org/officeDocument/2006/relationships/image" Target="../media/image5.jpeg"/><Relationship Id="rId10" Type="http://schemas.openxmlformats.org/officeDocument/2006/relationships/tags" Target="../tags/tag103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image" Target="../media/image6.jpe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image" Target="../media/image8.pn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image" Target="../media/image7.png"/><Relationship Id="rId5" Type="http://schemas.openxmlformats.org/officeDocument/2006/relationships/tags" Target="../tags/tag116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115.xml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notesSlide" Target="../notesSlides/notesSlide8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0" Type="http://schemas.openxmlformats.org/officeDocument/2006/relationships/tags" Target="../tags/tag129.xml"/><Relationship Id="rId4" Type="http://schemas.openxmlformats.org/officeDocument/2006/relationships/tags" Target="../tags/tag123.xml"/><Relationship Id="rId9" Type="http://schemas.openxmlformats.org/officeDocument/2006/relationships/tags" Target="../tags/tag12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tags" Target="../tags/tag143.xml"/><Relationship Id="rId18" Type="http://schemas.openxmlformats.org/officeDocument/2006/relationships/tags" Target="../tags/tag148.xml"/><Relationship Id="rId26" Type="http://schemas.openxmlformats.org/officeDocument/2006/relationships/image" Target="../media/image12.png"/><Relationship Id="rId3" Type="http://schemas.openxmlformats.org/officeDocument/2006/relationships/tags" Target="../tags/tag133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17" Type="http://schemas.openxmlformats.org/officeDocument/2006/relationships/tags" Target="../tags/tag147.xml"/><Relationship Id="rId25" Type="http://schemas.openxmlformats.org/officeDocument/2006/relationships/image" Target="../media/image11.jpeg"/><Relationship Id="rId2" Type="http://schemas.openxmlformats.org/officeDocument/2006/relationships/tags" Target="../tags/tag132.xml"/><Relationship Id="rId16" Type="http://schemas.openxmlformats.org/officeDocument/2006/relationships/tags" Target="../tags/tag146.xml"/><Relationship Id="rId20" Type="http://schemas.openxmlformats.org/officeDocument/2006/relationships/tags" Target="../tags/tag150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24" Type="http://schemas.openxmlformats.org/officeDocument/2006/relationships/image" Target="../media/image10.png"/><Relationship Id="rId5" Type="http://schemas.openxmlformats.org/officeDocument/2006/relationships/tags" Target="../tags/tag135.xml"/><Relationship Id="rId15" Type="http://schemas.openxmlformats.org/officeDocument/2006/relationships/tags" Target="../tags/tag145.xml"/><Relationship Id="rId23" Type="http://schemas.openxmlformats.org/officeDocument/2006/relationships/image" Target="../media/image9.jpeg"/><Relationship Id="rId28" Type="http://schemas.openxmlformats.org/officeDocument/2006/relationships/image" Target="../media/image14.jpeg"/><Relationship Id="rId10" Type="http://schemas.openxmlformats.org/officeDocument/2006/relationships/tags" Target="../tags/tag140.xml"/><Relationship Id="rId19" Type="http://schemas.openxmlformats.org/officeDocument/2006/relationships/tags" Target="../tags/tag149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tags" Target="../tags/tag144.xml"/><Relationship Id="rId22" Type="http://schemas.openxmlformats.org/officeDocument/2006/relationships/notesSlide" Target="../notesSlides/notesSlide9.xml"/><Relationship Id="rId2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28596" y="1928802"/>
            <a:ext cx="8072495" cy="2857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«Разработка автоматизированной системы хранения документации и программного кода 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для станков с Числовым Программным Управлением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» 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Заголовок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85720" y="4500570"/>
            <a:ext cx="5286412" cy="100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Цель</a:t>
            </a: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785786" y="5288340"/>
            <a:ext cx="7858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200" b="1" dirty="0" smtClean="0"/>
              <a:t>Автоматизация процесса наладки управляющей части станка с ЧПУ.</a:t>
            </a:r>
            <a:endParaRPr lang="ru-RU" sz="3200" b="1" dirty="0"/>
          </a:p>
          <a:p>
            <a:endParaRPr lang="ru-RU" sz="3200" dirty="0"/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214282" y="0"/>
            <a:ext cx="8501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Студент</a:t>
            </a:r>
            <a:r>
              <a:rPr lang="en-US" sz="2800" dirty="0" smtClean="0"/>
              <a:t>: </a:t>
            </a:r>
            <a:r>
              <a:rPr lang="ru-RU" sz="2800" dirty="0" smtClean="0"/>
              <a:t>Кудрявцев И. В.,  Гр. 6331</a:t>
            </a:r>
          </a:p>
          <a:p>
            <a:r>
              <a:rPr lang="ru-RU" sz="2800" dirty="0" smtClean="0"/>
              <a:t>Дипломный руководитель</a:t>
            </a:r>
            <a:r>
              <a:rPr lang="en-US" sz="2800" dirty="0" smtClean="0"/>
              <a:t>: </a:t>
            </a:r>
            <a:r>
              <a:rPr lang="ru-RU" sz="2800" dirty="0" err="1" smtClean="0"/>
              <a:t>Степулёнок</a:t>
            </a:r>
            <a:r>
              <a:rPr lang="ru-RU" sz="2800" dirty="0" smtClean="0"/>
              <a:t> Д. О.</a:t>
            </a:r>
            <a:endParaRPr lang="ru-RU" sz="2800" dirty="0"/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357158" y="1000108"/>
            <a:ext cx="42862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4000" u="sng" dirty="0" smtClean="0"/>
              <a:t>Тема</a:t>
            </a:r>
            <a:r>
              <a:rPr lang="ru-RU" sz="4000" dirty="0" smtClean="0"/>
              <a:t>:</a:t>
            </a:r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z="2400" smtClean="0"/>
              <a:pPr/>
              <a:t>1</a:t>
            </a:fld>
            <a:endParaRPr lang="ru-RU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Используемые средства разработки</a:t>
            </a:r>
            <a:endParaRPr lang="ru-RU" dirty="0"/>
          </a:p>
        </p:txBody>
      </p:sp>
      <p:pic>
        <p:nvPicPr>
          <p:cNvPr id="1026" name="Picture 2" descr="http://iitt.fvt.sfedu.ru/forum/files/dbforge_studio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4279167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1182279" y="3244334"/>
            <a:ext cx="256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db</a:t>
            </a:r>
            <a:r>
              <a:rPr lang="en-US" dirty="0" err="1"/>
              <a:t>F</a:t>
            </a:r>
            <a:r>
              <a:rPr lang="en-US" dirty="0" err="1" smtClean="0"/>
              <a:t>orge</a:t>
            </a:r>
            <a:r>
              <a:rPr lang="en-US" dirty="0" smtClean="0"/>
              <a:t> Studio </a:t>
            </a:r>
            <a:r>
              <a:rPr lang="en-US" dirty="0"/>
              <a:t>for </a:t>
            </a:r>
            <a:r>
              <a:rPr lang="en-US" dirty="0" err="1" smtClean="0"/>
              <a:t>MySql</a:t>
            </a:r>
            <a:endParaRPr lang="ru-RU" dirty="0"/>
          </a:p>
        </p:txBody>
      </p:sp>
      <p:pic>
        <p:nvPicPr>
          <p:cNvPr id="1028" name="Picture 4" descr="http://web-grand.ru/wp-content/uploads/2011/05/denwer-icon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90004"/>
            <a:ext cx="2238996" cy="223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6017502" y="3584637"/>
            <a:ext cx="16522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/>
              <a:t>Denwer</a:t>
            </a:r>
            <a:endParaRPr lang="en-US" sz="3600" dirty="0" smtClean="0"/>
          </a:p>
          <a:p>
            <a:pPr algn="ctr"/>
            <a:r>
              <a:rPr lang="en-US" sz="3600" dirty="0" smtClean="0"/>
              <a:t>Apache</a:t>
            </a:r>
          </a:p>
          <a:p>
            <a:pPr algn="ctr"/>
            <a:r>
              <a:rPr lang="en-US" sz="3600" dirty="0" smtClean="0"/>
              <a:t>PHP</a:t>
            </a:r>
          </a:p>
          <a:p>
            <a:pPr algn="ctr"/>
            <a:r>
              <a:rPr lang="en-US" sz="3600" dirty="0" smtClean="0"/>
              <a:t>MySQL</a:t>
            </a:r>
            <a:endParaRPr lang="ru-RU" sz="3600" dirty="0"/>
          </a:p>
        </p:txBody>
      </p:sp>
      <p:pic>
        <p:nvPicPr>
          <p:cNvPr id="1030" name="Picture 6" descr="http://habrastorage.org/storage1/340320e8/e4e82fef/593346a1/a7220e0a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>
            <p:custDataLst>
              <p:tags r:id="rId8"/>
            </p:custDataLst>
          </p:nvPr>
        </p:nvSpPr>
        <p:spPr>
          <a:xfrm>
            <a:off x="832873" y="5804363"/>
            <a:ext cx="2082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/>
              <a:t>PHPStorm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10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880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ru-RU" dirty="0" smtClean="0"/>
              <a:t>Разработка Базы Данных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6" t="14286" r="52619" b="19346"/>
          <a:stretch/>
        </p:blipFill>
        <p:spPr bwMode="auto">
          <a:xfrm>
            <a:off x="179512" y="937862"/>
            <a:ext cx="8604447" cy="580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11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47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ru-RU" b="1" dirty="0"/>
              <a:t>Таблица “</a:t>
            </a:r>
            <a:r>
              <a:rPr lang="en-US" b="1" dirty="0"/>
              <a:t>user</a:t>
            </a:r>
            <a:r>
              <a:rPr lang="ru-RU" b="1" dirty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95536" y="134076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Х</a:t>
            </a:r>
            <a:r>
              <a:rPr lang="ru-RU" dirty="0" smtClean="0"/>
              <a:t>ранение </a:t>
            </a:r>
            <a:r>
              <a:rPr lang="ru-RU" dirty="0"/>
              <a:t>информации о пользователях системы. Нужна для идентификации и авторизации пользователей в системе.</a:t>
            </a:r>
          </a:p>
          <a:p>
            <a:pPr lvl="0"/>
            <a:r>
              <a:rPr lang="en-US" b="1" dirty="0" smtClean="0"/>
              <a:t>id</a:t>
            </a:r>
            <a:r>
              <a:rPr lang="ru-RU" b="1" dirty="0" smtClean="0"/>
              <a:t> </a:t>
            </a:r>
            <a:r>
              <a:rPr lang="ru-RU" b="1" dirty="0"/>
              <a:t>– </a:t>
            </a:r>
            <a:r>
              <a:rPr lang="ru-RU" dirty="0"/>
              <a:t>идентификатор (номер) пользователя в системе (присваивается автоматически);</a:t>
            </a:r>
          </a:p>
          <a:p>
            <a:pPr lvl="0"/>
            <a:r>
              <a:rPr lang="ru-RU" b="1" dirty="0" err="1"/>
              <a:t>name</a:t>
            </a:r>
            <a:r>
              <a:rPr lang="ru-RU" b="1" dirty="0"/>
              <a:t> – </a:t>
            </a:r>
            <a:r>
              <a:rPr lang="ru-RU" dirty="0"/>
              <a:t>Фамилия имя отчество пользователя (не более 255 символов);</a:t>
            </a:r>
          </a:p>
          <a:p>
            <a:pPr lvl="0"/>
            <a:r>
              <a:rPr lang="ru-RU" b="1" dirty="0" err="1"/>
              <a:t>email</a:t>
            </a:r>
            <a:r>
              <a:rPr lang="ru-RU" b="1" dirty="0"/>
              <a:t> – </a:t>
            </a:r>
            <a:r>
              <a:rPr lang="ru-RU" dirty="0"/>
              <a:t>электронная почта пользователя, используется как логин (не более 255 символов);</a:t>
            </a:r>
          </a:p>
          <a:p>
            <a:pPr lvl="0"/>
            <a:r>
              <a:rPr lang="en-US" b="1" dirty="0"/>
              <a:t>password</a:t>
            </a:r>
            <a:r>
              <a:rPr lang="ru-RU" b="1" dirty="0"/>
              <a:t> – </a:t>
            </a:r>
            <a:r>
              <a:rPr lang="en-US" dirty="0"/>
              <a:t>md</a:t>
            </a:r>
            <a:r>
              <a:rPr lang="ru-RU" dirty="0"/>
              <a:t>5-хеш сумма пароля пользователя</a:t>
            </a:r>
            <a:r>
              <a:rPr lang="ru-RU" dirty="0" smtClean="0"/>
              <a:t>. </a:t>
            </a:r>
            <a:r>
              <a:rPr lang="ru-RU" dirty="0"/>
              <a:t>MD5 – 128-битный алгоритм </a:t>
            </a:r>
            <a:r>
              <a:rPr lang="ru-RU" dirty="0" smtClean="0"/>
              <a:t>хеширования. </a:t>
            </a:r>
            <a:r>
              <a:rPr lang="en-US" dirty="0" smtClean="0"/>
              <a:t>MD5-</a:t>
            </a:r>
            <a:r>
              <a:rPr lang="ru-RU" dirty="0" err="1" smtClean="0"/>
              <a:t>хеш</a:t>
            </a:r>
            <a:r>
              <a:rPr lang="ru-RU" dirty="0" smtClean="0"/>
              <a:t> </a:t>
            </a:r>
            <a:r>
              <a:rPr lang="ru-RU" dirty="0"/>
              <a:t>х</a:t>
            </a:r>
            <a:r>
              <a:rPr lang="ru-RU" dirty="0" smtClean="0"/>
              <a:t>ранится </a:t>
            </a:r>
            <a:r>
              <a:rPr lang="ru-RU" dirty="0"/>
              <a:t>вместо самого пароля на случай компрометации базы </a:t>
            </a:r>
            <a:r>
              <a:rPr lang="ru-RU" dirty="0" smtClean="0"/>
              <a:t>данных. </a:t>
            </a:r>
            <a:endParaRPr lang="ru-RU" dirty="0"/>
          </a:p>
          <a:p>
            <a:pPr lvl="0"/>
            <a:r>
              <a:rPr lang="ru-RU" b="1" dirty="0" err="1"/>
              <a:t>is_admin</a:t>
            </a:r>
            <a:r>
              <a:rPr lang="ru-RU" b="1" dirty="0"/>
              <a:t> – </a:t>
            </a:r>
            <a:r>
              <a:rPr lang="ru-RU" dirty="0"/>
              <a:t>Является ли администратором? 0 – не является, 1 – является. Администратор может назначать новых администраторов, а также удалять права администратора у других администраторов.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12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36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ru-RU" dirty="0" smtClean="0"/>
              <a:t>Начальная страница системы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6510" r="16309" b="48252"/>
          <a:stretch/>
        </p:blipFill>
        <p:spPr bwMode="auto">
          <a:xfrm>
            <a:off x="251520" y="1412776"/>
            <a:ext cx="8577943" cy="441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13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535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Страница входа в систему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9" t="7143" r="39881" b="45090"/>
          <a:stretch/>
        </p:blipFill>
        <p:spPr bwMode="auto">
          <a:xfrm>
            <a:off x="1115616" y="1124744"/>
            <a:ext cx="7056784" cy="526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>
            <p:custDataLst>
              <p:tags r:id="rId4"/>
            </p:custDataLst>
          </p:nvPr>
        </p:nvCxnSpPr>
        <p:spPr>
          <a:xfrm flipH="1">
            <a:off x="3419872" y="3933056"/>
            <a:ext cx="864096" cy="288033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4283968" y="3588106"/>
            <a:ext cx="3983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При вводе неверного пароля</a:t>
            </a:r>
            <a:endParaRPr lang="ru-RU" sz="24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14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3453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4" t="10539" r="28894" b="48903"/>
          <a:stretch/>
        </p:blipFill>
        <p:spPr bwMode="auto">
          <a:xfrm>
            <a:off x="136646" y="1007633"/>
            <a:ext cx="8795649" cy="498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19670" y="116632"/>
            <a:ext cx="8229600" cy="891001"/>
          </a:xfrm>
        </p:spPr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>
            <p:custDataLst>
              <p:tags r:id="rId4"/>
            </p:custDataLst>
          </p:nvPr>
        </p:nvCxnSpPr>
        <p:spPr>
          <a:xfrm rot="5400000" flipH="1" flipV="1">
            <a:off x="1857356" y="4500570"/>
            <a:ext cx="642942" cy="500066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642910" y="5143512"/>
            <a:ext cx="459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Переход к тексту программы</a:t>
            </a:r>
            <a:endParaRPr lang="ru-RU" sz="2800" dirty="0"/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4214810" y="2000240"/>
            <a:ext cx="293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Автор программы</a:t>
            </a:r>
            <a:endParaRPr lang="ru-RU" sz="2800" dirty="0"/>
          </a:p>
        </p:txBody>
      </p:sp>
      <p:cxnSp>
        <p:nvCxnSpPr>
          <p:cNvPr id="9" name="Прямая со стрелкой 8"/>
          <p:cNvCxnSpPr>
            <a:stCxn id="8" idx="2"/>
          </p:cNvCxnSpPr>
          <p:nvPr>
            <p:custDataLst>
              <p:tags r:id="rId7"/>
            </p:custDataLst>
          </p:nvPr>
        </p:nvCxnSpPr>
        <p:spPr>
          <a:xfrm rot="5400000">
            <a:off x="4245252" y="2350143"/>
            <a:ext cx="1262732" cy="160936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>
            <p:custDataLst>
              <p:tags r:id="rId8"/>
            </p:custDataLst>
          </p:nvPr>
        </p:nvSpPr>
        <p:spPr>
          <a:xfrm>
            <a:off x="6072198" y="4929198"/>
            <a:ext cx="2722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Фильтры (поиск)</a:t>
            </a:r>
            <a:endParaRPr lang="ru-RU" sz="2800" dirty="0"/>
          </a:p>
        </p:txBody>
      </p:sp>
      <p:cxnSp>
        <p:nvCxnSpPr>
          <p:cNvPr id="14" name="Прямая со стрелкой 13"/>
          <p:cNvCxnSpPr/>
          <p:nvPr>
            <p:custDataLst>
              <p:tags r:id="rId9"/>
            </p:custDataLst>
          </p:nvPr>
        </p:nvCxnSpPr>
        <p:spPr>
          <a:xfrm rot="16200000" flipV="1">
            <a:off x="5286381" y="4000506"/>
            <a:ext cx="1500199" cy="50006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>
            <p:custDataLst>
              <p:tags r:id="rId10"/>
            </p:custDataLst>
          </p:nvPr>
        </p:nvSpPr>
        <p:spPr>
          <a:xfrm>
            <a:off x="7215206" y="1571612"/>
            <a:ext cx="1611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Действия</a:t>
            </a:r>
            <a:endParaRPr lang="ru-RU" sz="2800" dirty="0"/>
          </a:p>
        </p:txBody>
      </p:sp>
      <p:cxnSp>
        <p:nvCxnSpPr>
          <p:cNvPr id="18" name="Прямая со стрелкой 17"/>
          <p:cNvCxnSpPr>
            <a:stCxn id="17" idx="2"/>
          </p:cNvCxnSpPr>
          <p:nvPr>
            <p:custDataLst>
              <p:tags r:id="rId11"/>
            </p:custDataLst>
          </p:nvPr>
        </p:nvCxnSpPr>
        <p:spPr>
          <a:xfrm rot="16200000" flipH="1">
            <a:off x="7236804" y="2879096"/>
            <a:ext cx="1762798" cy="19427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15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92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ru-RU" dirty="0" smtClean="0"/>
              <a:t>Страница пользователя системы</a:t>
            </a:r>
            <a:endParaRPr lang="ru-RU" dirty="0"/>
          </a:p>
        </p:txBody>
      </p:sp>
      <p:pic>
        <p:nvPicPr>
          <p:cNvPr id="4" name="Рисунок 3"/>
          <p:cNvPicPr/>
          <p:nvPr>
            <p:custDataLst>
              <p:tags r:id="rId3"/>
            </p:custDataLst>
          </p:nvPr>
        </p:nvPicPr>
        <p:blipFill>
          <a:blip r:embed="rId7"/>
          <a:srcRect l="4169" t="6815" r="23356" b="51490"/>
          <a:stretch>
            <a:fillRect/>
          </a:stretch>
        </p:blipFill>
        <p:spPr bwMode="auto">
          <a:xfrm>
            <a:off x="571472" y="1643050"/>
            <a:ext cx="807249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16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45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8"/>
            <a:ext cx="8229600" cy="853600"/>
          </a:xfrm>
        </p:spPr>
        <p:txBody>
          <a:bodyPr>
            <a:normAutofit/>
          </a:bodyPr>
          <a:lstStyle/>
          <a:p>
            <a:r>
              <a:rPr lang="ru-RU" dirty="0" smtClean="0"/>
              <a:t>Тип станка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9" t="5953" r="20663" b="42769"/>
          <a:stretch/>
        </p:blipFill>
        <p:spPr bwMode="auto">
          <a:xfrm>
            <a:off x="1259632" y="1128238"/>
            <a:ext cx="6840760" cy="5509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17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566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ru-RU" dirty="0" smtClean="0"/>
              <a:t>Версии программы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8" t="6250" r="12976" b="42709"/>
          <a:stretch/>
        </p:blipFill>
        <p:spPr bwMode="auto">
          <a:xfrm>
            <a:off x="295919" y="1340768"/>
            <a:ext cx="8645999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18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246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 и перспективы развития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8596" y="1214422"/>
            <a:ext cx="8229600" cy="564357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Разработана База Данных и </a:t>
            </a:r>
            <a:r>
              <a:rPr lang="en-US" dirty="0" smtClean="0"/>
              <a:t>w</a:t>
            </a:r>
            <a:r>
              <a:rPr lang="ru-RU" dirty="0" smtClean="0"/>
              <a:t>eb-интерфейс</a:t>
            </a:r>
            <a:r>
              <a:rPr lang="en-US" dirty="0" smtClean="0"/>
              <a:t> </a:t>
            </a:r>
            <a:r>
              <a:rPr lang="ru-RU" dirty="0" smtClean="0"/>
              <a:t>для работы с ней</a:t>
            </a:r>
          </a:p>
          <a:p>
            <a:pPr lvl="0"/>
            <a:r>
              <a:rPr lang="ru-RU" dirty="0" smtClean="0"/>
              <a:t>Объединение в одной базе данных программного кода, чертежей к нему, а так же важной информации, обеспечивает высокую эффективность процесса наладки оборудования и наглядность действий.</a:t>
            </a:r>
          </a:p>
          <a:p>
            <a:pPr lvl="0"/>
            <a:r>
              <a:rPr lang="ru-RU" dirty="0" smtClean="0"/>
              <a:t>Обеспечена защита от несанкционированного доступа к важным файлам.</a:t>
            </a:r>
          </a:p>
          <a:p>
            <a:r>
              <a:rPr lang="ru-RU" dirty="0" smtClean="0"/>
              <a:t>Реализована СКВ (система контроля версий), позволяющей удобно организовывать, отслеживать и редактировать файлы, которые имеют несколько версий.</a:t>
            </a:r>
          </a:p>
          <a:p>
            <a:pPr lvl="0"/>
            <a:r>
              <a:rPr lang="ru-RU" dirty="0" smtClean="0"/>
              <a:t>Снижение вероятности ошибки и связанного с ним риска порчи оборудования.</a:t>
            </a:r>
          </a:p>
          <a:p>
            <a:pPr lvl="0"/>
            <a:r>
              <a:rPr lang="ru-RU" dirty="0" smtClean="0"/>
              <a:t>Систему можно дорабатывать и внедрять  на реальном производстве</a:t>
            </a:r>
          </a:p>
          <a:p>
            <a:pPr lvl="0"/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19</a:t>
            </a:fld>
            <a:endParaRPr lang="ru-RU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Станок с ЧПУ «</a:t>
            </a:r>
            <a:r>
              <a:rPr lang="en-US" dirty="0" err="1" smtClean="0"/>
              <a:t>Monforts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9" name="TextBox 8"/>
          <p:cNvSpPr txBox="1"/>
          <p:nvPr>
            <p:custDataLst>
              <p:tags r:id="rId3"/>
            </p:custDataLst>
          </p:nvPr>
        </p:nvSpPr>
        <p:spPr>
          <a:xfrm>
            <a:off x="357158" y="1214422"/>
            <a:ext cx="33251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Управляющая </a:t>
            </a:r>
          </a:p>
          <a:p>
            <a:r>
              <a:rPr lang="ru-RU" sz="4000" dirty="0" smtClean="0">
                <a:solidFill>
                  <a:schemeClr val="bg1"/>
                </a:solidFill>
              </a:rPr>
              <a:t>                часть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5214942" y="1500174"/>
            <a:ext cx="3339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Рабочая часть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12" name="Рисунок 11" descr="Файл:Monforts UniCen 1000 MultiTurn.jpg"/>
          <p:cNvPicPr/>
          <p:nvPr>
            <p:custDataLst>
              <p:tags r:id="rId5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1000108"/>
            <a:ext cx="9144000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>
            <p:custDataLst>
              <p:tags r:id="rId6"/>
            </p:custDataLst>
          </p:nvPr>
        </p:nvSpPr>
        <p:spPr>
          <a:xfrm>
            <a:off x="2428860" y="2643182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Рабочая часть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>
            <p:custDataLst>
              <p:tags r:id="rId7"/>
            </p:custDataLst>
          </p:nvPr>
        </p:nvSpPr>
        <p:spPr>
          <a:xfrm>
            <a:off x="500034" y="1071546"/>
            <a:ext cx="3571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Управляющая часть</a:t>
            </a:r>
            <a:endParaRPr lang="ru-RU" sz="3200" b="1" dirty="0">
              <a:solidFill>
                <a:srgbClr val="002060"/>
              </a:solidFill>
            </a:endParaRPr>
          </a:p>
        </p:txBody>
      </p:sp>
      <p:cxnSp>
        <p:nvCxnSpPr>
          <p:cNvPr id="16" name="Прямая со стрелкой 15"/>
          <p:cNvCxnSpPr/>
          <p:nvPr>
            <p:custDataLst>
              <p:tags r:id="rId8"/>
            </p:custDataLst>
          </p:nvPr>
        </p:nvCxnSpPr>
        <p:spPr>
          <a:xfrm rot="5400000">
            <a:off x="1071538" y="2571744"/>
            <a:ext cx="928694" cy="71438"/>
          </a:xfrm>
          <a:prstGeom prst="straightConnector1">
            <a:avLst/>
          </a:prstGeom>
          <a:ln w="444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2</a:t>
            </a:fld>
            <a:endParaRPr lang="ru-RU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57158" y="0"/>
            <a:ext cx="8229600" cy="79690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Процесс наладки рабочей части станка</a:t>
            </a:r>
            <a:endParaRPr lang="ru-RU" sz="3600" dirty="0"/>
          </a:p>
        </p:txBody>
      </p:sp>
      <p:pic>
        <p:nvPicPr>
          <p:cNvPr id="4" name="Рисунок 3" descr="P1030204.JP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642910" y="803654"/>
            <a:ext cx="8001024" cy="6000768"/>
          </a:xfrm>
          <a:prstGeom prst="rect">
            <a:avLst/>
          </a:prstGeom>
        </p:spPr>
      </p:pic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2857488" y="1000108"/>
            <a:ext cx="27908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Револьверная 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Головка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928662" y="3143248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Патрон</a:t>
            </a:r>
            <a:endParaRPr lang="ru-RU" sz="4000" dirty="0">
              <a:solidFill>
                <a:schemeClr val="bg1"/>
              </a:solidFill>
            </a:endParaRPr>
          </a:p>
        </p:txBody>
      </p:sp>
      <p:cxnSp>
        <p:nvCxnSpPr>
          <p:cNvPr id="8" name="Прямая со стрелкой 7"/>
          <p:cNvCxnSpPr/>
          <p:nvPr>
            <p:custDataLst>
              <p:tags r:id="rId6"/>
            </p:custDataLst>
          </p:nvPr>
        </p:nvCxnSpPr>
        <p:spPr>
          <a:xfrm rot="5400000">
            <a:off x="1893869" y="4178305"/>
            <a:ext cx="500066" cy="158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>
            <p:custDataLst>
              <p:tags r:id="rId7"/>
            </p:custDataLst>
          </p:nvPr>
        </p:nvCxnSpPr>
        <p:spPr>
          <a:xfrm>
            <a:off x="4643438" y="1857364"/>
            <a:ext cx="2143140" cy="10715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>
            <p:custDataLst>
              <p:tags r:id="rId8"/>
            </p:custDataLst>
          </p:nvPr>
        </p:nvSpPr>
        <p:spPr>
          <a:xfrm>
            <a:off x="5286380" y="5286388"/>
            <a:ext cx="2571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Инструмент</a:t>
            </a:r>
            <a:r>
              <a:rPr lang="en-US" sz="2800" dirty="0" smtClean="0">
                <a:solidFill>
                  <a:schemeClr val="bg1"/>
                </a:solidFill>
              </a:rPr>
              <a:t>: </a:t>
            </a:r>
            <a:r>
              <a:rPr lang="ru-RU" sz="2800" dirty="0" smtClean="0">
                <a:solidFill>
                  <a:schemeClr val="bg1"/>
                </a:solidFill>
              </a:rPr>
              <a:t>расточной резец</a:t>
            </a:r>
            <a:endParaRPr lang="ru-RU" sz="2800" dirty="0">
              <a:solidFill>
                <a:schemeClr val="bg1"/>
              </a:solidFill>
            </a:endParaRPr>
          </a:p>
        </p:txBody>
      </p:sp>
      <p:cxnSp>
        <p:nvCxnSpPr>
          <p:cNvPr id="13" name="Прямая со стрелкой 12"/>
          <p:cNvCxnSpPr/>
          <p:nvPr>
            <p:custDataLst>
              <p:tags r:id="rId9"/>
            </p:custDataLst>
          </p:nvPr>
        </p:nvCxnSpPr>
        <p:spPr>
          <a:xfrm rot="16200000" flipV="1">
            <a:off x="5000628" y="4500570"/>
            <a:ext cx="1071570" cy="50006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>
            <p:custDataLst>
              <p:tags r:id="rId10"/>
            </p:custDataLst>
          </p:nvPr>
        </p:nvSpPr>
        <p:spPr>
          <a:xfrm>
            <a:off x="3643306" y="2857496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ru-RU" sz="3200" dirty="0" smtClean="0"/>
              <a:t>Рука</a:t>
            </a:r>
            <a:r>
              <a:rPr lang="en-US" sz="3200" dirty="0" smtClean="0"/>
              <a:t>”</a:t>
            </a:r>
            <a:endParaRPr lang="ru-RU" sz="3200" dirty="0"/>
          </a:p>
        </p:txBody>
      </p:sp>
      <p:cxnSp>
        <p:nvCxnSpPr>
          <p:cNvPr id="16" name="Прямая со стрелкой 15"/>
          <p:cNvCxnSpPr>
            <a:stCxn id="14" idx="2"/>
          </p:cNvCxnSpPr>
          <p:nvPr>
            <p:custDataLst>
              <p:tags r:id="rId11"/>
            </p:custDataLst>
          </p:nvPr>
        </p:nvCxnSpPr>
        <p:spPr>
          <a:xfrm rot="16200000" flipH="1">
            <a:off x="3721380" y="4150015"/>
            <a:ext cx="1486927" cy="7143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>
            <p:custDataLst>
              <p:tags r:id="rId12"/>
            </p:custDataLst>
          </p:nvPr>
        </p:nvSpPr>
        <p:spPr>
          <a:xfrm>
            <a:off x="1857356" y="2143116"/>
            <a:ext cx="214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Деталь</a:t>
            </a:r>
            <a:endParaRPr lang="ru-RU" sz="3200" dirty="0">
              <a:solidFill>
                <a:schemeClr val="bg1"/>
              </a:solidFill>
            </a:endParaRPr>
          </a:p>
        </p:txBody>
      </p:sp>
      <p:cxnSp>
        <p:nvCxnSpPr>
          <p:cNvPr id="20" name="Прямая со стрелкой 19"/>
          <p:cNvCxnSpPr/>
          <p:nvPr>
            <p:custDataLst>
              <p:tags r:id="rId13"/>
            </p:custDataLst>
          </p:nvPr>
        </p:nvCxnSpPr>
        <p:spPr>
          <a:xfrm rot="16200000" flipH="1">
            <a:off x="2143108" y="3571876"/>
            <a:ext cx="2071702" cy="50006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3</a:t>
            </a:fld>
            <a:endParaRPr lang="ru-RU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Программное обеспечение управляющей части станка</a:t>
            </a:r>
            <a:endParaRPr lang="ru-RU" dirty="0"/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5072066" y="4357694"/>
            <a:ext cx="4272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Управляющая часть </a:t>
            </a:r>
          </a:p>
          <a:p>
            <a:r>
              <a:rPr lang="en-US" sz="3600" b="1" dirty="0" smtClean="0"/>
              <a:t>c</a:t>
            </a:r>
            <a:r>
              <a:rPr lang="ru-RU" sz="3600" b="1" dirty="0" smtClean="0"/>
              <a:t>танка, среда </a:t>
            </a:r>
            <a:endParaRPr lang="en-US" sz="3600" b="1" dirty="0" smtClean="0"/>
          </a:p>
          <a:p>
            <a:r>
              <a:rPr lang="en-US" sz="3600" b="1" dirty="0" smtClean="0"/>
              <a:t>Siemens </a:t>
            </a:r>
          </a:p>
          <a:p>
            <a:r>
              <a:rPr lang="en-US" sz="3600" b="1" dirty="0" err="1" smtClean="0"/>
              <a:t>Sinumerik</a:t>
            </a:r>
            <a:r>
              <a:rPr lang="en-US" sz="3600" b="1" dirty="0" smtClean="0"/>
              <a:t> 840D</a:t>
            </a:r>
            <a:endParaRPr lang="ru-RU" sz="3600" b="1" dirty="0"/>
          </a:p>
        </p:txBody>
      </p:sp>
      <p:pic>
        <p:nvPicPr>
          <p:cNvPr id="7" name="Рисунок 6" descr="windows_XP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14348" y="1285860"/>
            <a:ext cx="3143272" cy="2294589"/>
          </a:xfrm>
          <a:prstGeom prst="rect">
            <a:avLst/>
          </a:prstGeom>
        </p:spPr>
      </p:pic>
      <p:pic>
        <p:nvPicPr>
          <p:cNvPr id="8" name="Рисунок 7" descr="sinumeric.jp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714876" y="1357298"/>
            <a:ext cx="4114800" cy="2933700"/>
          </a:xfrm>
          <a:prstGeom prst="rect">
            <a:avLst/>
          </a:prstGeom>
        </p:spPr>
      </p:pic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500034" y="3286124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возможность подключения к серверу</a:t>
            </a:r>
            <a:endParaRPr lang="ru-RU" dirty="0"/>
          </a:p>
        </p:txBody>
      </p:sp>
      <p:pic>
        <p:nvPicPr>
          <p:cNvPr id="12" name="Рисунок 11" descr="P1030186.JP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428596" y="4143380"/>
            <a:ext cx="3286116" cy="2464587"/>
          </a:xfrm>
          <a:prstGeom prst="rect">
            <a:avLst/>
          </a:prstGeom>
        </p:spPr>
      </p:pic>
      <p:sp>
        <p:nvSpPr>
          <p:cNvPr id="13" name="Овал 12"/>
          <p:cNvSpPr/>
          <p:nvPr>
            <p:custDataLst>
              <p:tags r:id="rId8"/>
            </p:custDataLst>
          </p:nvPr>
        </p:nvSpPr>
        <p:spPr>
          <a:xfrm>
            <a:off x="1285852" y="4643446"/>
            <a:ext cx="785818" cy="64294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>
            <a:stCxn id="13" idx="0"/>
          </p:cNvCxnSpPr>
          <p:nvPr>
            <p:custDataLst>
              <p:tags r:id="rId9"/>
            </p:custDataLst>
          </p:nvPr>
        </p:nvCxnSpPr>
        <p:spPr>
          <a:xfrm rot="5400000" flipH="1" flipV="1">
            <a:off x="1339430" y="4268397"/>
            <a:ext cx="714380" cy="3571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4</a:t>
            </a:fld>
            <a:endParaRPr lang="ru-RU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8596" y="142852"/>
            <a:ext cx="8229600" cy="796908"/>
          </a:xfrm>
        </p:spPr>
        <p:txBody>
          <a:bodyPr/>
          <a:lstStyle/>
          <a:p>
            <a:r>
              <a:rPr lang="ru-RU" dirty="0" smtClean="0"/>
              <a:t>Среда </a:t>
            </a:r>
            <a:r>
              <a:rPr lang="en-US" dirty="0" err="1" smtClean="0"/>
              <a:t>Sinumerik</a:t>
            </a:r>
            <a:r>
              <a:rPr lang="en-US" dirty="0" smtClean="0"/>
              <a:t> 840D</a:t>
            </a:r>
            <a:endParaRPr lang="ru-RU" dirty="0"/>
          </a:p>
        </p:txBody>
      </p:sp>
      <p:pic>
        <p:nvPicPr>
          <p:cNvPr id="4" name="Рисунок 3" descr="P1030189.JP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lum bright="10000" contrast="20000"/>
          </a:blip>
          <a:srcRect l="9649" b="7017"/>
          <a:stretch>
            <a:fillRect/>
          </a:stretch>
        </p:blipFill>
        <p:spPr>
          <a:xfrm>
            <a:off x="928662" y="928670"/>
            <a:ext cx="7358082" cy="567932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5</a:t>
            </a:fld>
            <a:endParaRPr lang="ru-RU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0035" y="0"/>
            <a:ext cx="8229600" cy="1143000"/>
          </a:xfrm>
        </p:spPr>
        <p:txBody>
          <a:bodyPr/>
          <a:lstStyle/>
          <a:p>
            <a:r>
              <a:rPr lang="ru-RU" dirty="0" smtClean="0"/>
              <a:t>Задачи: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8596" y="1000108"/>
            <a:ext cx="8319868" cy="545322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Описание процесса наладки управляющей и рабочей частей станков с ЧПУ.</a:t>
            </a:r>
          </a:p>
          <a:p>
            <a:r>
              <a:rPr lang="ru-RU" dirty="0" smtClean="0"/>
              <a:t>Объединение в единой базе данных программ и технологических процессов для станков с ЧПУ</a:t>
            </a:r>
          </a:p>
          <a:p>
            <a:r>
              <a:rPr lang="ru-RU" dirty="0" smtClean="0"/>
              <a:t>Формализация объектов предметной области. Проектирование структуры базы данных</a:t>
            </a:r>
            <a:r>
              <a:rPr lang="en-US" dirty="0" smtClean="0"/>
              <a:t>,</a:t>
            </a:r>
            <a:r>
              <a:rPr lang="ru-RU" dirty="0" smtClean="0"/>
              <a:t> её реализация средствами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Разработка и реализация </a:t>
            </a:r>
            <a:r>
              <a:rPr lang="en-US" dirty="0" smtClean="0"/>
              <a:t>web-</a:t>
            </a:r>
            <a:r>
              <a:rPr lang="ru-RU" dirty="0" smtClean="0"/>
              <a:t>интерфейса системы на языках </a:t>
            </a:r>
            <a:r>
              <a:rPr lang="en-US" dirty="0" smtClean="0"/>
              <a:t>PHP / HTML / CSS / JavaScript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Тестирование и внедрение системы.</a:t>
            </a:r>
            <a:endParaRPr lang="en-US" dirty="0" smtClean="0"/>
          </a:p>
          <a:p>
            <a:endParaRPr 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6</a:t>
            </a:fld>
            <a:endParaRPr lang="ru-RU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142852"/>
            <a:ext cx="9144000" cy="785818"/>
          </a:xfrm>
        </p:spPr>
        <p:txBody>
          <a:bodyPr>
            <a:noAutofit/>
          </a:bodyPr>
          <a:lstStyle/>
          <a:p>
            <a:r>
              <a:rPr lang="ru-RU" sz="3600" dirty="0" smtClean="0"/>
              <a:t>Централизованное хранение документации</a:t>
            </a:r>
            <a:endParaRPr lang="ru-RU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3857620" y="3643290"/>
            <a:ext cx="4862249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Рисунок 1" descr="Новый точечный рисунок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214282" y="1000108"/>
            <a:ext cx="42672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трелка вверх 5"/>
          <p:cNvSpPr/>
          <p:nvPr>
            <p:custDataLst>
              <p:tags r:id="rId5"/>
            </p:custDataLst>
          </p:nvPr>
        </p:nvSpPr>
        <p:spPr>
          <a:xfrm rot="7877492">
            <a:off x="3714148" y="3658998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4429124" y="1285860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Документация не организованна и разбросана по производственному участку</a:t>
            </a:r>
            <a:endParaRPr lang="ru-RU" sz="2000" dirty="0"/>
          </a:p>
        </p:txBody>
      </p:sp>
      <p:sp>
        <p:nvSpPr>
          <p:cNvPr id="10" name="TextBox 9"/>
          <p:cNvSpPr txBox="1"/>
          <p:nvPr>
            <p:custDataLst>
              <p:tags r:id="rId7"/>
            </p:custDataLst>
          </p:nvPr>
        </p:nvSpPr>
        <p:spPr>
          <a:xfrm>
            <a:off x="214282" y="5572140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Документация и программный код хранится на центральном сервере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7</a:t>
            </a:fld>
            <a:endParaRPr lang="ru-RU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8596" y="214290"/>
            <a:ext cx="8229600" cy="11540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Клиент-серверная </a:t>
            </a:r>
            <a:br>
              <a:rPr lang="ru-RU" dirty="0" smtClean="0"/>
            </a:br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Прямоугольник 3"/>
          <p:cNvSpPr/>
          <p:nvPr>
            <p:custDataLst>
              <p:tags r:id="rId3"/>
            </p:custDataLst>
          </p:nvPr>
        </p:nvSpPr>
        <p:spPr>
          <a:xfrm>
            <a:off x="714348" y="4643446"/>
            <a:ext cx="357190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База Данных с документами и программным кодом</a:t>
            </a:r>
            <a:endParaRPr lang="ru-RU" sz="2400" dirty="0"/>
          </a:p>
        </p:txBody>
      </p:sp>
      <p:sp>
        <p:nvSpPr>
          <p:cNvPr id="5" name="Прямоугольник 4"/>
          <p:cNvSpPr/>
          <p:nvPr>
            <p:custDataLst>
              <p:tags r:id="rId4"/>
            </p:custDataLst>
          </p:nvPr>
        </p:nvSpPr>
        <p:spPr>
          <a:xfrm>
            <a:off x="714348" y="3214686"/>
            <a:ext cx="357190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Серверная часть </a:t>
            </a:r>
            <a:endParaRPr lang="ru-RU" sz="2400" dirty="0"/>
          </a:p>
        </p:txBody>
      </p:sp>
      <p:sp>
        <p:nvSpPr>
          <p:cNvPr id="6" name="Прямоугольник 5"/>
          <p:cNvSpPr/>
          <p:nvPr>
            <p:custDataLst>
              <p:tags r:id="rId5"/>
            </p:custDataLst>
          </p:nvPr>
        </p:nvSpPr>
        <p:spPr>
          <a:xfrm>
            <a:off x="714348" y="1857364"/>
            <a:ext cx="357190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Клиентская часть (интерфейс)</a:t>
            </a:r>
            <a:endParaRPr lang="ru-RU" sz="2400" dirty="0"/>
          </a:p>
        </p:txBody>
      </p:sp>
      <p:sp>
        <p:nvSpPr>
          <p:cNvPr id="7" name="Стрелка вниз 6"/>
          <p:cNvSpPr/>
          <p:nvPr>
            <p:custDataLst>
              <p:tags r:id="rId6"/>
            </p:custDataLst>
          </p:nvPr>
        </p:nvSpPr>
        <p:spPr>
          <a:xfrm>
            <a:off x="2214546" y="2714620"/>
            <a:ext cx="500066" cy="64294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>
            <p:custDataLst>
              <p:tags r:id="rId7"/>
            </p:custDataLst>
          </p:nvPr>
        </p:nvSpPr>
        <p:spPr>
          <a:xfrm>
            <a:off x="2214546" y="4071942"/>
            <a:ext cx="500066" cy="64294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>
            <p:custDataLst>
              <p:tags r:id="rId8"/>
            </p:custDataLst>
          </p:nvPr>
        </p:nvSpPr>
        <p:spPr>
          <a:xfrm>
            <a:off x="4572000" y="507207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Хранение данных</a:t>
            </a:r>
            <a:endParaRPr lang="ru-RU" dirty="0"/>
          </a:p>
        </p:txBody>
      </p:sp>
      <p:sp>
        <p:nvSpPr>
          <p:cNvPr id="10" name="Прямоугольник 9"/>
          <p:cNvSpPr/>
          <p:nvPr>
            <p:custDataLst>
              <p:tags r:id="rId9"/>
            </p:custDataLst>
          </p:nvPr>
        </p:nvSpPr>
        <p:spPr>
          <a:xfrm>
            <a:off x="4511642" y="3429000"/>
            <a:ext cx="2594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Разграничение доступа, </a:t>
            </a:r>
          </a:p>
          <a:p>
            <a:r>
              <a:rPr lang="ru-RU" dirty="0" smtClean="0"/>
              <a:t>защита информации</a:t>
            </a:r>
            <a:endParaRPr lang="ru-RU" dirty="0"/>
          </a:p>
        </p:txBody>
      </p:sp>
      <p:sp>
        <p:nvSpPr>
          <p:cNvPr id="11" name="Прямоугольник 10"/>
          <p:cNvSpPr/>
          <p:nvPr>
            <p:custDataLst>
              <p:tags r:id="rId10"/>
            </p:custDataLst>
          </p:nvPr>
        </p:nvSpPr>
        <p:spPr>
          <a:xfrm>
            <a:off x="4500562" y="2214554"/>
            <a:ext cx="3212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8</a:t>
            </a:fld>
            <a:endParaRPr lang="ru-RU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8596" y="0"/>
            <a:ext cx="8229600" cy="1011222"/>
          </a:xfrm>
        </p:spPr>
        <p:txBody>
          <a:bodyPr/>
          <a:lstStyle/>
          <a:p>
            <a:r>
              <a:rPr lang="ru-RU" dirty="0" smtClean="0"/>
              <a:t>Выбор средств реализации</a:t>
            </a:r>
            <a:endParaRPr lang="ru-RU" dirty="0"/>
          </a:p>
        </p:txBody>
      </p:sp>
      <p:pic>
        <p:nvPicPr>
          <p:cNvPr id="5" name="Рисунок 4" descr="mysql.jp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0" y="4000504"/>
            <a:ext cx="2209422" cy="1285884"/>
          </a:xfrm>
          <a:prstGeom prst="rect">
            <a:avLst/>
          </a:prstGeom>
        </p:spPr>
      </p:pic>
      <p:pic>
        <p:nvPicPr>
          <p:cNvPr id="6" name="Рисунок 5" descr="ph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42844" y="3071810"/>
            <a:ext cx="1928826" cy="1014987"/>
          </a:xfrm>
          <a:prstGeom prst="rect">
            <a:avLst/>
          </a:prstGeom>
        </p:spPr>
      </p:pic>
      <p:sp>
        <p:nvSpPr>
          <p:cNvPr id="8" name="Прямоугольник 7"/>
          <p:cNvSpPr/>
          <p:nvPr>
            <p:custDataLst>
              <p:tags r:id="rId5"/>
            </p:custDataLst>
          </p:nvPr>
        </p:nvSpPr>
        <p:spPr>
          <a:xfrm>
            <a:off x="2786050" y="5857892"/>
            <a:ext cx="2544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/>
              <a:t>Cascading Style Sheets</a:t>
            </a:r>
            <a:r>
              <a:rPr lang="en-US" sz="1600" dirty="0" smtClean="0"/>
              <a:t> - </a:t>
            </a:r>
            <a:endParaRPr lang="ru-RU" sz="1600" dirty="0" smtClean="0"/>
          </a:p>
          <a:p>
            <a:r>
              <a:rPr lang="ru-RU" sz="1600" dirty="0" smtClean="0"/>
              <a:t>каскадные таблицы стилей</a:t>
            </a:r>
            <a:endParaRPr lang="ru-RU" sz="1600" dirty="0"/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1214414" y="1571612"/>
            <a:ext cx="2767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Web-</a:t>
            </a:r>
            <a:r>
              <a:rPr lang="ru-RU" sz="3600" dirty="0" smtClean="0"/>
              <a:t>система</a:t>
            </a:r>
            <a:endParaRPr lang="ru-RU" sz="3600" dirty="0"/>
          </a:p>
        </p:txBody>
      </p:sp>
      <p:sp>
        <p:nvSpPr>
          <p:cNvPr id="10" name="TextBox 9"/>
          <p:cNvSpPr txBox="1"/>
          <p:nvPr>
            <p:custDataLst>
              <p:tags r:id="rId7"/>
            </p:custDataLst>
          </p:nvPr>
        </p:nvSpPr>
        <p:spPr>
          <a:xfrm>
            <a:off x="5143504" y="157161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«Настольное» </a:t>
            </a:r>
          </a:p>
          <a:p>
            <a:pPr algn="ctr"/>
            <a:r>
              <a:rPr lang="ru-RU" sz="3600" dirty="0" smtClean="0"/>
              <a:t>приложение</a:t>
            </a:r>
            <a:endParaRPr lang="ru-RU" sz="3600" dirty="0"/>
          </a:p>
        </p:txBody>
      </p:sp>
      <p:sp>
        <p:nvSpPr>
          <p:cNvPr id="11" name="Стрелка вправо 10"/>
          <p:cNvSpPr/>
          <p:nvPr>
            <p:custDataLst>
              <p:tags r:id="rId8"/>
            </p:custDataLst>
          </p:nvPr>
        </p:nvSpPr>
        <p:spPr>
          <a:xfrm rot="1707334">
            <a:off x="5659096" y="1242785"/>
            <a:ext cx="785818" cy="264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>
            <p:custDataLst>
              <p:tags r:id="rId9"/>
            </p:custDataLst>
          </p:nvPr>
        </p:nvSpPr>
        <p:spPr>
          <a:xfrm rot="8801647">
            <a:off x="2579798" y="1265581"/>
            <a:ext cx="785818" cy="264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 descr="yii.jp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357158" y="5143488"/>
            <a:ext cx="1500198" cy="1500198"/>
          </a:xfrm>
          <a:prstGeom prst="rect">
            <a:avLst/>
          </a:prstGeom>
        </p:spPr>
      </p:pic>
      <p:sp>
        <p:nvSpPr>
          <p:cNvPr id="14" name="TextBox 13"/>
          <p:cNvSpPr txBox="1"/>
          <p:nvPr>
            <p:custDataLst>
              <p:tags r:id="rId11"/>
            </p:custDataLst>
          </p:nvPr>
        </p:nvSpPr>
        <p:spPr>
          <a:xfrm>
            <a:off x="285720" y="2285992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Сервер</a:t>
            </a:r>
            <a:endParaRPr lang="ru-RU" sz="3600" dirty="0"/>
          </a:p>
        </p:txBody>
      </p:sp>
      <p:sp>
        <p:nvSpPr>
          <p:cNvPr id="15" name="TextBox 14"/>
          <p:cNvSpPr txBox="1"/>
          <p:nvPr>
            <p:custDataLst>
              <p:tags r:id="rId12"/>
            </p:custDataLst>
          </p:nvPr>
        </p:nvSpPr>
        <p:spPr>
          <a:xfrm>
            <a:off x="3071802" y="2285992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Клиент</a:t>
            </a:r>
            <a:endParaRPr lang="ru-RU" sz="3600" dirty="0"/>
          </a:p>
        </p:txBody>
      </p:sp>
      <p:pic>
        <p:nvPicPr>
          <p:cNvPr id="16" name="Рисунок 15" descr="html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2357422" y="2928934"/>
            <a:ext cx="1500198" cy="1500198"/>
          </a:xfrm>
          <a:prstGeom prst="rect">
            <a:avLst/>
          </a:prstGeom>
        </p:spPr>
      </p:pic>
      <p:pic>
        <p:nvPicPr>
          <p:cNvPr id="17" name="Рисунок 16" descr="javasript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857620" y="2928934"/>
            <a:ext cx="1857388" cy="1523058"/>
          </a:xfrm>
          <a:prstGeom prst="rect">
            <a:avLst/>
          </a:prstGeom>
        </p:spPr>
      </p:pic>
      <p:pic>
        <p:nvPicPr>
          <p:cNvPr id="18" name="Рисунок 17" descr="CSS.jp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3000364" y="4643446"/>
            <a:ext cx="1143008" cy="1143008"/>
          </a:xfrm>
          <a:prstGeom prst="rect">
            <a:avLst/>
          </a:prstGeom>
        </p:spPr>
      </p:pic>
      <p:sp>
        <p:nvSpPr>
          <p:cNvPr id="20" name="TextBox 19"/>
          <p:cNvSpPr txBox="1"/>
          <p:nvPr>
            <p:custDataLst>
              <p:tags r:id="rId16"/>
            </p:custDataLst>
          </p:nvPr>
        </p:nvSpPr>
        <p:spPr>
          <a:xfrm>
            <a:off x="5786446" y="2714621"/>
            <a:ext cx="33575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000" dirty="0" smtClean="0"/>
              <a:t> Для доступа к файлам, каждый раз необходимо будет устанавливать приложение туда, где оно будет использоваться (в данной работе этот недостаток является неприемлемым).</a:t>
            </a:r>
          </a:p>
          <a:p>
            <a:pPr>
              <a:buFont typeface="Arial" charset="0"/>
              <a:buChar char="•"/>
            </a:pPr>
            <a:r>
              <a:rPr lang="ru-RU" sz="2000" dirty="0"/>
              <a:t> </a:t>
            </a:r>
            <a:r>
              <a:rPr lang="ru-RU" sz="2000" dirty="0" smtClean="0"/>
              <a:t>Проблематично установить на станок </a:t>
            </a:r>
          </a:p>
          <a:p>
            <a:pPr>
              <a:buFont typeface="Arial" charset="0"/>
              <a:buChar char="•"/>
            </a:pPr>
            <a:r>
              <a:rPr lang="ru-RU" sz="2000" dirty="0" smtClean="0"/>
              <a:t> Сложность в реализации нужного уровня защиты информации.</a:t>
            </a:r>
          </a:p>
        </p:txBody>
      </p:sp>
      <p:cxnSp>
        <p:nvCxnSpPr>
          <p:cNvPr id="21" name="Прямая соединительная линия 20"/>
          <p:cNvCxnSpPr/>
          <p:nvPr>
            <p:custDataLst>
              <p:tags r:id="rId17"/>
            </p:custDataLst>
          </p:nvPr>
        </p:nvCxnSpPr>
        <p:spPr>
          <a:xfrm rot="5400000">
            <a:off x="142844" y="4500570"/>
            <a:ext cx="41434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>
            <p:custDataLst>
              <p:tags r:id="rId18"/>
            </p:custDataLst>
          </p:nvPr>
        </p:nvCxnSpPr>
        <p:spPr>
          <a:xfrm rot="5400000">
            <a:off x="4857752" y="2714620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>
            <p:custDataLst>
              <p:tags r:id="rId19"/>
            </p:custDataLst>
          </p:nvPr>
        </p:nvCxnSpPr>
        <p:spPr>
          <a:xfrm rot="5400000">
            <a:off x="4357686" y="5357826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9</a:t>
            </a:fld>
            <a:endParaRPr lang="ru-RU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cHnD15katchD2pD0FL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U2261eGPExMhjOyxn8fK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34WB7br579sYIASZkatv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eupAIY8FOemABh5i0ljx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YnPPsTU6mblofI7IBI6Zu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2wnF2DH1YPtoeBHBYi9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Ko2Mi6eIpUPDFku7EBIR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JmZhIeSs9a7Uf7zKg5dy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0cmzYzpCcyqlDtQbbGeU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Wv6TzwhG0ayhvdf3gzkCo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8ufHOzZ1ox6VPgchLnhkV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ls08Qs0MVbGlNV8fi2w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iADonnePebzPeowoY0rBM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tUt6U5Uwkx2OV07YqyacM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mWTpExgv6Jd61gMs6qlY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7Zal9bsBiOIlgyxAhEIn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9X72f2qVRueHSxw2Vn6fB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xSU0hSumLNXLwZSPS5p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d8AsoCN6wUujzal192n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ULZ33yd9bX6YEMqPtRzF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3gdpHuQWmjp5jdOslzeS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xcBwyAkzwyODQuMDm4ndP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U7JosxHJPjbIcJWF7D9J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yL4oUdaxOrgCrpIERs0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xKueUnPkAjtpmfwtqNyN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SkyCm8hkMTlJ0NbVfBN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gFmjFHdau9SSwJb0YXqe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JvLMQa87C2RPBEbiGq49h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Qu40UgDmzCfVRyTR22n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1G7wPGg095KZ3UhMaeQYF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mJkJNz27UdBONWt5Amlp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uWNDB5SNwyaJtLNvWtq6X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Ls6uPG8gBjSGRMw6buajo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q4kaFADTVjzFbkx7fbE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s4q19p7N9AVh4DiYjC4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i6dMu6ec3fEsPa1cZyMh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dt0DJa5DCxcOrqQVg5MY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RMU1YQiWWEq5219F1yCIo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7bBcy3fYE8JzdygECNAYm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5ivYza6CdriFIpLheHXZ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msOBomWP7qccWvT35FOyw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7UTyeQvmgoUXJQHmbN9N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5sLUSe929rLQkTIQ76jL9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ZL3lJu1oIp6OqMkXhdef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bSvNEkF3tkRhaL8PSpy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XL4ZgmA8MWXlj0YS4Kp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qe4h4N81yVzOOTxy49lk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exg0b8pNG7p8shImfSUs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mXfhkkoMIOlZx13B0CL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GqgPIUsqMjiPT3WQ4sik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k6hbkcgUP0IfXhO1vCtkh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2HH70F9xiV8HlkYDnIbwX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AWL7PzPOZpj4AudbBKhI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fVu2RfL8L3J76aexkYt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i2fo8awALFANsHQDNHA2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lto2W4qjeFZXSeEJ5fyZ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GGak4lS9nmHs47EW99Ld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2oOxPMZMceYsyqheKdCA6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SQbi3NdUPJ4fw0dhDEfXH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9jDtoTwgS4hENUUK7Avlm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8tJXo9YvNiDRbaKyxaT2m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Hi5kJYXE2E1NaaKrvnhm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0WIK0y2lrjZyLqR3p0y8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oZAO6EvKZjJh9CYYoCGc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CojzrXhO8I16kLqJVHVz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e29Irr29wzM8znbvxdyt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syg7v5r9aSa8fHpfEkeq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ZkIki0qyjeK5g5UFb1HZo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cyN6Dvxt0g3OB9sr6hpHI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0g2icxEGZh8OnmaQZweFB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fYKneeotn5P31SF9euuPz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FZgJJXfl9GjUVggIhUl2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KcTPHZr8IhHWDDuXaInlI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ZLZPlGd1evzR04xOjqivT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ZjkhaQhKbLzJYZooTHgl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iqbzPvzhmGhrShQLltTPJ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Hp2pKMRrKl0tuFBv6RiQ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PlM9YW3k4OWzHQya8JMR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TfSjWUAENhSGQCK2SIP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DunZSvyR9emPBPNFxCe2B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ujAZcbla3R8bHhMY3xLcF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OZRQmDFsT4nGRcj7QnP6K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RfImsb9Di1aZ3pSimwYb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Gp8vTyzGgpNM6IJuPSY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xiIzafoGGwHbQAQzDzW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WG9OxD0ihPeAdaZorSI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gpwTTYjljhPya6MS1qR2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cIp3OcxXx0dIOBcNNy1Sx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pmBZDpEbu8TfVwagUykE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YRz2uXKw1pp4P5qGuDIz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u9RBBpa4x3CXLGu4wmKtk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71dHTObUBn0GQAu3YfwXO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L6QjEW7STdzN95kI1Iok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8kO5bSkAgG3g7RAaeMIt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73roIgdOyu8WrHYPRW0zC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65PdRryaydlR1gnGtC6MI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jGaBknPITaOXlzvoMgoV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zFHsatnsQAUavwGPdMIv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Hcj16Xdjvjg0J7uTRcmk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Gq6n6n11Gq2ZahTlUH8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Ooo32rYPhzxLbg1KUqDU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7FvOX97GjmLVZbqDaeALJ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2a4YHW2Bcp8Rtnr4va8k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aLpcWlzma0nYhQ2ZvmtH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VafILwiI1fqmVzw1xNt7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IVPSLnUPkPgqBJx0fnQQ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BAf1vq8RaiYXp0izv0G2Q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OSw0Y0dqXPci1uV8oCuIY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MzNljOS9kjzq6hIIMv4h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Hyrdh4UWTY1KA2yUqeLi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4T5BS9bYofp5XcCGpxOu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4H4a4PeR62uudp1HyFg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thMMFCbdbjTLasaYrwMHK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BoDpGPZEGlmlJsec008k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HcLv9OEJfVlkiGXstmYK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XSC1nanMhL1qXAZ4oJMu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o1SQKp0mMFdmtMxpP6kww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nPq7pkALBleo4seKh6Ep5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3IBtascxOlxypGrEaFbZ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iEOoVAc5FFxU7hgLlD3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p5yAVZ68zwCot8QefDZ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5Cx3HbLq3HsFqeIQlEcZx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1iIO7U7npoZDkt0weOlH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J2U7nUYMeGZAfkS3QjFh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GMTfPPqnDPAc7ZMcMJtqB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lSKblKvoQx53f0Sy4xoB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pn7l6R3AcQsVPym5D5C8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2WwbUboSd95VuCQeTs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NPclE5ZE4Pt4DGzR0vWB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7prvtrsLspFI5ozF8pN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KCSsMRJGD5YoO7JoHWq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gLwsEejoQJnkEPD0FB2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AKHzrVJHQxO54m6Vjcvm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1tsULHhPpUTG1PScizH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fAsw5lpxpxlvF5Z0Y0z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bbG56rZcMxe3reSseBVq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lkw9MdhBHqua3pLrYUpkC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7reQ7yJoEhxGPmyWELUa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hasGND00wSlc4VV6JSi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e9ybdYXclNHoSTeXJa8S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nApS2gEqr9kSXGERWLDh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Nt9u1IEbix0mEMShUAKm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bSbYfsRWx9VCA6go1xZf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jvjTLA1aSUUnigi3scjm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r1cM1wzcnQgzyFFmHhUm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cOZ5Y4MWNBs4hGYzvBFx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6IHCn6v1rDAqjZY1rB8AU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6BnFIIpLAsE65hsAXhU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SEXG0x40xX8DKB10rMj2S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FTSKY0ai070eWqYIakL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E09Ll7HELe85yFE9q71rJ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slFqAwuBi5SGiN7N5Zm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vKn4zs48I7Ws9qx4yqDOo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lg7bAnfLGQnXAil04ps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We9mzIxyJQJFP1OshtLt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BMsXMcqzoWeXp2XO1FHcX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DhLgwxMVH7BGDnTCWk89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RCMuss5L9iA8bbvFSM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mIoAUoJn3NzPQTEK3jtB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2eIqqEgmYykvTnTx3mn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1jkhRVOsZDKUkmmcYiIN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MGLMkThkNJEgux2rDQvG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woKn9MpfYmT1Un8zJrTZ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zBz1xl54Fh3q2OT6yFGA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qkrOPJZlxAkWNblBqjaj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QASyfsaMdpxM38G6wglF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WMWm51VYtKQl5PIJV4X2S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yAG59ZcVSZRXXgJ0Krxy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aMX1aZ64cO1d3qG4dN4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q5D2OEJ22vna9pU88OdO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2VJdijGdJtEgJGkZmlm2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U1LV4YR1kD3HiBlplO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MlyjAK1R0fCes0yNOnq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9HGRPa8HpWLbajUKalQd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l3NANEPSc33uauFQAsZy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vSFdO9rRsMCIhGihyK8KC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6DDHLZWGmyKx1ly7VxZz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1kpBi3RBF0hSWzAbsFRv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ax9hW0DddC3o5jd5tW45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sE4LYVsR73sK9Ss06RYr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OyugXmcVq0zD4udb1HKmv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Vk9lDtQd6fKNQwgHY5EcC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mxQt1TT8hY8DWeIxDPf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qib77YtbW3ZjqYrLzGAM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qXV9lIFbnHJMrSyudh8By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wNXNUPhHq9OCa7CJJ5d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ThEGVkIEHjot8DyFFVnPy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D1T5zmmV6oxRDvj6Zvy2J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82u333aQ4MzECNPKmhLc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h03mzVShvzMBK35ijSWy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53RHiaKbKYEqcKt0HteX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0R02LE3YTgqscXcEgL75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8ayiCiCoHAGO3ZGgo58L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KywO2dtQHvoJPut2Lmv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1Sizr52GiC1Ql2ncsLyG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LnTcXZn1XZxKaNK5tzaeK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jEgRMU3mozP9YaCB4d5OJ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RYEGJXhNkj6M4eW6dsYA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ifMqVBYkpc7Ql80m8eO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hAEe44tv2kDXDQFDi7c0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V1PzsSuX8VfONhc5b55Bf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c6nFYZDP9UT3DRaupjm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frEU7gSvZIpXCs4cvXv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TTeye1BFiSlTFQW04SnWD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EFeHqcNpF4qmxqlTehPG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546</Words>
  <Application>Microsoft Office PowerPoint</Application>
  <PresentationFormat>Экран (4:3)</PresentationFormat>
  <Paragraphs>123</Paragraphs>
  <Slides>19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Презентация PowerPoint</vt:lpstr>
      <vt:lpstr>Станок с ЧПУ «Monforts»</vt:lpstr>
      <vt:lpstr>Процесс наладки рабочей части станка</vt:lpstr>
      <vt:lpstr>Программное обеспечение управляющей части станка</vt:lpstr>
      <vt:lpstr>Среда Sinumerik 840D</vt:lpstr>
      <vt:lpstr>Задачи:</vt:lpstr>
      <vt:lpstr>Централизованное хранение документации</vt:lpstr>
      <vt:lpstr>Клиент-серверная  архитектура системы</vt:lpstr>
      <vt:lpstr>Выбор средств реализации</vt:lpstr>
      <vt:lpstr>Используемые средства разработки</vt:lpstr>
      <vt:lpstr>Разработка Базы Данных</vt:lpstr>
      <vt:lpstr>Таблица “user”</vt:lpstr>
      <vt:lpstr>Начальная страница системы</vt:lpstr>
      <vt:lpstr>Страница входа в систему</vt:lpstr>
      <vt:lpstr>Пользовательский интерфейс</vt:lpstr>
      <vt:lpstr>Страница пользователя системы</vt:lpstr>
      <vt:lpstr>Тип станка</vt:lpstr>
      <vt:lpstr>Версии программы</vt:lpstr>
      <vt:lpstr>Результаты и перспективы развития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Здравствуйте,  уважаемый председатель, уважаемые члены государственной аттестационной комиссии! </dc:title>
  <dc:creator>Admin</dc:creator>
  <cp:lastModifiedBy>Денис</cp:lastModifiedBy>
  <cp:revision>91</cp:revision>
  <cp:lastPrinted>2012-02-16T15:43:57Z</cp:lastPrinted>
  <dcterms:created xsi:type="dcterms:W3CDTF">2010-02-06T21:47:16Z</dcterms:created>
  <dcterms:modified xsi:type="dcterms:W3CDTF">2012-02-16T16:06:57Z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17HCt3wtmCUzLTaazX6w3EQQ0id5qFntbbKVJKfK7OxU</vt:lpwstr>
  </property>
  <property fmtid="{D5CDD505-2E9C-101B-9397-08002B2CF9AE}" pid="4" name="Google.Documents.RevisionId">
    <vt:lpwstr>13393223468390291523</vt:lpwstr>
  </property>
  <property fmtid="{D5CDD505-2E9C-101B-9397-08002B2CF9AE}" pid="5" name="Google.Documents.PreviousRevisionId">
    <vt:lpwstr>01646341391660489423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